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57" r:id="rId6"/>
    <p:sldId id="258" r:id="rId7"/>
    <p:sldId id="298" r:id="rId8"/>
    <p:sldId id="264" r:id="rId9"/>
    <p:sldId id="299" r:id="rId10"/>
    <p:sldId id="300" r:id="rId11"/>
    <p:sldId id="266" r:id="rId12"/>
    <p:sldId id="267" r:id="rId13"/>
    <p:sldId id="268" r:id="rId14"/>
    <p:sldId id="269" r:id="rId15"/>
    <p:sldId id="271" r:id="rId16"/>
    <p:sldId id="303" r:id="rId17"/>
    <p:sldId id="301" r:id="rId18"/>
    <p:sldId id="302" r:id="rId19"/>
    <p:sldId id="272" r:id="rId20"/>
    <p:sldId id="276" r:id="rId21"/>
    <p:sldId id="273" r:id="rId22"/>
    <p:sldId id="275" r:id="rId23"/>
    <p:sldId id="274" r:id="rId24"/>
    <p:sldId id="277" r:id="rId25"/>
    <p:sldId id="278" r:id="rId26"/>
    <p:sldId id="304" r:id="rId27"/>
    <p:sldId id="279" r:id="rId28"/>
    <p:sldId id="305" r:id="rId29"/>
    <p:sldId id="280" r:id="rId30"/>
    <p:sldId id="306" r:id="rId31"/>
    <p:sldId id="281" r:id="rId32"/>
    <p:sldId id="282" r:id="rId33"/>
    <p:sldId id="284" r:id="rId34"/>
    <p:sldId id="285" r:id="rId35"/>
    <p:sldId id="286" r:id="rId36"/>
    <p:sldId id="283" r:id="rId37"/>
    <p:sldId id="288" r:id="rId38"/>
    <p:sldId id="289" r:id="rId39"/>
    <p:sldId id="287" r:id="rId40"/>
    <p:sldId id="290" r:id="rId41"/>
    <p:sldId id="291" r:id="rId42"/>
    <p:sldId id="292" r:id="rId43"/>
    <p:sldId id="293" r:id="rId44"/>
    <p:sldId id="294" r:id="rId45"/>
    <p:sldId id="295" r:id="rId46"/>
    <p:sldId id="296" r:id="rId47"/>
    <p:sldId id="297" r:id="rId48"/>
    <p:sldId id="307"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84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FE885-26B4-FF03-F971-50379D56A7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5AC399A-D1CA-015E-9266-67C7964BF5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37E8A00-312E-38D8-79D6-DFCF2E50CA1C}"/>
              </a:ext>
            </a:extLst>
          </p:cNvPr>
          <p:cNvSpPr>
            <a:spLocks noGrp="1"/>
          </p:cNvSpPr>
          <p:nvPr>
            <p:ph type="dt" sz="half" idx="10"/>
          </p:nvPr>
        </p:nvSpPr>
        <p:spPr/>
        <p:txBody>
          <a:bodyPr/>
          <a:lstStyle/>
          <a:p>
            <a:fld id="{0E1DF4A0-FC3B-4CF0-ADF1-3462E8A0A07D}" type="datetimeFigureOut">
              <a:rPr lang="en-US" smtClean="0"/>
              <a:t>8/30/2023</a:t>
            </a:fld>
            <a:endParaRPr lang="en-US"/>
          </a:p>
        </p:txBody>
      </p:sp>
      <p:sp>
        <p:nvSpPr>
          <p:cNvPr id="5" name="Footer Placeholder 4">
            <a:extLst>
              <a:ext uri="{FF2B5EF4-FFF2-40B4-BE49-F238E27FC236}">
                <a16:creationId xmlns:a16="http://schemas.microsoft.com/office/drawing/2014/main" id="{00C63A21-AA2E-E114-871D-D30D318C68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854FF5-F21E-7B72-1631-500C9FA11928}"/>
              </a:ext>
            </a:extLst>
          </p:cNvPr>
          <p:cNvSpPr>
            <a:spLocks noGrp="1"/>
          </p:cNvSpPr>
          <p:nvPr>
            <p:ph type="sldNum" sz="quarter" idx="12"/>
          </p:nvPr>
        </p:nvSpPr>
        <p:spPr/>
        <p:txBody>
          <a:bodyPr/>
          <a:lstStyle/>
          <a:p>
            <a:fld id="{3CC77A73-23A4-4177-A165-846550ECD33B}" type="slidenum">
              <a:rPr lang="en-US" smtClean="0"/>
              <a:t>‹#›</a:t>
            </a:fld>
            <a:endParaRPr lang="en-US"/>
          </a:p>
        </p:txBody>
      </p:sp>
    </p:spTree>
    <p:extLst>
      <p:ext uri="{BB962C8B-B14F-4D97-AF65-F5344CB8AC3E}">
        <p14:creationId xmlns:p14="http://schemas.microsoft.com/office/powerpoint/2010/main" val="3281949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58A61-1D25-E820-F950-B57005BA6C7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2F1723-4A7A-F162-AFC2-4331B03811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5C05F3-2598-D8FB-8127-DEAF85541D17}"/>
              </a:ext>
            </a:extLst>
          </p:cNvPr>
          <p:cNvSpPr>
            <a:spLocks noGrp="1"/>
          </p:cNvSpPr>
          <p:nvPr>
            <p:ph type="dt" sz="half" idx="10"/>
          </p:nvPr>
        </p:nvSpPr>
        <p:spPr/>
        <p:txBody>
          <a:bodyPr/>
          <a:lstStyle/>
          <a:p>
            <a:fld id="{0E1DF4A0-FC3B-4CF0-ADF1-3462E8A0A07D}" type="datetimeFigureOut">
              <a:rPr lang="en-US" smtClean="0"/>
              <a:t>8/30/2023</a:t>
            </a:fld>
            <a:endParaRPr lang="en-US"/>
          </a:p>
        </p:txBody>
      </p:sp>
      <p:sp>
        <p:nvSpPr>
          <p:cNvPr id="5" name="Footer Placeholder 4">
            <a:extLst>
              <a:ext uri="{FF2B5EF4-FFF2-40B4-BE49-F238E27FC236}">
                <a16:creationId xmlns:a16="http://schemas.microsoft.com/office/drawing/2014/main" id="{88917364-04D8-3F7B-A4F6-57DFF8BD2D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8037A4-033F-C24A-B9CF-71114BFAC003}"/>
              </a:ext>
            </a:extLst>
          </p:cNvPr>
          <p:cNvSpPr>
            <a:spLocks noGrp="1"/>
          </p:cNvSpPr>
          <p:nvPr>
            <p:ph type="sldNum" sz="quarter" idx="12"/>
          </p:nvPr>
        </p:nvSpPr>
        <p:spPr/>
        <p:txBody>
          <a:bodyPr/>
          <a:lstStyle/>
          <a:p>
            <a:fld id="{3CC77A73-23A4-4177-A165-846550ECD33B}" type="slidenum">
              <a:rPr lang="en-US" smtClean="0"/>
              <a:t>‹#›</a:t>
            </a:fld>
            <a:endParaRPr lang="en-US"/>
          </a:p>
        </p:txBody>
      </p:sp>
    </p:spTree>
    <p:extLst>
      <p:ext uri="{BB962C8B-B14F-4D97-AF65-F5344CB8AC3E}">
        <p14:creationId xmlns:p14="http://schemas.microsoft.com/office/powerpoint/2010/main" val="4000201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D67DFA-9806-1940-9AD2-6BD0681681A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9011F-967A-F578-BDF7-5091A636F3E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DAFAA5-462A-2530-D890-494BE781F416}"/>
              </a:ext>
            </a:extLst>
          </p:cNvPr>
          <p:cNvSpPr>
            <a:spLocks noGrp="1"/>
          </p:cNvSpPr>
          <p:nvPr>
            <p:ph type="dt" sz="half" idx="10"/>
          </p:nvPr>
        </p:nvSpPr>
        <p:spPr/>
        <p:txBody>
          <a:bodyPr/>
          <a:lstStyle/>
          <a:p>
            <a:fld id="{0E1DF4A0-FC3B-4CF0-ADF1-3462E8A0A07D}" type="datetimeFigureOut">
              <a:rPr lang="en-US" smtClean="0"/>
              <a:t>8/30/2023</a:t>
            </a:fld>
            <a:endParaRPr lang="en-US"/>
          </a:p>
        </p:txBody>
      </p:sp>
      <p:sp>
        <p:nvSpPr>
          <p:cNvPr id="5" name="Footer Placeholder 4">
            <a:extLst>
              <a:ext uri="{FF2B5EF4-FFF2-40B4-BE49-F238E27FC236}">
                <a16:creationId xmlns:a16="http://schemas.microsoft.com/office/drawing/2014/main" id="{74E0127C-8E03-844C-718D-B1BFD37034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ECB7B5-E22D-357C-7C4A-126930AD9538}"/>
              </a:ext>
            </a:extLst>
          </p:cNvPr>
          <p:cNvSpPr>
            <a:spLocks noGrp="1"/>
          </p:cNvSpPr>
          <p:nvPr>
            <p:ph type="sldNum" sz="quarter" idx="12"/>
          </p:nvPr>
        </p:nvSpPr>
        <p:spPr/>
        <p:txBody>
          <a:bodyPr/>
          <a:lstStyle/>
          <a:p>
            <a:fld id="{3CC77A73-23A4-4177-A165-846550ECD33B}" type="slidenum">
              <a:rPr lang="en-US" smtClean="0"/>
              <a:t>‹#›</a:t>
            </a:fld>
            <a:endParaRPr lang="en-US"/>
          </a:p>
        </p:txBody>
      </p:sp>
    </p:spTree>
    <p:extLst>
      <p:ext uri="{BB962C8B-B14F-4D97-AF65-F5344CB8AC3E}">
        <p14:creationId xmlns:p14="http://schemas.microsoft.com/office/powerpoint/2010/main" val="2175151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9A6DB-FF0E-B92B-709A-BD9AE008A3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B9E4AD-9774-7ED8-AD0E-DD588CBD07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99C0B0-F2F1-55F5-1F2C-C240D8BE7747}"/>
              </a:ext>
            </a:extLst>
          </p:cNvPr>
          <p:cNvSpPr>
            <a:spLocks noGrp="1"/>
          </p:cNvSpPr>
          <p:nvPr>
            <p:ph type="dt" sz="half" idx="10"/>
          </p:nvPr>
        </p:nvSpPr>
        <p:spPr/>
        <p:txBody>
          <a:bodyPr/>
          <a:lstStyle/>
          <a:p>
            <a:fld id="{0E1DF4A0-FC3B-4CF0-ADF1-3462E8A0A07D}" type="datetimeFigureOut">
              <a:rPr lang="en-US" smtClean="0"/>
              <a:t>8/30/2023</a:t>
            </a:fld>
            <a:endParaRPr lang="en-US"/>
          </a:p>
        </p:txBody>
      </p:sp>
      <p:sp>
        <p:nvSpPr>
          <p:cNvPr id="5" name="Footer Placeholder 4">
            <a:extLst>
              <a:ext uri="{FF2B5EF4-FFF2-40B4-BE49-F238E27FC236}">
                <a16:creationId xmlns:a16="http://schemas.microsoft.com/office/drawing/2014/main" id="{D2C6FC46-6CDC-EF28-6DDA-7261A216A3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26296C-8B53-7DED-78AB-DA99362C5163}"/>
              </a:ext>
            </a:extLst>
          </p:cNvPr>
          <p:cNvSpPr>
            <a:spLocks noGrp="1"/>
          </p:cNvSpPr>
          <p:nvPr>
            <p:ph type="sldNum" sz="quarter" idx="12"/>
          </p:nvPr>
        </p:nvSpPr>
        <p:spPr/>
        <p:txBody>
          <a:bodyPr/>
          <a:lstStyle/>
          <a:p>
            <a:fld id="{3CC77A73-23A4-4177-A165-846550ECD33B}" type="slidenum">
              <a:rPr lang="en-US" smtClean="0"/>
              <a:t>‹#›</a:t>
            </a:fld>
            <a:endParaRPr lang="en-US"/>
          </a:p>
        </p:txBody>
      </p:sp>
    </p:spTree>
    <p:extLst>
      <p:ext uri="{BB962C8B-B14F-4D97-AF65-F5344CB8AC3E}">
        <p14:creationId xmlns:p14="http://schemas.microsoft.com/office/powerpoint/2010/main" val="627955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FEB9B-5ED0-E58F-0EA7-6E303C195B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75B6351-4852-B343-D97B-9508D4A11D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A74261-85A6-B852-21D5-7250B20F1C5B}"/>
              </a:ext>
            </a:extLst>
          </p:cNvPr>
          <p:cNvSpPr>
            <a:spLocks noGrp="1"/>
          </p:cNvSpPr>
          <p:nvPr>
            <p:ph type="dt" sz="half" idx="10"/>
          </p:nvPr>
        </p:nvSpPr>
        <p:spPr/>
        <p:txBody>
          <a:bodyPr/>
          <a:lstStyle/>
          <a:p>
            <a:fld id="{0E1DF4A0-FC3B-4CF0-ADF1-3462E8A0A07D}" type="datetimeFigureOut">
              <a:rPr lang="en-US" smtClean="0"/>
              <a:t>8/30/2023</a:t>
            </a:fld>
            <a:endParaRPr lang="en-US"/>
          </a:p>
        </p:txBody>
      </p:sp>
      <p:sp>
        <p:nvSpPr>
          <p:cNvPr id="5" name="Footer Placeholder 4">
            <a:extLst>
              <a:ext uri="{FF2B5EF4-FFF2-40B4-BE49-F238E27FC236}">
                <a16:creationId xmlns:a16="http://schemas.microsoft.com/office/drawing/2014/main" id="{6E0FB09D-1998-37A1-8944-5886B3B4C9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5C7CDC-D2CA-5C08-E2A6-92DEA163E8EE}"/>
              </a:ext>
            </a:extLst>
          </p:cNvPr>
          <p:cNvSpPr>
            <a:spLocks noGrp="1"/>
          </p:cNvSpPr>
          <p:nvPr>
            <p:ph type="sldNum" sz="quarter" idx="12"/>
          </p:nvPr>
        </p:nvSpPr>
        <p:spPr/>
        <p:txBody>
          <a:bodyPr/>
          <a:lstStyle/>
          <a:p>
            <a:fld id="{3CC77A73-23A4-4177-A165-846550ECD33B}" type="slidenum">
              <a:rPr lang="en-US" smtClean="0"/>
              <a:t>‹#›</a:t>
            </a:fld>
            <a:endParaRPr lang="en-US"/>
          </a:p>
        </p:txBody>
      </p:sp>
    </p:spTree>
    <p:extLst>
      <p:ext uri="{BB962C8B-B14F-4D97-AF65-F5344CB8AC3E}">
        <p14:creationId xmlns:p14="http://schemas.microsoft.com/office/powerpoint/2010/main" val="1618306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420BB-A4F4-7681-1A71-127A917F27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EDFC0D-2EF8-5351-D413-567C80F151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36D493C-620A-E680-1AC3-910975F5E8F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D4EF6DC-5B97-F144-D30E-17C8EB5E0455}"/>
              </a:ext>
            </a:extLst>
          </p:cNvPr>
          <p:cNvSpPr>
            <a:spLocks noGrp="1"/>
          </p:cNvSpPr>
          <p:nvPr>
            <p:ph type="dt" sz="half" idx="10"/>
          </p:nvPr>
        </p:nvSpPr>
        <p:spPr/>
        <p:txBody>
          <a:bodyPr/>
          <a:lstStyle/>
          <a:p>
            <a:fld id="{0E1DF4A0-FC3B-4CF0-ADF1-3462E8A0A07D}" type="datetimeFigureOut">
              <a:rPr lang="en-US" smtClean="0"/>
              <a:t>8/30/2023</a:t>
            </a:fld>
            <a:endParaRPr lang="en-US"/>
          </a:p>
        </p:txBody>
      </p:sp>
      <p:sp>
        <p:nvSpPr>
          <p:cNvPr id="6" name="Footer Placeholder 5">
            <a:extLst>
              <a:ext uri="{FF2B5EF4-FFF2-40B4-BE49-F238E27FC236}">
                <a16:creationId xmlns:a16="http://schemas.microsoft.com/office/drawing/2014/main" id="{0E0FF29B-2366-7874-1792-0FEA64D13F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C6D114-440A-08C2-6C14-B30857EC20E4}"/>
              </a:ext>
            </a:extLst>
          </p:cNvPr>
          <p:cNvSpPr>
            <a:spLocks noGrp="1"/>
          </p:cNvSpPr>
          <p:nvPr>
            <p:ph type="sldNum" sz="quarter" idx="12"/>
          </p:nvPr>
        </p:nvSpPr>
        <p:spPr/>
        <p:txBody>
          <a:bodyPr/>
          <a:lstStyle/>
          <a:p>
            <a:fld id="{3CC77A73-23A4-4177-A165-846550ECD33B}" type="slidenum">
              <a:rPr lang="en-US" smtClean="0"/>
              <a:t>‹#›</a:t>
            </a:fld>
            <a:endParaRPr lang="en-US"/>
          </a:p>
        </p:txBody>
      </p:sp>
    </p:spTree>
    <p:extLst>
      <p:ext uri="{BB962C8B-B14F-4D97-AF65-F5344CB8AC3E}">
        <p14:creationId xmlns:p14="http://schemas.microsoft.com/office/powerpoint/2010/main" val="2273337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95888-82EB-CC1E-D503-B70B16AB034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1D4725-D92D-0B4F-CD5D-6017EAE8AA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DD1949-1FF4-2CDF-3F91-0A4E04FCF95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B957AA6-09C7-C3B9-42C5-3D6FDDF554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162FF1-C261-A79F-5ADD-D5645770F95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337E853-0BEF-8478-D5B7-A0C6BE14358C}"/>
              </a:ext>
            </a:extLst>
          </p:cNvPr>
          <p:cNvSpPr>
            <a:spLocks noGrp="1"/>
          </p:cNvSpPr>
          <p:nvPr>
            <p:ph type="dt" sz="half" idx="10"/>
          </p:nvPr>
        </p:nvSpPr>
        <p:spPr/>
        <p:txBody>
          <a:bodyPr/>
          <a:lstStyle/>
          <a:p>
            <a:fld id="{0E1DF4A0-FC3B-4CF0-ADF1-3462E8A0A07D}" type="datetimeFigureOut">
              <a:rPr lang="en-US" smtClean="0"/>
              <a:t>8/30/2023</a:t>
            </a:fld>
            <a:endParaRPr lang="en-US"/>
          </a:p>
        </p:txBody>
      </p:sp>
      <p:sp>
        <p:nvSpPr>
          <p:cNvPr id="8" name="Footer Placeholder 7">
            <a:extLst>
              <a:ext uri="{FF2B5EF4-FFF2-40B4-BE49-F238E27FC236}">
                <a16:creationId xmlns:a16="http://schemas.microsoft.com/office/drawing/2014/main" id="{9EEDCE64-91D8-AD51-E261-9986D2C794A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A73C557-7494-ACBD-942D-36A58DCF27A6}"/>
              </a:ext>
            </a:extLst>
          </p:cNvPr>
          <p:cNvSpPr>
            <a:spLocks noGrp="1"/>
          </p:cNvSpPr>
          <p:nvPr>
            <p:ph type="sldNum" sz="quarter" idx="12"/>
          </p:nvPr>
        </p:nvSpPr>
        <p:spPr/>
        <p:txBody>
          <a:bodyPr/>
          <a:lstStyle/>
          <a:p>
            <a:fld id="{3CC77A73-23A4-4177-A165-846550ECD33B}" type="slidenum">
              <a:rPr lang="en-US" smtClean="0"/>
              <a:t>‹#›</a:t>
            </a:fld>
            <a:endParaRPr lang="en-US"/>
          </a:p>
        </p:txBody>
      </p:sp>
    </p:spTree>
    <p:extLst>
      <p:ext uri="{BB962C8B-B14F-4D97-AF65-F5344CB8AC3E}">
        <p14:creationId xmlns:p14="http://schemas.microsoft.com/office/powerpoint/2010/main" val="2631626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1629F-473C-D6B3-4F6C-541CBF6C689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A19C4C5-7059-C02A-5988-CC33406117FE}"/>
              </a:ext>
            </a:extLst>
          </p:cNvPr>
          <p:cNvSpPr>
            <a:spLocks noGrp="1"/>
          </p:cNvSpPr>
          <p:nvPr>
            <p:ph type="dt" sz="half" idx="10"/>
          </p:nvPr>
        </p:nvSpPr>
        <p:spPr/>
        <p:txBody>
          <a:bodyPr/>
          <a:lstStyle/>
          <a:p>
            <a:fld id="{0E1DF4A0-FC3B-4CF0-ADF1-3462E8A0A07D}" type="datetimeFigureOut">
              <a:rPr lang="en-US" smtClean="0"/>
              <a:t>8/30/2023</a:t>
            </a:fld>
            <a:endParaRPr lang="en-US"/>
          </a:p>
        </p:txBody>
      </p:sp>
      <p:sp>
        <p:nvSpPr>
          <p:cNvPr id="4" name="Footer Placeholder 3">
            <a:extLst>
              <a:ext uri="{FF2B5EF4-FFF2-40B4-BE49-F238E27FC236}">
                <a16:creationId xmlns:a16="http://schemas.microsoft.com/office/drawing/2014/main" id="{74EABF3F-D10E-E219-EB19-1A33551EFA0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D3097EB-9186-C8ED-A2CA-AC37D9F441B4}"/>
              </a:ext>
            </a:extLst>
          </p:cNvPr>
          <p:cNvSpPr>
            <a:spLocks noGrp="1"/>
          </p:cNvSpPr>
          <p:nvPr>
            <p:ph type="sldNum" sz="quarter" idx="12"/>
          </p:nvPr>
        </p:nvSpPr>
        <p:spPr/>
        <p:txBody>
          <a:bodyPr/>
          <a:lstStyle/>
          <a:p>
            <a:fld id="{3CC77A73-23A4-4177-A165-846550ECD33B}" type="slidenum">
              <a:rPr lang="en-US" smtClean="0"/>
              <a:t>‹#›</a:t>
            </a:fld>
            <a:endParaRPr lang="en-US"/>
          </a:p>
        </p:txBody>
      </p:sp>
    </p:spTree>
    <p:extLst>
      <p:ext uri="{BB962C8B-B14F-4D97-AF65-F5344CB8AC3E}">
        <p14:creationId xmlns:p14="http://schemas.microsoft.com/office/powerpoint/2010/main" val="1901491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7B7657-B7CD-EA16-C52C-A444F572C2ED}"/>
              </a:ext>
            </a:extLst>
          </p:cNvPr>
          <p:cNvSpPr>
            <a:spLocks noGrp="1"/>
          </p:cNvSpPr>
          <p:nvPr>
            <p:ph type="dt" sz="half" idx="10"/>
          </p:nvPr>
        </p:nvSpPr>
        <p:spPr/>
        <p:txBody>
          <a:bodyPr/>
          <a:lstStyle/>
          <a:p>
            <a:fld id="{0E1DF4A0-FC3B-4CF0-ADF1-3462E8A0A07D}" type="datetimeFigureOut">
              <a:rPr lang="en-US" smtClean="0"/>
              <a:t>8/30/2023</a:t>
            </a:fld>
            <a:endParaRPr lang="en-US"/>
          </a:p>
        </p:txBody>
      </p:sp>
      <p:sp>
        <p:nvSpPr>
          <p:cNvPr id="3" name="Footer Placeholder 2">
            <a:extLst>
              <a:ext uri="{FF2B5EF4-FFF2-40B4-BE49-F238E27FC236}">
                <a16:creationId xmlns:a16="http://schemas.microsoft.com/office/drawing/2014/main" id="{826F4125-A868-F9E2-0E93-E24162F28B4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ED0265-9B81-66B4-0825-85AEEE9A22F5}"/>
              </a:ext>
            </a:extLst>
          </p:cNvPr>
          <p:cNvSpPr>
            <a:spLocks noGrp="1"/>
          </p:cNvSpPr>
          <p:nvPr>
            <p:ph type="sldNum" sz="quarter" idx="12"/>
          </p:nvPr>
        </p:nvSpPr>
        <p:spPr/>
        <p:txBody>
          <a:bodyPr/>
          <a:lstStyle/>
          <a:p>
            <a:fld id="{3CC77A73-23A4-4177-A165-846550ECD33B}" type="slidenum">
              <a:rPr lang="en-US" smtClean="0"/>
              <a:t>‹#›</a:t>
            </a:fld>
            <a:endParaRPr lang="en-US"/>
          </a:p>
        </p:txBody>
      </p:sp>
    </p:spTree>
    <p:extLst>
      <p:ext uri="{BB962C8B-B14F-4D97-AF65-F5344CB8AC3E}">
        <p14:creationId xmlns:p14="http://schemas.microsoft.com/office/powerpoint/2010/main" val="1959823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E98F2-8FE4-7581-D819-3F7A7C768D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349141-80FF-31D7-6F60-EED0B10375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9EE213A-688F-97A5-F738-C1FB4F794B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EF741C-D9F9-CFD9-EAAE-BD0EA0915B26}"/>
              </a:ext>
            </a:extLst>
          </p:cNvPr>
          <p:cNvSpPr>
            <a:spLocks noGrp="1"/>
          </p:cNvSpPr>
          <p:nvPr>
            <p:ph type="dt" sz="half" idx="10"/>
          </p:nvPr>
        </p:nvSpPr>
        <p:spPr/>
        <p:txBody>
          <a:bodyPr/>
          <a:lstStyle/>
          <a:p>
            <a:fld id="{0E1DF4A0-FC3B-4CF0-ADF1-3462E8A0A07D}" type="datetimeFigureOut">
              <a:rPr lang="en-US" smtClean="0"/>
              <a:t>8/30/2023</a:t>
            </a:fld>
            <a:endParaRPr lang="en-US"/>
          </a:p>
        </p:txBody>
      </p:sp>
      <p:sp>
        <p:nvSpPr>
          <p:cNvPr id="6" name="Footer Placeholder 5">
            <a:extLst>
              <a:ext uri="{FF2B5EF4-FFF2-40B4-BE49-F238E27FC236}">
                <a16:creationId xmlns:a16="http://schemas.microsoft.com/office/drawing/2014/main" id="{91E78768-D1E3-7767-20A6-7B76F21059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B22195-CD9E-A640-3C1F-C55E4C373173}"/>
              </a:ext>
            </a:extLst>
          </p:cNvPr>
          <p:cNvSpPr>
            <a:spLocks noGrp="1"/>
          </p:cNvSpPr>
          <p:nvPr>
            <p:ph type="sldNum" sz="quarter" idx="12"/>
          </p:nvPr>
        </p:nvSpPr>
        <p:spPr/>
        <p:txBody>
          <a:bodyPr/>
          <a:lstStyle/>
          <a:p>
            <a:fld id="{3CC77A73-23A4-4177-A165-846550ECD33B}" type="slidenum">
              <a:rPr lang="en-US" smtClean="0"/>
              <a:t>‹#›</a:t>
            </a:fld>
            <a:endParaRPr lang="en-US"/>
          </a:p>
        </p:txBody>
      </p:sp>
    </p:spTree>
    <p:extLst>
      <p:ext uri="{BB962C8B-B14F-4D97-AF65-F5344CB8AC3E}">
        <p14:creationId xmlns:p14="http://schemas.microsoft.com/office/powerpoint/2010/main" val="787271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23F0C-11D6-31EC-8B43-881CFB1E81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DB1D9B0-FBAD-FD7D-AA47-C5B17498EB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97E279E-13DA-FF68-1195-5D0A0AA507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63D61C-163A-C9A5-DAA4-A2B56EDDC677}"/>
              </a:ext>
            </a:extLst>
          </p:cNvPr>
          <p:cNvSpPr>
            <a:spLocks noGrp="1"/>
          </p:cNvSpPr>
          <p:nvPr>
            <p:ph type="dt" sz="half" idx="10"/>
          </p:nvPr>
        </p:nvSpPr>
        <p:spPr/>
        <p:txBody>
          <a:bodyPr/>
          <a:lstStyle/>
          <a:p>
            <a:fld id="{0E1DF4A0-FC3B-4CF0-ADF1-3462E8A0A07D}" type="datetimeFigureOut">
              <a:rPr lang="en-US" smtClean="0"/>
              <a:t>8/30/2023</a:t>
            </a:fld>
            <a:endParaRPr lang="en-US"/>
          </a:p>
        </p:txBody>
      </p:sp>
      <p:sp>
        <p:nvSpPr>
          <p:cNvPr id="6" name="Footer Placeholder 5">
            <a:extLst>
              <a:ext uri="{FF2B5EF4-FFF2-40B4-BE49-F238E27FC236}">
                <a16:creationId xmlns:a16="http://schemas.microsoft.com/office/drawing/2014/main" id="{D08C42BB-44B8-46CA-1055-E4731778A8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31B8FC-4641-0C85-0BAA-1CD0D4CEDA97}"/>
              </a:ext>
            </a:extLst>
          </p:cNvPr>
          <p:cNvSpPr>
            <a:spLocks noGrp="1"/>
          </p:cNvSpPr>
          <p:nvPr>
            <p:ph type="sldNum" sz="quarter" idx="12"/>
          </p:nvPr>
        </p:nvSpPr>
        <p:spPr/>
        <p:txBody>
          <a:bodyPr/>
          <a:lstStyle/>
          <a:p>
            <a:fld id="{3CC77A73-23A4-4177-A165-846550ECD33B}" type="slidenum">
              <a:rPr lang="en-US" smtClean="0"/>
              <a:t>‹#›</a:t>
            </a:fld>
            <a:endParaRPr lang="en-US"/>
          </a:p>
        </p:txBody>
      </p:sp>
    </p:spTree>
    <p:extLst>
      <p:ext uri="{BB962C8B-B14F-4D97-AF65-F5344CB8AC3E}">
        <p14:creationId xmlns:p14="http://schemas.microsoft.com/office/powerpoint/2010/main" val="3945470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8C24A4-CD4A-5B11-A709-FFE08A2BB5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1486D5-00ED-C71C-30CF-4129CBE266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699D53-055A-6207-1871-244B084EF2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1DF4A0-FC3B-4CF0-ADF1-3462E8A0A07D}" type="datetimeFigureOut">
              <a:rPr lang="en-US" smtClean="0"/>
              <a:t>8/30/2023</a:t>
            </a:fld>
            <a:endParaRPr lang="en-US"/>
          </a:p>
        </p:txBody>
      </p:sp>
      <p:sp>
        <p:nvSpPr>
          <p:cNvPr id="5" name="Footer Placeholder 4">
            <a:extLst>
              <a:ext uri="{FF2B5EF4-FFF2-40B4-BE49-F238E27FC236}">
                <a16:creationId xmlns:a16="http://schemas.microsoft.com/office/drawing/2014/main" id="{2EAF6879-E6B3-6A30-DC6B-14DC2C388D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2CD424-CC23-F938-15B1-3135DD0868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77A73-23A4-4177-A165-846550ECD33B}" type="slidenum">
              <a:rPr lang="en-US" smtClean="0"/>
              <a:t>‹#›</a:t>
            </a:fld>
            <a:endParaRPr lang="en-US"/>
          </a:p>
        </p:txBody>
      </p:sp>
    </p:spTree>
    <p:extLst>
      <p:ext uri="{BB962C8B-B14F-4D97-AF65-F5344CB8AC3E}">
        <p14:creationId xmlns:p14="http://schemas.microsoft.com/office/powerpoint/2010/main" val="2860761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oleObject" Target="../embeddings/oleObject3.bin"/><Relationship Id="rId1" Type="http://schemas.openxmlformats.org/officeDocument/2006/relationships/slideLayout" Target="../slideLayouts/slideLayout2.xml"/><Relationship Id="rId5" Type="http://schemas.openxmlformats.org/officeDocument/2006/relationships/image" Target="../media/image17.wmf"/><Relationship Id="rId4" Type="http://schemas.openxmlformats.org/officeDocument/2006/relationships/oleObject" Target="../embeddings/oleObject4.bin"/></Relationships>
</file>

<file path=ppt/slides/_rels/slide28.xml.rels><?xml version="1.0" encoding="UTF-8" standalone="yes"?>
<Relationships xmlns="http://schemas.openxmlformats.org/package/2006/relationships"><Relationship Id="rId3" Type="http://schemas.openxmlformats.org/officeDocument/2006/relationships/image" Target="../media/image18.wmf"/><Relationship Id="rId7" Type="http://schemas.openxmlformats.org/officeDocument/2006/relationships/image" Target="../media/image20.wmf"/><Relationship Id="rId2" Type="http://schemas.openxmlformats.org/officeDocument/2006/relationships/oleObject" Target="../embeddings/oleObject5.bin"/><Relationship Id="rId1" Type="http://schemas.openxmlformats.org/officeDocument/2006/relationships/slideLayout" Target="../slideLayouts/slideLayout2.xml"/><Relationship Id="rId6" Type="http://schemas.openxmlformats.org/officeDocument/2006/relationships/oleObject" Target="../embeddings/oleObject7.bin"/><Relationship Id="rId5" Type="http://schemas.openxmlformats.org/officeDocument/2006/relationships/image" Target="../media/image19.wmf"/><Relationship Id="rId4" Type="http://schemas.openxmlformats.org/officeDocument/2006/relationships/oleObject" Target="../embeddings/oleObject6.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oleObject" Target="../embeddings/oleObject8.bin"/><Relationship Id="rId1" Type="http://schemas.openxmlformats.org/officeDocument/2006/relationships/slideLayout" Target="../slideLayouts/slideLayout2.xml"/><Relationship Id="rId5" Type="http://schemas.openxmlformats.org/officeDocument/2006/relationships/image" Target="../media/image23.wmf"/><Relationship Id="rId4" Type="http://schemas.openxmlformats.org/officeDocument/2006/relationships/oleObject" Target="../embeddings/oleObject9.bin"/></Relationships>
</file>

<file path=ppt/slides/_rels/slide35.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oleObject" Target="../embeddings/oleObject10.bin"/><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oleObject" Target="../embeddings/oleObject11.bin"/><Relationship Id="rId1" Type="http://schemas.openxmlformats.org/officeDocument/2006/relationships/slideLayout" Target="../slideLayouts/slideLayout2.xml"/><Relationship Id="rId5" Type="http://schemas.openxmlformats.org/officeDocument/2006/relationships/image" Target="../media/image26.wmf"/><Relationship Id="rId4" Type="http://schemas.openxmlformats.org/officeDocument/2006/relationships/oleObject" Target="../embeddings/oleObject12.bin"/></Relationships>
</file>

<file path=ppt/slides/_rels/slide38.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oleObject" Target="../embeddings/oleObject13.bin"/><Relationship Id="rId1" Type="http://schemas.openxmlformats.org/officeDocument/2006/relationships/slideLayout" Target="../slideLayouts/slideLayout2.xml"/><Relationship Id="rId5" Type="http://schemas.openxmlformats.org/officeDocument/2006/relationships/image" Target="../media/image28.wmf"/><Relationship Id="rId4" Type="http://schemas.openxmlformats.org/officeDocument/2006/relationships/oleObject" Target="../embeddings/oleObject14.bin"/></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5F27D-6814-ADD1-893F-1331E7C38ECA}"/>
              </a:ext>
            </a:extLst>
          </p:cNvPr>
          <p:cNvSpPr>
            <a:spLocks noGrp="1"/>
          </p:cNvSpPr>
          <p:nvPr>
            <p:ph type="ctrTitle"/>
          </p:nvPr>
        </p:nvSpPr>
        <p:spPr>
          <a:xfrm>
            <a:off x="1509823" y="1095153"/>
            <a:ext cx="9158177" cy="2414810"/>
          </a:xfrm>
        </p:spPr>
        <p:txBody>
          <a:bodyPr>
            <a:normAutofit fontScale="90000"/>
          </a:bodyPr>
          <a:lstStyle/>
          <a:p>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6: </a:t>
            </a:r>
            <a:r>
              <a:rPr lang="en-US" dirty="0" err="1">
                <a:latin typeface="Times New Roman" panose="02020603050405020304" pitchFamily="18" charset="0"/>
                <a:cs typeface="Times New Roman" panose="02020603050405020304" pitchFamily="18" charset="0"/>
              </a:rPr>
              <a:t>HÓA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TRỊ</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HÓA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endParaRPr lang="en-US"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9A5E16B2-0423-F52F-95BC-5BA43EC756AA}"/>
              </a:ext>
            </a:extLst>
          </p:cNvPr>
          <p:cNvSpPr>
            <a:spLocks noGrp="1"/>
          </p:cNvSpPr>
          <p:nvPr>
            <p:ph type="subTitle" idx="1"/>
          </p:nvPr>
        </p:nvSpPr>
        <p:spPr/>
        <p:txBody>
          <a:bodyPr/>
          <a:lstStyle/>
          <a:p>
            <a:r>
              <a:rPr lang="en-US" dirty="0" err="1">
                <a:solidFill>
                  <a:srgbClr val="FF0000"/>
                </a:solidFill>
                <a:latin typeface="Times New Roman" panose="02020603050405020304" pitchFamily="18" charset="0"/>
                <a:cs typeface="Times New Roman" panose="02020603050405020304" pitchFamily="18" charset="0"/>
              </a:rPr>
              <a:t>MÔN</a:t>
            </a:r>
            <a:r>
              <a:rPr lang="en-US" dirty="0">
                <a:solidFill>
                  <a:srgbClr val="FF0000"/>
                </a:solidFill>
                <a:latin typeface="Times New Roman" panose="02020603050405020304" pitchFamily="18" charset="0"/>
                <a:cs typeface="Times New Roman" panose="02020603050405020304" pitchFamily="18" charset="0"/>
              </a:rPr>
              <a:t> KHOA </a:t>
            </a:r>
            <a:r>
              <a:rPr lang="en-US" dirty="0" err="1">
                <a:solidFill>
                  <a:srgbClr val="FF0000"/>
                </a:solidFill>
                <a:latin typeface="Times New Roman" panose="02020603050405020304" pitchFamily="18" charset="0"/>
                <a:cs typeface="Times New Roman" panose="02020603050405020304" pitchFamily="18" charset="0"/>
              </a:rPr>
              <a:t>HỌC</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TỰ</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NHIÊN</a:t>
            </a:r>
            <a:r>
              <a:rPr lang="en-US" dirty="0">
                <a:solidFill>
                  <a:srgbClr val="FF0000"/>
                </a:solidFill>
                <a:latin typeface="Times New Roman" panose="02020603050405020304" pitchFamily="18" charset="0"/>
                <a:cs typeface="Times New Roman" panose="02020603050405020304" pitchFamily="18" charset="0"/>
              </a:rPr>
              <a:t> 7</a:t>
            </a:r>
          </a:p>
        </p:txBody>
      </p:sp>
    </p:spTree>
    <p:extLst>
      <p:ext uri="{BB962C8B-B14F-4D97-AF65-F5344CB8AC3E}">
        <p14:creationId xmlns:p14="http://schemas.microsoft.com/office/powerpoint/2010/main" val="2144272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39112-AC68-60CB-4BF8-3604428CE17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2172B2E-A816-0342-7400-DA849BFE1525}"/>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43E97BCE-AAEE-7C7A-6E8C-4E7E0834B4E0}"/>
              </a:ext>
            </a:extLst>
          </p:cNvPr>
          <p:cNvPicPr>
            <a:picLocks noChangeAspect="1"/>
          </p:cNvPicPr>
          <p:nvPr/>
        </p:nvPicPr>
        <p:blipFill>
          <a:blip r:embed="rId2"/>
          <a:stretch>
            <a:fillRect/>
          </a:stretch>
        </p:blipFill>
        <p:spPr>
          <a:xfrm>
            <a:off x="838200" y="1222745"/>
            <a:ext cx="10602433" cy="4954218"/>
          </a:xfrm>
          <a:prstGeom prst="rect">
            <a:avLst/>
          </a:prstGeom>
        </p:spPr>
      </p:pic>
    </p:spTree>
    <p:extLst>
      <p:ext uri="{BB962C8B-B14F-4D97-AF65-F5344CB8AC3E}">
        <p14:creationId xmlns:p14="http://schemas.microsoft.com/office/powerpoint/2010/main" val="752131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38D918-FD8B-9BFC-DC20-88DE5CC468B6}"/>
              </a:ext>
            </a:extLst>
          </p:cNvPr>
          <p:cNvSpPr>
            <a:spLocks noGrp="1"/>
          </p:cNvSpPr>
          <p:nvPr>
            <p:ph idx="1"/>
          </p:nvPr>
        </p:nvSpPr>
        <p:spPr>
          <a:xfrm>
            <a:off x="838200" y="528453"/>
            <a:ext cx="10515600" cy="2034106"/>
          </a:xfrm>
        </p:spPr>
        <p:txBody>
          <a:bodyPr>
            <a:noAutofit/>
          </a:bodyPr>
          <a:lstStyle/>
          <a:p>
            <a:pPr marL="0" indent="0">
              <a:buNone/>
            </a:pPr>
            <a:r>
              <a:rPr lang="vi-VN" sz="3600" b="1" u="sng" dirty="0">
                <a:solidFill>
                  <a:srgbClr val="C00000"/>
                </a:solidFill>
                <a:effectLst/>
                <a:latin typeface="Times New Roman" panose="02020603050405020304" pitchFamily="18" charset="0"/>
                <a:ea typeface="Calibri" panose="020F0502020204030204" pitchFamily="34" charset="0"/>
              </a:rPr>
              <a:t>Câu 2: </a:t>
            </a:r>
            <a:r>
              <a:rPr lang="vi-VN" sz="3600" dirty="0">
                <a:effectLst/>
                <a:latin typeface="Times New Roman" panose="02020603050405020304" pitchFamily="18" charset="0"/>
                <a:ea typeface="Calibri" panose="020F0502020204030204" pitchFamily="34" charset="0"/>
              </a:rPr>
              <a:t>Trong 1 hợp chất cộng hoá trị nguyên tố X có hoá trị IV. Theo em, 1 nguyên tử X có khả năng liên kết với bao nhiêu nguyên tử O hay bao nhiêu nguyên tử H?</a:t>
            </a:r>
            <a:endParaRPr lang="en-US" sz="3600" dirty="0"/>
          </a:p>
        </p:txBody>
      </p:sp>
      <p:sp>
        <p:nvSpPr>
          <p:cNvPr id="5" name="TextBox 4">
            <a:extLst>
              <a:ext uri="{FF2B5EF4-FFF2-40B4-BE49-F238E27FC236}">
                <a16:creationId xmlns:a16="http://schemas.microsoft.com/office/drawing/2014/main" id="{B75D141F-CAA2-F7A1-5465-B96D98BF7F0C}"/>
              </a:ext>
            </a:extLst>
          </p:cNvPr>
          <p:cNvSpPr txBox="1"/>
          <p:nvPr/>
        </p:nvSpPr>
        <p:spPr>
          <a:xfrm>
            <a:off x="1488558" y="3244334"/>
            <a:ext cx="9144000" cy="646331"/>
          </a:xfrm>
          <a:prstGeom prst="rect">
            <a:avLst/>
          </a:prstGeom>
          <a:solidFill>
            <a:schemeClr val="accent4">
              <a:lumMod val="20000"/>
              <a:lumOff val="80000"/>
            </a:schemeClr>
          </a:solidFill>
        </p:spPr>
        <p:txBody>
          <a:bodyPr wrap="square">
            <a:spAutoFit/>
          </a:bodyPr>
          <a:lstStyle/>
          <a:p>
            <a:r>
              <a:rPr lang="vi-VN" sz="3600" dirty="0">
                <a:effectLst/>
                <a:latin typeface="Times New Roman" panose="02020603050405020304" pitchFamily="18" charset="0"/>
                <a:ea typeface="Calibri" panose="020F0502020204030204" pitchFamily="34" charset="0"/>
              </a:rPr>
              <a:t>- X liên kết với 4 nguyên tử H và 2 nguyên tử O</a:t>
            </a:r>
            <a:endParaRPr lang="en-US" sz="3600" dirty="0"/>
          </a:p>
        </p:txBody>
      </p:sp>
    </p:spTree>
    <p:extLst>
      <p:ext uri="{BB962C8B-B14F-4D97-AF65-F5344CB8AC3E}">
        <p14:creationId xmlns:p14="http://schemas.microsoft.com/office/powerpoint/2010/main" val="3495042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D8E24-67BD-6AF0-F120-182D3C02037E}"/>
              </a:ext>
            </a:extLst>
          </p:cNvPr>
          <p:cNvSpPr>
            <a:spLocks noGrp="1"/>
          </p:cNvSpPr>
          <p:nvPr>
            <p:ph type="title"/>
          </p:nvPr>
        </p:nvSpPr>
        <p:spPr>
          <a:xfrm>
            <a:off x="839972" y="-70811"/>
            <a:ext cx="10513828" cy="1325452"/>
          </a:xfrm>
        </p:spPr>
        <p:txBody>
          <a:bodyPr>
            <a:normAutofit/>
          </a:bodyPr>
          <a:lstStyle/>
          <a:p>
            <a:pPr algn="ctr"/>
            <a:r>
              <a:rPr lang="en-US" sz="3600" b="1" dirty="0" err="1">
                <a:solidFill>
                  <a:srgbClr val="FF0000"/>
                </a:solidFill>
                <a:latin typeface="Times New Roman" panose="02020603050405020304" pitchFamily="18" charset="0"/>
                <a:cs typeface="Times New Roman" panose="02020603050405020304" pitchFamily="18" charset="0"/>
              </a:rPr>
              <a:t>THẢO</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LUẬN</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NHÓM</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ĐÔI</a:t>
            </a:r>
            <a:r>
              <a:rPr lang="en-US" sz="3600" b="1" dirty="0">
                <a:solidFill>
                  <a:srgbClr val="FF0000"/>
                </a:solidFill>
                <a:latin typeface="Times New Roman" panose="02020603050405020304" pitchFamily="18" charset="0"/>
                <a:cs typeface="Times New Roman" panose="02020603050405020304" pitchFamily="18" charset="0"/>
              </a:rPr>
              <a:t> (5 </a:t>
            </a:r>
            <a:r>
              <a:rPr lang="en-US" sz="3600" b="1" dirty="0" err="1">
                <a:solidFill>
                  <a:srgbClr val="FF0000"/>
                </a:solidFill>
                <a:latin typeface="Times New Roman" panose="02020603050405020304" pitchFamily="18" charset="0"/>
                <a:cs typeface="Times New Roman" panose="02020603050405020304" pitchFamily="18" charset="0"/>
              </a:rPr>
              <a:t>PHÚT</a:t>
            </a:r>
            <a:r>
              <a:rPr lang="en-US" sz="3600" b="1" dirty="0">
                <a:solidFill>
                  <a:srgbClr val="FF0000"/>
                </a:solidFill>
                <a:latin typeface="Times New Roman" panose="02020603050405020304" pitchFamily="18" charset="0"/>
                <a:cs typeface="Times New Roman" panose="02020603050405020304" pitchFamily="18" charset="0"/>
              </a:rPr>
              <a:t>)</a:t>
            </a:r>
          </a:p>
        </p:txBody>
      </p:sp>
      <p:sp>
        <p:nvSpPr>
          <p:cNvPr id="4" name="Content Placeholder 3">
            <a:extLst>
              <a:ext uri="{FF2B5EF4-FFF2-40B4-BE49-F238E27FC236}">
                <a16:creationId xmlns:a16="http://schemas.microsoft.com/office/drawing/2014/main" id="{00296322-DAE5-7879-7C3C-ACDCA1345931}"/>
              </a:ext>
            </a:extLst>
          </p:cNvPr>
          <p:cNvSpPr>
            <a:spLocks noGrp="1"/>
          </p:cNvSpPr>
          <p:nvPr>
            <p:ph idx="1"/>
          </p:nvPr>
        </p:nvSpPr>
        <p:spPr>
          <a:xfrm>
            <a:off x="838200" y="935666"/>
            <a:ext cx="10719391" cy="1257300"/>
          </a:xfrm>
        </p:spPr>
        <p:txBody>
          <a:bodyPr>
            <a:normAutofit/>
          </a:bodyPr>
          <a:lstStyle/>
          <a:p>
            <a:r>
              <a:rPr lang="vi-VN" sz="3200" b="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Em hãy so sánh về tích của hoá trị và số nguyên tử của hai nguyên tố trong phân tử mỗi hợp chất nước và carbon dioxide.</a:t>
            </a:r>
            <a:endParaRPr lang="en-US" sz="3200" b="1"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p:txBody>
      </p:sp>
      <p:pic>
        <p:nvPicPr>
          <p:cNvPr id="4100" name="Picture 4" descr="c) Ba nguyên tử của hai nguyên tố khác nhau. Vẽ mô hình phân tử để minh...">
            <a:extLst>
              <a:ext uri="{FF2B5EF4-FFF2-40B4-BE49-F238E27FC236}">
                <a16:creationId xmlns:a16="http://schemas.microsoft.com/office/drawing/2014/main" id="{054DE027-9EFB-BDBA-E70F-D594086C20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4643" y="2371061"/>
            <a:ext cx="9813850" cy="37851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149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A4CDB329-00BF-8421-23C9-AB78E9E13A4D}"/>
              </a:ext>
            </a:extLst>
          </p:cNvPr>
          <p:cNvGraphicFramePr>
            <a:graphicFrameLocks noGrp="1"/>
          </p:cNvGraphicFramePr>
          <p:nvPr>
            <p:ph idx="1"/>
            <p:extLst>
              <p:ext uri="{D42A27DB-BD31-4B8C-83A1-F6EECF244321}">
                <p14:modId xmlns:p14="http://schemas.microsoft.com/office/powerpoint/2010/main" val="1563480137"/>
              </p:ext>
            </p:extLst>
          </p:nvPr>
        </p:nvGraphicFramePr>
        <p:xfrm>
          <a:off x="489098" y="2615610"/>
          <a:ext cx="11281144" cy="4008476"/>
        </p:xfrm>
        <a:graphic>
          <a:graphicData uri="http://schemas.openxmlformats.org/drawingml/2006/table">
            <a:tbl>
              <a:tblPr firstRow="1" firstCol="1" bandRow="1">
                <a:tableStyleId>{5C22544A-7EE6-4342-B048-85BDC9FD1C3A}</a:tableStyleId>
              </a:tblPr>
              <a:tblGrid>
                <a:gridCol w="4719233">
                  <a:extLst>
                    <a:ext uri="{9D8B030D-6E8A-4147-A177-3AD203B41FA5}">
                      <a16:colId xmlns:a16="http://schemas.microsoft.com/office/drawing/2014/main" val="3412810579"/>
                    </a:ext>
                  </a:extLst>
                </a:gridCol>
                <a:gridCol w="1566577">
                  <a:extLst>
                    <a:ext uri="{9D8B030D-6E8A-4147-A177-3AD203B41FA5}">
                      <a16:colId xmlns:a16="http://schemas.microsoft.com/office/drawing/2014/main" val="1158219288"/>
                    </a:ext>
                  </a:extLst>
                </a:gridCol>
                <a:gridCol w="1637101">
                  <a:extLst>
                    <a:ext uri="{9D8B030D-6E8A-4147-A177-3AD203B41FA5}">
                      <a16:colId xmlns:a16="http://schemas.microsoft.com/office/drawing/2014/main" val="3540118920"/>
                    </a:ext>
                  </a:extLst>
                </a:gridCol>
                <a:gridCol w="1719632">
                  <a:extLst>
                    <a:ext uri="{9D8B030D-6E8A-4147-A177-3AD203B41FA5}">
                      <a16:colId xmlns:a16="http://schemas.microsoft.com/office/drawing/2014/main" val="3213297607"/>
                    </a:ext>
                  </a:extLst>
                </a:gridCol>
                <a:gridCol w="1638601">
                  <a:extLst>
                    <a:ext uri="{9D8B030D-6E8A-4147-A177-3AD203B41FA5}">
                      <a16:colId xmlns:a16="http://schemas.microsoft.com/office/drawing/2014/main" val="44619964"/>
                    </a:ext>
                  </a:extLst>
                </a:gridCol>
              </a:tblGrid>
              <a:tr h="1002120">
                <a:tc>
                  <a:txBody>
                    <a:bodyPr/>
                    <a:lstStyle/>
                    <a:p>
                      <a:pPr algn="ctr">
                        <a:spcBef>
                          <a:spcPts val="300"/>
                        </a:spcBef>
                        <a:spcAft>
                          <a:spcPts val="300"/>
                        </a:spcAft>
                      </a:pPr>
                      <a:r>
                        <a:rPr lang="en-US" sz="3000">
                          <a:effectLst/>
                          <a:latin typeface="Times New Roman" panose="02020603050405020304" pitchFamily="18" charset="0"/>
                          <a:cs typeface="Times New Roman" panose="02020603050405020304" pitchFamily="18" charset="0"/>
                        </a:rPr>
                        <a:t>Chất</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gridSpan="2">
                  <a:txBody>
                    <a:bodyPr/>
                    <a:lstStyle/>
                    <a:p>
                      <a:pPr algn="ctr">
                        <a:spcBef>
                          <a:spcPts val="300"/>
                        </a:spcBef>
                        <a:spcAft>
                          <a:spcPts val="300"/>
                        </a:spcAft>
                      </a:pPr>
                      <a:r>
                        <a:rPr lang="en-US" sz="3000">
                          <a:effectLst/>
                          <a:latin typeface="Times New Roman" panose="02020603050405020304" pitchFamily="18" charset="0"/>
                          <a:cs typeface="Times New Roman" panose="02020603050405020304" pitchFamily="18" charset="0"/>
                        </a:rPr>
                        <a:t>Nước</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algn="ctr">
                        <a:spcBef>
                          <a:spcPts val="300"/>
                        </a:spcBef>
                        <a:spcAft>
                          <a:spcPts val="300"/>
                        </a:spcAft>
                      </a:pPr>
                      <a:r>
                        <a:rPr lang="vi-VN" sz="3000">
                          <a:effectLst/>
                          <a:latin typeface="Times New Roman" panose="02020603050405020304" pitchFamily="18" charset="0"/>
                          <a:cs typeface="Times New Roman" panose="02020603050405020304" pitchFamily="18" charset="0"/>
                        </a:rPr>
                        <a:t>Carbon dioxide</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4104067067"/>
                  </a:ext>
                </a:extLst>
              </a:tr>
              <a:tr h="501058">
                <a:tc>
                  <a:txBody>
                    <a:bodyPr/>
                    <a:lstStyle/>
                    <a:p>
                      <a:pPr algn="ctr">
                        <a:spcBef>
                          <a:spcPts val="300"/>
                        </a:spcBef>
                        <a:spcAft>
                          <a:spcPts val="300"/>
                        </a:spcAft>
                      </a:pPr>
                      <a:r>
                        <a:rPr lang="en-US" sz="3000" dirty="0" err="1">
                          <a:effectLst/>
                          <a:latin typeface="Times New Roman" panose="02020603050405020304" pitchFamily="18" charset="0"/>
                          <a:cs typeface="Times New Roman" panose="02020603050405020304" pitchFamily="18" charset="0"/>
                        </a:rPr>
                        <a:t>Nguyên</a:t>
                      </a:r>
                      <a:r>
                        <a:rPr lang="en-US" sz="3000" dirty="0">
                          <a:effectLst/>
                          <a:latin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cs typeface="Times New Roman" panose="02020603050405020304" pitchFamily="18" charset="0"/>
                        </a:rPr>
                        <a:t>tố</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r>
                        <a:rPr lang="en-US" sz="3000">
                          <a:effectLst/>
                          <a:latin typeface="Times New Roman" panose="02020603050405020304" pitchFamily="18" charset="0"/>
                          <a:cs typeface="Times New Roman" panose="02020603050405020304" pitchFamily="18" charset="0"/>
                        </a:rPr>
                        <a:t>H</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r>
                        <a:rPr lang="en-US" sz="3000">
                          <a:effectLst/>
                          <a:latin typeface="Times New Roman" panose="02020603050405020304" pitchFamily="18" charset="0"/>
                          <a:cs typeface="Times New Roman" panose="02020603050405020304" pitchFamily="18" charset="0"/>
                        </a:rPr>
                        <a:t>O</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r>
                        <a:rPr lang="vi-VN" sz="3000">
                          <a:effectLst/>
                          <a:latin typeface="Times New Roman" panose="02020603050405020304" pitchFamily="18" charset="0"/>
                          <a:cs typeface="Times New Roman" panose="02020603050405020304" pitchFamily="18" charset="0"/>
                        </a:rPr>
                        <a:t>C</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r>
                        <a:rPr lang="vi-VN" sz="3000">
                          <a:effectLst/>
                          <a:latin typeface="Times New Roman" panose="02020603050405020304" pitchFamily="18" charset="0"/>
                          <a:cs typeface="Times New Roman" panose="02020603050405020304" pitchFamily="18" charset="0"/>
                        </a:rPr>
                        <a:t>O</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92817004"/>
                  </a:ext>
                </a:extLst>
              </a:tr>
              <a:tr h="501058">
                <a:tc>
                  <a:txBody>
                    <a:bodyPr/>
                    <a:lstStyle/>
                    <a:p>
                      <a:pPr algn="ctr">
                        <a:spcBef>
                          <a:spcPts val="300"/>
                        </a:spcBef>
                        <a:spcAft>
                          <a:spcPts val="300"/>
                        </a:spcAft>
                      </a:pPr>
                      <a:r>
                        <a:rPr lang="en-US" sz="3000" dirty="0" err="1">
                          <a:effectLst/>
                          <a:latin typeface="Times New Roman" panose="02020603050405020304" pitchFamily="18" charset="0"/>
                          <a:cs typeface="Times New Roman" panose="02020603050405020304" pitchFamily="18" charset="0"/>
                        </a:rPr>
                        <a:t>Hóa</a:t>
                      </a:r>
                      <a:r>
                        <a:rPr lang="en-US" sz="3000" dirty="0">
                          <a:effectLst/>
                          <a:latin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cs typeface="Times New Roman" panose="02020603050405020304" pitchFamily="18" charset="0"/>
                        </a:rPr>
                        <a:t>trị</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39056876"/>
                  </a:ext>
                </a:extLst>
              </a:tr>
              <a:tr h="1002120">
                <a:tc>
                  <a:txBody>
                    <a:bodyPr/>
                    <a:lstStyle/>
                    <a:p>
                      <a:pPr algn="ctr">
                        <a:spcBef>
                          <a:spcPts val="300"/>
                        </a:spcBef>
                        <a:spcAft>
                          <a:spcPts val="300"/>
                        </a:spcAft>
                      </a:pPr>
                      <a:r>
                        <a:rPr lang="en-US" sz="3000">
                          <a:effectLst/>
                          <a:latin typeface="Times New Roman" panose="02020603050405020304" pitchFamily="18" charset="0"/>
                          <a:cs typeface="Times New Roman" panose="02020603050405020304" pitchFamily="18" charset="0"/>
                        </a:rPr>
                        <a:t>Số nguyên tử trong phân tử</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50267417"/>
                  </a:ext>
                </a:extLst>
              </a:tr>
              <a:tr h="1002120">
                <a:tc>
                  <a:txBody>
                    <a:bodyPr/>
                    <a:lstStyle/>
                    <a:p>
                      <a:pPr algn="ctr">
                        <a:spcBef>
                          <a:spcPts val="300"/>
                        </a:spcBef>
                        <a:spcAft>
                          <a:spcPts val="300"/>
                        </a:spcAft>
                      </a:pPr>
                      <a:r>
                        <a:rPr lang="en-US" sz="3000">
                          <a:effectLst/>
                          <a:latin typeface="Times New Roman" panose="02020603050405020304" pitchFamily="18" charset="0"/>
                          <a:cs typeface="Times New Roman" panose="02020603050405020304" pitchFamily="18" charset="0"/>
                        </a:rPr>
                        <a:t>Tích hóa trị và số nguyên tử</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33246168"/>
                  </a:ext>
                </a:extLst>
              </a:tr>
            </a:tbl>
          </a:graphicData>
        </a:graphic>
      </p:graphicFrame>
      <p:pic>
        <p:nvPicPr>
          <p:cNvPr id="5" name="Picture 4" descr="c) Ba nguyên tử của hai nguyên tố khác nhau. Vẽ mô hình phân tử để minh...">
            <a:extLst>
              <a:ext uri="{FF2B5EF4-FFF2-40B4-BE49-F238E27FC236}">
                <a16:creationId xmlns:a16="http://schemas.microsoft.com/office/drawing/2014/main" id="{3CE43D90-1BA2-64E1-D39F-3F8F3A8E86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6298" y="276446"/>
            <a:ext cx="9973339" cy="22541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6608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E5133-77C3-C70A-2D01-77543865B6C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B01264-0E18-CFBE-1DA6-41BECF641211}"/>
              </a:ext>
            </a:extLst>
          </p:cNvPr>
          <p:cNvSpPr>
            <a:spLocks noGrp="1"/>
          </p:cNvSpPr>
          <p:nvPr>
            <p:ph idx="1"/>
          </p:nvPr>
        </p:nvSpPr>
        <p:spPr/>
        <p:txBody>
          <a:bodyPr/>
          <a:lstStyle/>
          <a:p>
            <a:endParaRPr lang="en-US"/>
          </a:p>
        </p:txBody>
      </p:sp>
      <p:graphicFrame>
        <p:nvGraphicFramePr>
          <p:cNvPr id="4" name="Content Placeholder 3">
            <a:extLst>
              <a:ext uri="{FF2B5EF4-FFF2-40B4-BE49-F238E27FC236}">
                <a16:creationId xmlns:a16="http://schemas.microsoft.com/office/drawing/2014/main" id="{D218D2E1-3303-3438-EF10-D9EAD49BBF05}"/>
              </a:ext>
            </a:extLst>
          </p:cNvPr>
          <p:cNvGraphicFramePr>
            <a:graphicFrameLocks/>
          </p:cNvGraphicFramePr>
          <p:nvPr>
            <p:extLst>
              <p:ext uri="{D42A27DB-BD31-4B8C-83A1-F6EECF244321}">
                <p14:modId xmlns:p14="http://schemas.microsoft.com/office/powerpoint/2010/main" val="4247403755"/>
              </p:ext>
            </p:extLst>
          </p:nvPr>
        </p:nvGraphicFramePr>
        <p:xfrm>
          <a:off x="455428" y="2913321"/>
          <a:ext cx="11281144" cy="3253905"/>
        </p:xfrm>
        <a:graphic>
          <a:graphicData uri="http://schemas.openxmlformats.org/drawingml/2006/table">
            <a:tbl>
              <a:tblPr firstRow="1" firstCol="1" bandRow="1">
                <a:tableStyleId>{5C22544A-7EE6-4342-B048-85BDC9FD1C3A}</a:tableStyleId>
              </a:tblPr>
              <a:tblGrid>
                <a:gridCol w="4719233">
                  <a:extLst>
                    <a:ext uri="{9D8B030D-6E8A-4147-A177-3AD203B41FA5}">
                      <a16:colId xmlns:a16="http://schemas.microsoft.com/office/drawing/2014/main" val="3412810579"/>
                    </a:ext>
                  </a:extLst>
                </a:gridCol>
                <a:gridCol w="1566577">
                  <a:extLst>
                    <a:ext uri="{9D8B030D-6E8A-4147-A177-3AD203B41FA5}">
                      <a16:colId xmlns:a16="http://schemas.microsoft.com/office/drawing/2014/main" val="1158219288"/>
                    </a:ext>
                  </a:extLst>
                </a:gridCol>
                <a:gridCol w="1637101">
                  <a:extLst>
                    <a:ext uri="{9D8B030D-6E8A-4147-A177-3AD203B41FA5}">
                      <a16:colId xmlns:a16="http://schemas.microsoft.com/office/drawing/2014/main" val="3540118920"/>
                    </a:ext>
                  </a:extLst>
                </a:gridCol>
                <a:gridCol w="1719632">
                  <a:extLst>
                    <a:ext uri="{9D8B030D-6E8A-4147-A177-3AD203B41FA5}">
                      <a16:colId xmlns:a16="http://schemas.microsoft.com/office/drawing/2014/main" val="3213297607"/>
                    </a:ext>
                  </a:extLst>
                </a:gridCol>
                <a:gridCol w="1638601">
                  <a:extLst>
                    <a:ext uri="{9D8B030D-6E8A-4147-A177-3AD203B41FA5}">
                      <a16:colId xmlns:a16="http://schemas.microsoft.com/office/drawing/2014/main" val="44619964"/>
                    </a:ext>
                  </a:extLst>
                </a:gridCol>
              </a:tblGrid>
              <a:tr h="680484">
                <a:tc>
                  <a:txBody>
                    <a:bodyPr/>
                    <a:lstStyle/>
                    <a:p>
                      <a:pPr algn="ctr">
                        <a:spcBef>
                          <a:spcPts val="300"/>
                        </a:spcBef>
                        <a:spcAft>
                          <a:spcPts val="300"/>
                        </a:spcAft>
                      </a:pPr>
                      <a:r>
                        <a:rPr lang="en-US" sz="3000">
                          <a:effectLst/>
                          <a:latin typeface="Times New Roman" panose="02020603050405020304" pitchFamily="18" charset="0"/>
                          <a:cs typeface="Times New Roman" panose="02020603050405020304" pitchFamily="18" charset="0"/>
                        </a:rPr>
                        <a:t>Chất</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gridSpan="2">
                  <a:txBody>
                    <a:bodyPr/>
                    <a:lstStyle/>
                    <a:p>
                      <a:pPr algn="ctr">
                        <a:spcBef>
                          <a:spcPts val="300"/>
                        </a:spcBef>
                        <a:spcAft>
                          <a:spcPts val="300"/>
                        </a:spcAft>
                      </a:pPr>
                      <a:r>
                        <a:rPr lang="en-US" sz="3000">
                          <a:effectLst/>
                          <a:latin typeface="Times New Roman" panose="02020603050405020304" pitchFamily="18" charset="0"/>
                          <a:cs typeface="Times New Roman" panose="02020603050405020304" pitchFamily="18" charset="0"/>
                        </a:rPr>
                        <a:t>Nước</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algn="ctr">
                        <a:spcBef>
                          <a:spcPts val="300"/>
                        </a:spcBef>
                        <a:spcAft>
                          <a:spcPts val="300"/>
                        </a:spcAft>
                      </a:pPr>
                      <a:r>
                        <a:rPr lang="vi-VN" sz="3000">
                          <a:effectLst/>
                          <a:latin typeface="Times New Roman" panose="02020603050405020304" pitchFamily="18" charset="0"/>
                          <a:cs typeface="Times New Roman" panose="02020603050405020304" pitchFamily="18" charset="0"/>
                        </a:rPr>
                        <a:t>Carbon dioxide</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4104067067"/>
                  </a:ext>
                </a:extLst>
              </a:tr>
              <a:tr h="503066">
                <a:tc>
                  <a:txBody>
                    <a:bodyPr/>
                    <a:lstStyle/>
                    <a:p>
                      <a:pPr algn="ctr">
                        <a:spcBef>
                          <a:spcPts val="300"/>
                        </a:spcBef>
                        <a:spcAft>
                          <a:spcPts val="300"/>
                        </a:spcAft>
                      </a:pPr>
                      <a:r>
                        <a:rPr lang="en-US" sz="3000" dirty="0" err="1">
                          <a:effectLst/>
                          <a:latin typeface="Times New Roman" panose="02020603050405020304" pitchFamily="18" charset="0"/>
                          <a:cs typeface="Times New Roman" panose="02020603050405020304" pitchFamily="18" charset="0"/>
                        </a:rPr>
                        <a:t>Nguyên</a:t>
                      </a:r>
                      <a:r>
                        <a:rPr lang="en-US" sz="3000" dirty="0">
                          <a:effectLst/>
                          <a:latin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cs typeface="Times New Roman" panose="02020603050405020304" pitchFamily="18" charset="0"/>
                        </a:rPr>
                        <a:t>tố</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r>
                        <a:rPr lang="en-US" sz="3000">
                          <a:effectLst/>
                          <a:latin typeface="Times New Roman" panose="02020603050405020304" pitchFamily="18" charset="0"/>
                          <a:cs typeface="Times New Roman" panose="02020603050405020304" pitchFamily="18" charset="0"/>
                        </a:rPr>
                        <a:t>H</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r>
                        <a:rPr lang="en-US" sz="3000">
                          <a:effectLst/>
                          <a:latin typeface="Times New Roman" panose="02020603050405020304" pitchFamily="18" charset="0"/>
                          <a:cs typeface="Times New Roman" panose="02020603050405020304" pitchFamily="18" charset="0"/>
                        </a:rPr>
                        <a:t>O</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r>
                        <a:rPr lang="vi-VN" sz="3000">
                          <a:effectLst/>
                          <a:latin typeface="Times New Roman" panose="02020603050405020304" pitchFamily="18" charset="0"/>
                          <a:cs typeface="Times New Roman" panose="02020603050405020304" pitchFamily="18" charset="0"/>
                        </a:rPr>
                        <a:t>C</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r>
                        <a:rPr lang="vi-VN" sz="3000">
                          <a:effectLst/>
                          <a:latin typeface="Times New Roman" panose="02020603050405020304" pitchFamily="18" charset="0"/>
                          <a:cs typeface="Times New Roman" panose="02020603050405020304" pitchFamily="18" charset="0"/>
                        </a:rPr>
                        <a:t>O</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92817004"/>
                  </a:ext>
                </a:extLst>
              </a:tr>
              <a:tr h="503066">
                <a:tc>
                  <a:txBody>
                    <a:bodyPr/>
                    <a:lstStyle/>
                    <a:p>
                      <a:pPr algn="ctr">
                        <a:spcBef>
                          <a:spcPts val="300"/>
                        </a:spcBef>
                        <a:spcAft>
                          <a:spcPts val="300"/>
                        </a:spcAft>
                      </a:pPr>
                      <a:r>
                        <a:rPr lang="en-US" sz="3000" dirty="0" err="1">
                          <a:effectLst/>
                          <a:latin typeface="Times New Roman" panose="02020603050405020304" pitchFamily="18" charset="0"/>
                          <a:cs typeface="Times New Roman" panose="02020603050405020304" pitchFamily="18" charset="0"/>
                        </a:rPr>
                        <a:t>Hóa</a:t>
                      </a:r>
                      <a:r>
                        <a:rPr lang="en-US" sz="3000" dirty="0">
                          <a:effectLst/>
                          <a:latin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cs typeface="Times New Roman" panose="02020603050405020304" pitchFamily="18" charset="0"/>
                        </a:rPr>
                        <a:t>trị</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r>
                        <a:rPr lang="en-US" sz="3000" dirty="0">
                          <a:effectLst/>
                          <a:latin typeface="Times New Roman" panose="02020603050405020304" pitchFamily="18" charset="0"/>
                          <a:cs typeface="Times New Roman" panose="02020603050405020304" pitchFamily="18" charset="0"/>
                        </a:rPr>
                        <a:t>I</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r>
                        <a:rPr lang="en-US" sz="3000" dirty="0">
                          <a:effectLst/>
                          <a:latin typeface="Times New Roman" panose="02020603050405020304" pitchFamily="18" charset="0"/>
                          <a:cs typeface="Times New Roman" panose="02020603050405020304" pitchFamily="18" charset="0"/>
                        </a:rPr>
                        <a:t>II</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r>
                        <a:rPr lang="vi-VN" sz="3000" dirty="0">
                          <a:effectLst/>
                          <a:latin typeface="Times New Roman" panose="02020603050405020304" pitchFamily="18" charset="0"/>
                          <a:cs typeface="Times New Roman" panose="02020603050405020304" pitchFamily="18" charset="0"/>
                        </a:rPr>
                        <a:t>IV</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r>
                        <a:rPr lang="en-US" sz="3000">
                          <a:effectLst/>
                          <a:latin typeface="Times New Roman" panose="02020603050405020304" pitchFamily="18" charset="0"/>
                          <a:cs typeface="Times New Roman" panose="02020603050405020304" pitchFamily="18" charset="0"/>
                        </a:rPr>
                        <a:t>I</a:t>
                      </a:r>
                      <a:r>
                        <a:rPr lang="vi-VN" sz="3000">
                          <a:effectLst/>
                          <a:latin typeface="Times New Roman" panose="02020603050405020304" pitchFamily="18" charset="0"/>
                          <a:cs typeface="Times New Roman" panose="02020603050405020304" pitchFamily="18" charset="0"/>
                        </a:rPr>
                        <a:t>I</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39056876"/>
                  </a:ext>
                </a:extLst>
              </a:tr>
              <a:tr h="561154">
                <a:tc>
                  <a:txBody>
                    <a:bodyPr/>
                    <a:lstStyle/>
                    <a:p>
                      <a:pPr algn="ctr">
                        <a:spcBef>
                          <a:spcPts val="300"/>
                        </a:spcBef>
                        <a:spcAft>
                          <a:spcPts val="300"/>
                        </a:spcAft>
                      </a:pPr>
                      <a:r>
                        <a:rPr lang="en-US" sz="3000">
                          <a:effectLst/>
                          <a:latin typeface="Times New Roman" panose="02020603050405020304" pitchFamily="18" charset="0"/>
                          <a:cs typeface="Times New Roman" panose="02020603050405020304" pitchFamily="18" charset="0"/>
                        </a:rPr>
                        <a:t>Số nguyên tử trong phân tử</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r>
                        <a:rPr lang="en-US" sz="3000" dirty="0">
                          <a:effectLst/>
                          <a:latin typeface="Times New Roman" panose="02020603050405020304" pitchFamily="18" charset="0"/>
                          <a:cs typeface="Times New Roman" panose="02020603050405020304" pitchFamily="18" charset="0"/>
                        </a:rPr>
                        <a:t>2</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r>
                        <a:rPr lang="en-US" sz="3000">
                          <a:effectLst/>
                          <a:latin typeface="Times New Roman" panose="02020603050405020304" pitchFamily="18" charset="0"/>
                          <a:cs typeface="Times New Roman" panose="02020603050405020304" pitchFamily="18" charset="0"/>
                        </a:rPr>
                        <a:t>1</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r>
                        <a:rPr lang="en-US" sz="3000">
                          <a:effectLst/>
                          <a:latin typeface="Times New Roman" panose="02020603050405020304" pitchFamily="18" charset="0"/>
                          <a:cs typeface="Times New Roman" panose="02020603050405020304" pitchFamily="18" charset="0"/>
                        </a:rPr>
                        <a:t>1</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r>
                        <a:rPr lang="vi-VN" sz="3000">
                          <a:effectLst/>
                          <a:latin typeface="Times New Roman" panose="02020603050405020304" pitchFamily="18" charset="0"/>
                          <a:cs typeface="Times New Roman" panose="02020603050405020304" pitchFamily="18" charset="0"/>
                        </a:rPr>
                        <a:t>2</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50267417"/>
                  </a:ext>
                </a:extLst>
              </a:tr>
              <a:tr h="1006135">
                <a:tc>
                  <a:txBody>
                    <a:bodyPr/>
                    <a:lstStyle/>
                    <a:p>
                      <a:pPr algn="ctr">
                        <a:spcBef>
                          <a:spcPts val="300"/>
                        </a:spcBef>
                        <a:spcAft>
                          <a:spcPts val="300"/>
                        </a:spcAft>
                      </a:pPr>
                      <a:r>
                        <a:rPr lang="en-US" sz="3000" dirty="0" err="1">
                          <a:effectLst/>
                          <a:latin typeface="Times New Roman" panose="02020603050405020304" pitchFamily="18" charset="0"/>
                          <a:cs typeface="Times New Roman" panose="02020603050405020304" pitchFamily="18" charset="0"/>
                        </a:rPr>
                        <a:t>Tích</a:t>
                      </a:r>
                      <a:r>
                        <a:rPr lang="en-US" sz="3000" dirty="0">
                          <a:effectLst/>
                          <a:latin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cs typeface="Times New Roman" panose="02020603050405020304" pitchFamily="18" charset="0"/>
                        </a:rPr>
                        <a:t>hóa</a:t>
                      </a:r>
                      <a:r>
                        <a:rPr lang="en-US" sz="3000" dirty="0">
                          <a:effectLst/>
                          <a:latin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cs typeface="Times New Roman" panose="02020603050405020304" pitchFamily="18" charset="0"/>
                        </a:rPr>
                        <a:t>trị</a:t>
                      </a:r>
                      <a:r>
                        <a:rPr lang="en-US" sz="3000" dirty="0">
                          <a:effectLst/>
                          <a:latin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cs typeface="Times New Roman" panose="02020603050405020304" pitchFamily="18" charset="0"/>
                        </a:rPr>
                        <a:t>và</a:t>
                      </a:r>
                      <a:r>
                        <a:rPr lang="en-US" sz="3000" dirty="0">
                          <a:effectLst/>
                          <a:latin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cs typeface="Times New Roman" panose="02020603050405020304" pitchFamily="18" charset="0"/>
                        </a:rPr>
                        <a:t>số</a:t>
                      </a:r>
                      <a:r>
                        <a:rPr lang="en-US" sz="3000" dirty="0">
                          <a:effectLst/>
                          <a:latin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cs typeface="Times New Roman" panose="02020603050405020304" pitchFamily="18" charset="0"/>
                        </a:rPr>
                        <a:t>nguyên</a:t>
                      </a:r>
                      <a:r>
                        <a:rPr lang="en-US" sz="3000" dirty="0">
                          <a:effectLst/>
                          <a:latin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cs typeface="Times New Roman" panose="02020603050405020304" pitchFamily="18" charset="0"/>
                        </a:rPr>
                        <a:t>tử</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r>
                        <a:rPr lang="en-US" sz="3000" dirty="0">
                          <a:effectLst/>
                          <a:latin typeface="Times New Roman" panose="02020603050405020304" pitchFamily="18" charset="0"/>
                          <a:cs typeface="Times New Roman" panose="02020603050405020304" pitchFamily="18" charset="0"/>
                        </a:rPr>
                        <a:t>I . 2</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r>
                        <a:rPr lang="en-US" sz="3000" dirty="0">
                          <a:effectLst/>
                          <a:latin typeface="Times New Roman" panose="02020603050405020304" pitchFamily="18" charset="0"/>
                          <a:cs typeface="Times New Roman" panose="02020603050405020304" pitchFamily="18" charset="0"/>
                        </a:rPr>
                        <a:t>II .1</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r>
                        <a:rPr lang="vi-VN" sz="3000" dirty="0">
                          <a:effectLst/>
                          <a:latin typeface="Times New Roman" panose="02020603050405020304" pitchFamily="18" charset="0"/>
                          <a:cs typeface="Times New Roman" panose="02020603050405020304" pitchFamily="18" charset="0"/>
                        </a:rPr>
                        <a:t>IV</a:t>
                      </a:r>
                      <a:r>
                        <a:rPr lang="en-US" sz="3000" dirty="0">
                          <a:effectLst/>
                          <a:latin typeface="Times New Roman" panose="02020603050405020304" pitchFamily="18" charset="0"/>
                          <a:cs typeface="Times New Roman" panose="02020603050405020304" pitchFamily="18" charset="0"/>
                        </a:rPr>
                        <a:t> . 1</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pPr>
                      <a:r>
                        <a:rPr lang="en-US" sz="3000" dirty="0">
                          <a:effectLst/>
                          <a:latin typeface="Times New Roman" panose="02020603050405020304" pitchFamily="18" charset="0"/>
                          <a:cs typeface="Times New Roman" panose="02020603050405020304" pitchFamily="18" charset="0"/>
                        </a:rPr>
                        <a:t>I</a:t>
                      </a:r>
                      <a:r>
                        <a:rPr lang="vi-VN" sz="3000" dirty="0">
                          <a:effectLst/>
                          <a:latin typeface="Times New Roman" panose="02020603050405020304" pitchFamily="18" charset="0"/>
                          <a:cs typeface="Times New Roman" panose="02020603050405020304" pitchFamily="18" charset="0"/>
                        </a:rPr>
                        <a:t>I</a:t>
                      </a:r>
                      <a:r>
                        <a:rPr lang="en-US" sz="3000" dirty="0">
                          <a:effectLst/>
                          <a:latin typeface="Times New Roman" panose="02020603050405020304" pitchFamily="18" charset="0"/>
                          <a:cs typeface="Times New Roman" panose="02020603050405020304" pitchFamily="18" charset="0"/>
                        </a:rPr>
                        <a:t> . </a:t>
                      </a:r>
                      <a:r>
                        <a:rPr lang="vi-VN" sz="3000" dirty="0">
                          <a:effectLst/>
                          <a:latin typeface="Times New Roman" panose="02020603050405020304" pitchFamily="18" charset="0"/>
                          <a:cs typeface="Times New Roman" panose="02020603050405020304" pitchFamily="18" charset="0"/>
                        </a:rPr>
                        <a:t>2</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33246168"/>
                  </a:ext>
                </a:extLst>
              </a:tr>
            </a:tbl>
          </a:graphicData>
        </a:graphic>
      </p:graphicFrame>
      <p:pic>
        <p:nvPicPr>
          <p:cNvPr id="5" name="Picture 4" descr="c) Ba nguyên tử của hai nguyên tố khác nhau. Vẽ mô hình phân tử để minh...">
            <a:extLst>
              <a:ext uri="{FF2B5EF4-FFF2-40B4-BE49-F238E27FC236}">
                <a16:creationId xmlns:a16="http://schemas.microsoft.com/office/drawing/2014/main" id="{0F2ADE12-8FED-6F53-C5F7-9008C78822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6298" y="276446"/>
            <a:ext cx="9973339" cy="22541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2065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03" name="Rectangle 819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4" name="Freeform: Shape 819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0E02F78-27A3-E1C2-D129-46B335522A3D}"/>
              </a:ext>
            </a:extLst>
          </p:cNvPr>
          <p:cNvSpPr>
            <a:spLocks noGrp="1"/>
          </p:cNvSpPr>
          <p:nvPr>
            <p:ph type="title"/>
          </p:nvPr>
        </p:nvSpPr>
        <p:spPr>
          <a:xfrm>
            <a:off x="5188689" y="3040910"/>
            <a:ext cx="7729869" cy="2881312"/>
          </a:xfrm>
        </p:spPr>
        <p:txBody>
          <a:bodyPr>
            <a:normAutofit/>
          </a:bodyPr>
          <a:lstStyle/>
          <a:p>
            <a:pPr marL="0" marR="0" lvl="0" indent="0" defTabSz="914400" rtl="0" eaLnBrk="0" fontAlgn="base" latinLnBrk="0" hangingPunct="0">
              <a:spcBef>
                <a:spcPct val="0"/>
              </a:spcBef>
              <a:spcAft>
                <a:spcPct val="0"/>
              </a:spcAft>
              <a:buClrTx/>
              <a:buSzTx/>
              <a:buFontTx/>
              <a:buNone/>
              <a:tabLst/>
            </a:pPr>
            <a:r>
              <a:rPr kumimoji="0" lang="en-US" altLang="en-US" b="0" i="0" u="none" strike="noStrike" cap="none" normalizeH="0" baseline="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a:t>
            </a:r>
            <a:r>
              <a:rPr kumimoji="0" lang="vi-VN" altLang="en-US" b="0" i="0" u="none" strike="noStrike" cap="none" normalizeH="0" baseline="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iểu thức:  x . a = y . b</a:t>
            </a:r>
            <a:endParaRPr kumimoji="0" lang="vi-VN" altLang="en-US"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endParaRPr>
          </a:p>
        </p:txBody>
      </p:sp>
      <p:sp>
        <p:nvSpPr>
          <p:cNvPr id="8202" name="Arc 820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5BE7862-A47A-069F-B1D6-38BF309A0B66}"/>
              </a:ext>
            </a:extLst>
          </p:cNvPr>
          <p:cNvSpPr>
            <a:spLocks noGrp="1"/>
          </p:cNvSpPr>
          <p:nvPr>
            <p:ph idx="1"/>
          </p:nvPr>
        </p:nvSpPr>
        <p:spPr>
          <a:xfrm>
            <a:off x="4447308" y="591344"/>
            <a:ext cx="7301669" cy="3693577"/>
          </a:xfrm>
        </p:spPr>
        <p:txBody>
          <a:bodyPr anchor="ctr">
            <a:normAutofit/>
          </a:bodyPr>
          <a:lstStyle/>
          <a:p>
            <a:pPr marL="0" marR="0" lvl="0" indent="0" defTabSz="914400" rtl="0" eaLnBrk="0" fontAlgn="base" latinLnBrk="0" hangingPunct="0">
              <a:spcBef>
                <a:spcPct val="0"/>
              </a:spcBef>
              <a:spcAft>
                <a:spcPts val="600"/>
              </a:spcAft>
              <a:buClrTx/>
              <a:buSzTx/>
              <a:buFontTx/>
              <a:buNone/>
              <a:tabLst/>
            </a:pPr>
            <a:r>
              <a:rPr kumimoji="0" lang="en-US" altLang="en-US" sz="3200" b="1" i="0" u="none" strike="noStrike" cap="none" normalizeH="0" baseline="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1" i="0" u="none" strike="noStrike" cap="none" normalizeH="0" baseline="0" dirty="0" err="1">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Kết</a:t>
            </a:r>
            <a:r>
              <a:rPr kumimoji="0" lang="en-US" altLang="en-US" sz="3200" b="1" i="0" u="none" strike="noStrike" cap="none" normalizeH="0" baseline="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1" i="0" u="none" strike="noStrike" cap="none" normalizeH="0" baseline="0" dirty="0" err="1">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luận</a:t>
            </a:r>
            <a:r>
              <a:rPr kumimoji="0" lang="en-US" altLang="en-US" sz="3200" b="1" i="0" u="none" strike="noStrike" cap="none" normalizeH="0" baseline="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endParaRPr>
          </a:p>
          <a:p>
            <a:pPr marL="0" marR="0" lvl="0" indent="0" defTabSz="914400" rtl="0" eaLnBrk="0" fontAlgn="base" latinLnBrk="0" hangingPunct="0">
              <a:spcBef>
                <a:spcPct val="0"/>
              </a:spcBef>
              <a:spcAft>
                <a:spcPts val="600"/>
              </a:spcAft>
              <a:buClrTx/>
              <a:buSzTx/>
              <a:buFontTx/>
              <a:buNone/>
              <a:tabLst/>
            </a:pP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Quy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tắc</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hóa</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trị</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Trong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phân</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tử</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hợp</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chất</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hai</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nguyên</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tố</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tích</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hóa</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trị</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và</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số</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nguyên</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tử</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nguyên</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tố</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này</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bằng</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tích</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hóa</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trị</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và</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số</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nguyên</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tử</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nguyên</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tố</a:t>
            </a:r>
            <a:r>
              <a:rPr kumimoji="0" lang="en-US" altLang="en-US" sz="3200" b="0" i="0" u="none" strike="noStrike" cap="none" normalizeH="0" baseline="0" dirty="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kia.</a:t>
            </a:r>
          </a:p>
          <a:p>
            <a:pPr marL="0" marR="0" lvl="0" indent="0" defTabSz="914400" rtl="0" eaLnBrk="0" fontAlgn="base" latinLnBrk="0" hangingPunct="0">
              <a:spcBef>
                <a:spcPct val="0"/>
              </a:spcBef>
              <a:spcAft>
                <a:spcPts val="600"/>
              </a:spcAft>
              <a:buClrTx/>
              <a:buSzTx/>
              <a:buFontTx/>
              <a:buNone/>
              <a:tabLst/>
            </a:pPr>
            <a:endParaRPr kumimoji="0" lang="en-US" altLang="en-US" sz="3200" b="0" i="0" u="none" strike="noStrike" cap="none" normalizeH="0" baseline="0" dirty="0">
              <a:ln>
                <a:noFill/>
              </a:ln>
              <a:effectLst/>
              <a:latin typeface="Times New Roman" panose="02020603050405020304" pitchFamily="18" charset="0"/>
              <a:cs typeface="Times New Roman" panose="02020603050405020304" pitchFamily="18" charset="0"/>
            </a:endParaRPr>
          </a:p>
          <a:p>
            <a:pPr marL="0" marR="0" lvl="0" indent="0" defTabSz="914400" rtl="0" eaLnBrk="0" fontAlgn="base" latinLnBrk="0" hangingPunct="0">
              <a:spcBef>
                <a:spcPct val="0"/>
              </a:spcBef>
              <a:spcAft>
                <a:spcPts val="600"/>
              </a:spcAft>
              <a:buClrTx/>
              <a:buSzTx/>
              <a:buFontTx/>
              <a:buNone/>
              <a:tabLst/>
            </a:pPr>
            <a:endParaRPr kumimoji="0" lang="en-US" altLang="en-US" sz="3200" b="0" i="0" u="none" strike="noStrike" cap="none" normalizeH="0" baseline="0" dirty="0">
              <a:ln>
                <a:noFill/>
              </a:ln>
              <a:effectLst/>
              <a:latin typeface="Times New Roman" panose="02020603050405020304" pitchFamily="18" charset="0"/>
              <a:cs typeface="Times New Roman" panose="02020603050405020304" pitchFamily="18" charset="0"/>
            </a:endParaRPr>
          </a:p>
        </p:txBody>
      </p:sp>
      <p:pic>
        <p:nvPicPr>
          <p:cNvPr id="6" name="Picture 1371474267">
            <a:extLst>
              <a:ext uri="{FF2B5EF4-FFF2-40B4-BE49-F238E27FC236}">
                <a16:creationId xmlns:a16="http://schemas.microsoft.com/office/drawing/2014/main" id="{BB52087B-77C6-5467-E82F-2C0A9A7330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4499" y="2803368"/>
            <a:ext cx="2407524" cy="1481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310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C203A8-6B03-7020-6EFF-C31FD096B218}"/>
              </a:ext>
            </a:extLst>
          </p:cNvPr>
          <p:cNvSpPr>
            <a:spLocks noGrp="1"/>
          </p:cNvSpPr>
          <p:nvPr>
            <p:ph idx="1"/>
          </p:nvPr>
        </p:nvSpPr>
        <p:spPr>
          <a:xfrm>
            <a:off x="838200" y="861237"/>
            <a:ext cx="10515600" cy="5315726"/>
          </a:xfrm>
        </p:spPr>
        <p:txBody>
          <a:bodyPr>
            <a:normAutofit/>
          </a:bodyPr>
          <a:lstStyle/>
          <a:p>
            <a:pPr marL="0" indent="0" algn="ctr">
              <a:lnSpc>
                <a:spcPct val="115000"/>
              </a:lnSpc>
              <a:spcBef>
                <a:spcPts val="200"/>
              </a:spcBef>
              <a:spcAft>
                <a:spcPts val="300"/>
              </a:spcAft>
              <a:buNone/>
            </a:pPr>
            <a:r>
              <a:rPr lang="vi-VN" sz="2800" b="1" dirty="0">
                <a:solidFill>
                  <a:srgbClr val="FF0000"/>
                </a:solidFill>
                <a:effectLst/>
                <a:latin typeface="Times New Roman" panose="02020603050405020304" pitchFamily="18" charset="0"/>
                <a:cs typeface="Times New Roman" panose="02020603050405020304" pitchFamily="18" charset="0"/>
              </a:rPr>
              <a:t>PHIẾU HỌC TẬP SỐ 2</a:t>
            </a:r>
            <a:r>
              <a:rPr lang="en-US" sz="2800" b="1" dirty="0">
                <a:solidFill>
                  <a:srgbClr val="FF0000"/>
                </a:solidFill>
                <a:effectLst/>
                <a:latin typeface="Times New Roman" panose="02020603050405020304" pitchFamily="18" charset="0"/>
                <a:cs typeface="Times New Roman" panose="02020603050405020304" pitchFamily="18" charset="0"/>
              </a:rPr>
              <a:t> (5 </a:t>
            </a:r>
            <a:r>
              <a:rPr lang="en-US" sz="2800" b="1" dirty="0" err="1">
                <a:solidFill>
                  <a:srgbClr val="FF0000"/>
                </a:solidFill>
                <a:effectLst/>
                <a:latin typeface="Times New Roman" panose="02020603050405020304" pitchFamily="18" charset="0"/>
                <a:cs typeface="Times New Roman" panose="02020603050405020304" pitchFamily="18" charset="0"/>
              </a:rPr>
              <a:t>phút</a:t>
            </a:r>
            <a:r>
              <a:rPr lang="en-US" sz="2800" b="1" dirty="0">
                <a:solidFill>
                  <a:srgbClr val="FF0000"/>
                </a:solidFill>
                <a:effectLst/>
                <a:latin typeface="Times New Roman" panose="02020603050405020304" pitchFamily="18" charset="0"/>
                <a:cs typeface="Times New Roman" panose="02020603050405020304" pitchFamily="18" charset="0"/>
              </a:rPr>
              <a:t>)</a:t>
            </a:r>
          </a:p>
          <a:p>
            <a:pPr marL="0" indent="0">
              <a:lnSpc>
                <a:spcPct val="115000"/>
              </a:lnSpc>
              <a:spcBef>
                <a:spcPts val="200"/>
              </a:spcBef>
              <a:spcAft>
                <a:spcPts val="300"/>
              </a:spcAft>
              <a:buNone/>
            </a:pPr>
            <a:r>
              <a:rPr lang="vi-VN" sz="2800" b="1" dirty="0">
                <a:solidFill>
                  <a:srgbClr val="FF0000"/>
                </a:solidFill>
                <a:effectLst/>
                <a:latin typeface="Times New Roman" panose="02020603050405020304" pitchFamily="18" charset="0"/>
                <a:cs typeface="Times New Roman" panose="02020603050405020304" pitchFamily="18" charset="0"/>
              </a:rPr>
              <a:t>Câu 3. </a:t>
            </a:r>
            <a:r>
              <a:rPr lang="vi-VN" sz="2800" dirty="0">
                <a:solidFill>
                  <a:schemeClr val="tx1"/>
                </a:solidFill>
                <a:effectLst/>
                <a:latin typeface="Times New Roman" panose="02020603050405020304" pitchFamily="18" charset="0"/>
                <a:cs typeface="Times New Roman" panose="02020603050405020304" pitchFamily="18" charset="0"/>
              </a:rPr>
              <a:t>Dựa vào hóa trị của các nguyên tố trong bảng 6.1 và quy tắc hóa trị, hãy cho biết mỗi nguyên tử Mg có thể kết hợp được với bao nhiêu nguyên tử Cl.</a:t>
            </a:r>
            <a:endParaRPr lang="en-US" sz="2800" dirty="0">
              <a:solidFill>
                <a:schemeClr val="tx1"/>
              </a:solidFill>
              <a:effectLst/>
              <a:latin typeface="Times New Roman" panose="02020603050405020304" pitchFamily="18" charset="0"/>
              <a:cs typeface="Times New Roman" panose="02020603050405020304" pitchFamily="18" charset="0"/>
            </a:endParaRPr>
          </a:p>
          <a:p>
            <a:pPr marL="0" indent="0">
              <a:lnSpc>
                <a:spcPct val="115000"/>
              </a:lnSpc>
              <a:spcBef>
                <a:spcPts val="200"/>
              </a:spcBef>
              <a:spcAft>
                <a:spcPts val="300"/>
              </a:spcAft>
              <a:buNone/>
            </a:pPr>
            <a:r>
              <a:rPr lang="vi-VN" sz="2800" dirty="0">
                <a:solidFill>
                  <a:schemeClr val="tx1"/>
                </a:solidFill>
                <a:effectLst/>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cs typeface="Times New Roman" panose="02020603050405020304" pitchFamily="18" charset="0"/>
            </a:endParaRPr>
          </a:p>
          <a:p>
            <a:pPr marL="0" indent="0">
              <a:lnSpc>
                <a:spcPct val="115000"/>
              </a:lnSpc>
              <a:spcBef>
                <a:spcPts val="200"/>
              </a:spcBef>
              <a:spcAft>
                <a:spcPts val="300"/>
              </a:spcAft>
              <a:buNone/>
            </a:pPr>
            <a:r>
              <a:rPr lang="vi-VN" sz="2800" b="1" dirty="0">
                <a:solidFill>
                  <a:srgbClr val="FF0000"/>
                </a:solidFill>
                <a:effectLst/>
                <a:latin typeface="Times New Roman" panose="02020603050405020304" pitchFamily="18" charset="0"/>
                <a:cs typeface="Times New Roman" panose="02020603050405020304" pitchFamily="18" charset="0"/>
              </a:rPr>
              <a:t>Câu 4. </a:t>
            </a:r>
            <a:r>
              <a:rPr lang="vi-VN" sz="2800" dirty="0">
                <a:solidFill>
                  <a:schemeClr val="tx1"/>
                </a:solidFill>
                <a:effectLst/>
                <a:latin typeface="Times New Roman" panose="02020603050405020304" pitchFamily="18" charset="0"/>
                <a:cs typeface="Times New Roman" panose="02020603050405020304" pitchFamily="18" charset="0"/>
              </a:rPr>
              <a:t>Nguyên tố A có hóa trị III, nguyên tố B có hóa trị II. Hãy tính tỉ lệ nguyên tử của A và B trong hợp chất tạo thành từ 2 nguyên tố đó.</a:t>
            </a:r>
            <a:endParaRPr lang="en-US" sz="2800" dirty="0">
              <a:solidFill>
                <a:schemeClr val="tx1"/>
              </a:solidFill>
              <a:effectLst/>
              <a:latin typeface="Times New Roman" panose="02020603050405020304" pitchFamily="18" charset="0"/>
              <a:cs typeface="Times New Roman" panose="02020603050405020304" pitchFamily="18" charset="0"/>
            </a:endParaRPr>
          </a:p>
          <a:p>
            <a:pPr marL="0" indent="0">
              <a:lnSpc>
                <a:spcPct val="115000"/>
              </a:lnSpc>
              <a:spcBef>
                <a:spcPts val="200"/>
              </a:spcBef>
              <a:spcAft>
                <a:spcPts val="300"/>
              </a:spcAft>
              <a:buNone/>
            </a:pPr>
            <a:r>
              <a:rPr lang="vi-VN" sz="2800" dirty="0">
                <a:solidFill>
                  <a:schemeClr val="tx1"/>
                </a:solidFill>
                <a:effectLst/>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1957403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a:extLst>
              <a:ext uri="{FF2B5EF4-FFF2-40B4-BE49-F238E27FC236}">
                <a16:creationId xmlns:a16="http://schemas.microsoft.com/office/drawing/2014/main" id="{76F9169C-CD31-D381-8519-E29F8B7C1E4A}"/>
              </a:ext>
            </a:extLst>
          </p:cNvPr>
          <p:cNvSpPr>
            <a:spLocks noChangeArrowheads="1"/>
          </p:cNvSpPr>
          <p:nvPr/>
        </p:nvSpPr>
        <p:spPr bwMode="auto">
          <a:xfrm>
            <a:off x="574162" y="3268142"/>
            <a:ext cx="96012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Gọi số nguyên tử của nguyên tố Mg (II), Cl (I) lần lượt là x và y</a:t>
            </a:r>
            <a:endParaRPr kumimoji="0" lang="en-US"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Áp dụng quy tắc hóa trị ta có: II.x = I.y</a:t>
            </a:r>
            <a:endParaRPr kumimoji="0" lang="en-US"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Chuyển thành tỉ lệ: </a:t>
            </a:r>
            <a:endParaRPr kumimoji="0" lang="vi-VN"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8" name="Object 7">
            <a:extLst>
              <a:ext uri="{FF2B5EF4-FFF2-40B4-BE49-F238E27FC236}">
                <a16:creationId xmlns:a16="http://schemas.microsoft.com/office/drawing/2014/main" id="{40EA8946-79E5-A82A-309A-FE7108D41D7F}"/>
              </a:ext>
            </a:extLst>
          </p:cNvPr>
          <p:cNvGraphicFramePr>
            <a:graphicFrameLocks noChangeAspect="1"/>
          </p:cNvGraphicFramePr>
          <p:nvPr>
            <p:extLst>
              <p:ext uri="{D42A27DB-BD31-4B8C-83A1-F6EECF244321}">
                <p14:modId xmlns:p14="http://schemas.microsoft.com/office/powerpoint/2010/main" val="149237167"/>
              </p:ext>
            </p:extLst>
          </p:nvPr>
        </p:nvGraphicFramePr>
        <p:xfrm>
          <a:off x="4040371" y="4773157"/>
          <a:ext cx="3934047" cy="1052622"/>
        </p:xfrm>
        <a:graphic>
          <a:graphicData uri="http://schemas.openxmlformats.org/presentationml/2006/ole">
            <mc:AlternateContent xmlns:mc="http://schemas.openxmlformats.org/markup-compatibility/2006">
              <mc:Choice xmlns:v="urn:schemas-microsoft-com:vml" Requires="v">
                <p:oleObj r:id="rId2" imgW="1333440" imgH="419040" progId="Equation.DSMT4">
                  <p:embed/>
                </p:oleObj>
              </mc:Choice>
              <mc:Fallback>
                <p:oleObj r:id="rId2" imgW="1333440" imgH="419040" progId="Equation.DSMT4">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0371" y="4773157"/>
                        <a:ext cx="3934047" cy="1052622"/>
                      </a:xfrm>
                      <a:prstGeom prst="rect">
                        <a:avLst/>
                      </a:prstGeom>
                      <a:noFill/>
                    </p:spPr>
                  </p:pic>
                </p:oleObj>
              </mc:Fallback>
            </mc:AlternateContent>
          </a:graphicData>
        </a:graphic>
      </p:graphicFrame>
      <p:sp>
        <p:nvSpPr>
          <p:cNvPr id="9" name="Rectangle 6">
            <a:extLst>
              <a:ext uri="{FF2B5EF4-FFF2-40B4-BE49-F238E27FC236}">
                <a16:creationId xmlns:a16="http://schemas.microsoft.com/office/drawing/2014/main" id="{EFFB975A-EE91-3B8B-6889-597288F51B2C}"/>
              </a:ext>
            </a:extLst>
          </p:cNvPr>
          <p:cNvSpPr>
            <a:spLocks noChangeArrowheads="1"/>
          </p:cNvSpPr>
          <p:nvPr/>
        </p:nvSpPr>
        <p:spPr bwMode="auto">
          <a:xfrm>
            <a:off x="606056" y="5869172"/>
            <a:ext cx="9601198" cy="5230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Vậy 1 nguyên tử Mg kết hợp với 2 nguyên tử Cl</a:t>
            </a:r>
            <a:endParaRPr kumimoji="0" lang="vi-VN"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1933A643-B442-9DCF-2513-929E11C24051}"/>
              </a:ext>
            </a:extLst>
          </p:cNvPr>
          <p:cNvSpPr txBox="1"/>
          <p:nvPr/>
        </p:nvSpPr>
        <p:spPr>
          <a:xfrm flipH="1">
            <a:off x="563519" y="362365"/>
            <a:ext cx="10249792" cy="1745863"/>
          </a:xfrm>
          <a:prstGeom prst="rect">
            <a:avLst/>
          </a:prstGeom>
          <a:noFill/>
        </p:spPr>
        <p:txBody>
          <a:bodyPr wrap="square" rtlCol="0">
            <a:spAutoFit/>
          </a:bodyPr>
          <a:lstStyle/>
          <a:p>
            <a:pPr>
              <a:lnSpc>
                <a:spcPct val="115000"/>
              </a:lnSpc>
              <a:spcBef>
                <a:spcPts val="200"/>
              </a:spcBef>
              <a:spcAft>
                <a:spcPts val="300"/>
              </a:spcAft>
            </a:pPr>
            <a:r>
              <a:rPr lang="vi-VN" sz="3200" b="1" dirty="0">
                <a:effectLst/>
                <a:latin typeface="Times New Roman" panose="02020603050405020304" pitchFamily="18" charset="0"/>
                <a:cs typeface="Times New Roman" panose="02020603050405020304" pitchFamily="18" charset="0"/>
              </a:rPr>
              <a:t>Câu 3. </a:t>
            </a:r>
            <a:r>
              <a:rPr lang="vi-VN" sz="3200" dirty="0">
                <a:effectLst/>
                <a:latin typeface="Times New Roman" panose="02020603050405020304" pitchFamily="18" charset="0"/>
                <a:cs typeface="Times New Roman" panose="02020603050405020304" pitchFamily="18" charset="0"/>
              </a:rPr>
              <a:t>Dựa vào hóa trị của các nguyên tố trong bảng 6.1 và quy tắc hóa trị, hãy cho biết mỗi nguyên tử Mg có thể kết hợp được với bao nhiêu nguyên tử Cl.</a:t>
            </a:r>
            <a:endParaRPr lang="en-US" sz="3200" dirty="0">
              <a:effectLst/>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753D937E-66E3-C111-BDDC-12F3D7894000}"/>
              </a:ext>
            </a:extLst>
          </p:cNvPr>
          <p:cNvSpPr txBox="1"/>
          <p:nvPr/>
        </p:nvSpPr>
        <p:spPr>
          <a:xfrm flipH="1">
            <a:off x="4532659" y="2073346"/>
            <a:ext cx="1814978" cy="584775"/>
          </a:xfrm>
          <a:prstGeom prst="rect">
            <a:avLst/>
          </a:prstGeom>
          <a:noFill/>
        </p:spPr>
        <p:txBody>
          <a:bodyPr wrap="square" rtlCol="0">
            <a:spAutoFit/>
          </a:bodyPr>
          <a:lstStyle/>
          <a:p>
            <a:r>
              <a:rPr lang="en-US" sz="3200" dirty="0" err="1">
                <a:solidFill>
                  <a:srgbClr val="FF0000"/>
                </a:solidFill>
                <a:latin typeface="Times New Roman" panose="02020603050405020304" pitchFamily="18" charset="0"/>
                <a:cs typeface="Times New Roman" panose="02020603050405020304" pitchFamily="18" charset="0"/>
              </a:rPr>
              <a:t>GIẢI</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8772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EF6E32-E5D1-51F3-FF17-AF0369886101}"/>
              </a:ext>
            </a:extLst>
          </p:cNvPr>
          <p:cNvSpPr>
            <a:spLocks noGrp="1"/>
          </p:cNvSpPr>
          <p:nvPr>
            <p:ph idx="1"/>
          </p:nvPr>
        </p:nvSpPr>
        <p:spPr>
          <a:xfrm>
            <a:off x="838200" y="379597"/>
            <a:ext cx="10515600" cy="1225919"/>
          </a:xfrm>
        </p:spPr>
        <p:txBody>
          <a:bodyPr/>
          <a:lstStyle/>
          <a:p>
            <a:pPr marL="0" indent="0">
              <a:buNone/>
            </a:pPr>
            <a:r>
              <a:rPr lang="vi-VN" sz="2800" b="1" dirty="0">
                <a:effectLst/>
                <a:latin typeface="Times New Roman" panose="02020603050405020304" pitchFamily="18" charset="0"/>
                <a:cs typeface="Times New Roman" panose="02020603050405020304" pitchFamily="18" charset="0"/>
              </a:rPr>
              <a:t>Câu 4. </a:t>
            </a:r>
            <a:r>
              <a:rPr lang="vi-VN" sz="2800" dirty="0">
                <a:effectLst/>
                <a:latin typeface="Times New Roman" panose="02020603050405020304" pitchFamily="18" charset="0"/>
                <a:cs typeface="Times New Roman" panose="02020603050405020304" pitchFamily="18" charset="0"/>
              </a:rPr>
              <a:t>Nguyên tố A có hóa trị III, nguyên tố B có hóa trị II. Hãy tính tỉ lệ nguyên tử của A và B trong hợp chất tạo thành từ 2 nguyên tố đó.</a:t>
            </a:r>
            <a:endParaRPr lang="en-US" sz="2800" dirty="0">
              <a:effectLst/>
              <a:latin typeface="Times New Roman" panose="02020603050405020304" pitchFamily="18" charset="0"/>
              <a:cs typeface="Times New Roman" panose="02020603050405020304" pitchFamily="18" charset="0"/>
            </a:endParaRPr>
          </a:p>
          <a:p>
            <a:pPr marL="0" indent="0">
              <a:buNone/>
            </a:pPr>
            <a:endParaRPr lang="en-US" dirty="0"/>
          </a:p>
        </p:txBody>
      </p:sp>
      <p:sp>
        <p:nvSpPr>
          <p:cNvPr id="5" name="Rectangle 2">
            <a:extLst>
              <a:ext uri="{FF2B5EF4-FFF2-40B4-BE49-F238E27FC236}">
                <a16:creationId xmlns:a16="http://schemas.microsoft.com/office/drawing/2014/main" id="{73CA5B91-60E8-4FAC-3662-79B5A19195BE}"/>
              </a:ext>
            </a:extLst>
          </p:cNvPr>
          <p:cNvSpPr>
            <a:spLocks noChangeArrowheads="1"/>
          </p:cNvSpPr>
          <p:nvPr/>
        </p:nvSpPr>
        <p:spPr bwMode="auto">
          <a:xfrm>
            <a:off x="988829" y="1808683"/>
            <a:ext cx="8048847"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Gọi số nguyên tử của nguyên tố A (III), B (II) lần lượt là x và y</a:t>
            </a:r>
            <a:endParaRPr kumimoji="0" lang="en-US"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Áp dụng quy tắc hóa trị ta có: III.x = II.y</a:t>
            </a:r>
            <a:endParaRPr kumimoji="0" lang="en-US"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Chuyển thành tỉ lệ :</a:t>
            </a:r>
            <a:endParaRPr kumimoji="0" lang="vi-VN"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6" name="Object 5">
            <a:extLst>
              <a:ext uri="{FF2B5EF4-FFF2-40B4-BE49-F238E27FC236}">
                <a16:creationId xmlns:a16="http://schemas.microsoft.com/office/drawing/2014/main" id="{564A76B6-FE4F-953D-1738-CF8B81EC5B25}"/>
              </a:ext>
            </a:extLst>
          </p:cNvPr>
          <p:cNvGraphicFramePr>
            <a:graphicFrameLocks noChangeAspect="1"/>
          </p:cNvGraphicFramePr>
          <p:nvPr>
            <p:extLst>
              <p:ext uri="{D42A27DB-BD31-4B8C-83A1-F6EECF244321}">
                <p14:modId xmlns:p14="http://schemas.microsoft.com/office/powerpoint/2010/main" val="882408597"/>
              </p:ext>
            </p:extLst>
          </p:nvPr>
        </p:nvGraphicFramePr>
        <p:xfrm>
          <a:off x="4369991" y="3434324"/>
          <a:ext cx="3487470" cy="1053358"/>
        </p:xfrm>
        <a:graphic>
          <a:graphicData uri="http://schemas.openxmlformats.org/presentationml/2006/ole">
            <mc:AlternateContent xmlns:mc="http://schemas.openxmlformats.org/markup-compatibility/2006">
              <mc:Choice xmlns:v="urn:schemas-microsoft-com:vml" Requires="v">
                <p:oleObj r:id="rId2" imgW="1358640" imgH="419040" progId="Equation.DSMT4">
                  <p:embed/>
                </p:oleObj>
              </mc:Choice>
              <mc:Fallback>
                <p:oleObj r:id="rId2" imgW="1358640" imgH="419040" progId="Equation.DSMT4">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9991" y="3434324"/>
                        <a:ext cx="3487470" cy="1053358"/>
                      </a:xfrm>
                      <a:prstGeom prst="rect">
                        <a:avLst/>
                      </a:prstGeom>
                      <a:noFill/>
                    </p:spPr>
                  </p:pic>
                </p:oleObj>
              </mc:Fallback>
            </mc:AlternateContent>
          </a:graphicData>
        </a:graphic>
      </p:graphicFrame>
      <p:sp>
        <p:nvSpPr>
          <p:cNvPr id="7" name="Rectangle 3">
            <a:extLst>
              <a:ext uri="{FF2B5EF4-FFF2-40B4-BE49-F238E27FC236}">
                <a16:creationId xmlns:a16="http://schemas.microsoft.com/office/drawing/2014/main" id="{8376893C-E783-D20B-52F7-5DA11D7509B9}"/>
              </a:ext>
            </a:extLst>
          </p:cNvPr>
          <p:cNvSpPr>
            <a:spLocks noChangeArrowheads="1"/>
          </p:cNvSpPr>
          <p:nvPr/>
        </p:nvSpPr>
        <p:spPr bwMode="auto">
          <a:xfrm>
            <a:off x="1028330" y="4728476"/>
            <a:ext cx="885995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Vậy tỉ lệ nguyên tử của A và B trong hợp chất tạo thành từ 2 nguyên tố là 2/3</a:t>
            </a:r>
            <a:r>
              <a:rPr kumimoji="0" lang="en-US"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
        <p:nvSpPr>
          <p:cNvPr id="8" name="TextBox 7">
            <a:extLst>
              <a:ext uri="{FF2B5EF4-FFF2-40B4-BE49-F238E27FC236}">
                <a16:creationId xmlns:a16="http://schemas.microsoft.com/office/drawing/2014/main" id="{4DF019FE-D7F8-5B61-A65D-F228504B1F79}"/>
              </a:ext>
            </a:extLst>
          </p:cNvPr>
          <p:cNvSpPr txBox="1"/>
          <p:nvPr/>
        </p:nvSpPr>
        <p:spPr>
          <a:xfrm flipH="1">
            <a:off x="4532659" y="1297164"/>
            <a:ext cx="1814978" cy="584775"/>
          </a:xfrm>
          <a:prstGeom prst="rect">
            <a:avLst/>
          </a:prstGeom>
          <a:noFill/>
        </p:spPr>
        <p:txBody>
          <a:bodyPr wrap="square" rtlCol="0">
            <a:spAutoFit/>
          </a:bodyPr>
          <a:lstStyle/>
          <a:p>
            <a:r>
              <a:rPr lang="en-US" sz="3200" dirty="0" err="1">
                <a:solidFill>
                  <a:srgbClr val="FF0000"/>
                </a:solidFill>
                <a:latin typeface="Times New Roman" panose="02020603050405020304" pitchFamily="18" charset="0"/>
                <a:cs typeface="Times New Roman" panose="02020603050405020304" pitchFamily="18" charset="0"/>
              </a:rPr>
              <a:t>GIẢI</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6931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ppt_x"/>
                                          </p:val>
                                        </p:tav>
                                        <p:tav tm="100000">
                                          <p:val>
                                            <p:strVal val="#ppt_x"/>
                                          </p:val>
                                        </p:tav>
                                      </p:tavLst>
                                    </p:anim>
                                    <p:anim calcmode="lin" valueType="num">
                                      <p:cBhvr additive="base">
                                        <p:cTn id="2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227EE-A554-4238-9871-B3C454E9EF73}"/>
              </a:ext>
            </a:extLst>
          </p:cNvPr>
          <p:cNvSpPr>
            <a:spLocks noGrp="1"/>
          </p:cNvSpPr>
          <p:nvPr>
            <p:ph type="title"/>
          </p:nvPr>
        </p:nvSpPr>
        <p:spPr>
          <a:xfrm>
            <a:off x="838200" y="365126"/>
            <a:ext cx="10515600" cy="942680"/>
          </a:xfrm>
        </p:spPr>
        <p:txBody>
          <a:bodyPr>
            <a:normAutofit/>
          </a:bodyPr>
          <a:lstStyle/>
          <a:p>
            <a:pPr algn="ctr"/>
            <a:r>
              <a:rPr lang="en-US" sz="4000" b="1" dirty="0" err="1">
                <a:solidFill>
                  <a:srgbClr val="FF0000"/>
                </a:solidFill>
                <a:latin typeface="Times New Roman" panose="02020603050405020304" pitchFamily="18" charset="0"/>
                <a:cs typeface="Times New Roman" panose="02020603050405020304" pitchFamily="18" charset="0"/>
              </a:rPr>
              <a:t>Bài</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tập</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3D8CD7C-64C0-91EA-06C5-96BEE7460AFA}"/>
              </a:ext>
            </a:extLst>
          </p:cNvPr>
          <p:cNvSpPr>
            <a:spLocks noGrp="1"/>
          </p:cNvSpPr>
          <p:nvPr>
            <p:ph idx="1"/>
          </p:nvPr>
        </p:nvSpPr>
        <p:spPr>
          <a:xfrm>
            <a:off x="786809" y="1807535"/>
            <a:ext cx="10566991" cy="4369428"/>
          </a:xfrm>
        </p:spPr>
        <p:txBody>
          <a:bodyPr>
            <a:normAutofit/>
          </a:bodyPr>
          <a:lstStyle/>
          <a:p>
            <a:pPr indent="149225" algn="just">
              <a:lnSpc>
                <a:spcPct val="115000"/>
              </a:lnSpc>
              <a:spcBef>
                <a:spcPts val="200"/>
              </a:spcBef>
              <a:spcAft>
                <a:spcPts val="3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Cho công thức hóa học của một số chất như sau:</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15000"/>
              </a:lnSpc>
              <a:spcBef>
                <a:spcPts val="200"/>
              </a:spcBef>
              <a:spcAft>
                <a:spcPts val="300"/>
              </a:spcAft>
              <a:buNone/>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a) N</a:t>
            </a:r>
            <a:r>
              <a:rPr lang="vi-VN" sz="32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 (nitrogen)</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15000"/>
              </a:lnSpc>
              <a:spcBef>
                <a:spcPts val="200"/>
              </a:spcBef>
              <a:spcAft>
                <a:spcPts val="300"/>
              </a:spcAft>
              <a:buNone/>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b) NaCl (sodium chloride)</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15000"/>
              </a:lnSpc>
              <a:spcBef>
                <a:spcPts val="200"/>
              </a:spcBef>
              <a:spcAft>
                <a:spcPts val="300"/>
              </a:spcAft>
              <a:buNone/>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c) MgSO</a:t>
            </a:r>
            <a:r>
              <a:rPr lang="vi-VN" sz="3200" baseline="-25000" dirty="0">
                <a:effectLst/>
                <a:latin typeface="Times New Roman" panose="02020603050405020304" pitchFamily="18" charset="0"/>
                <a:ea typeface="Calibri" panose="020F0502020204030204" pitchFamily="34" charset="0"/>
                <a:cs typeface="Times New Roman" panose="02020603050405020304" pitchFamily="18" charset="0"/>
              </a:rPr>
              <a:t>4</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 (magnesium sulfate)</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15000"/>
              </a:lnSpc>
              <a:spcBef>
                <a:spcPts val="200"/>
              </a:spcBef>
              <a:spcAft>
                <a:spcPts val="300"/>
              </a:spcAft>
              <a:buNone/>
            </a:pPr>
            <a:r>
              <a:rPr lang="en-US"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Xác định nguyên tố tạo thành mỗi chất và số nguyên tử của mỗi nguyên tố có trong phân tử</a:t>
            </a:r>
            <a:endParaRPr lang="en-US"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7275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007D3-9A8C-4341-86FE-AF9C185B8FE2}"/>
              </a:ext>
            </a:extLst>
          </p:cNvPr>
          <p:cNvSpPr>
            <a:spLocks noGrp="1"/>
          </p:cNvSpPr>
          <p:nvPr>
            <p:ph type="title"/>
          </p:nvPr>
        </p:nvSpPr>
        <p:spPr>
          <a:xfrm>
            <a:off x="834390" y="320641"/>
            <a:ext cx="10519410" cy="2595813"/>
          </a:xfrm>
        </p:spPr>
        <p:txBody>
          <a:bodyPr>
            <a:noAutofit/>
          </a:bodyPr>
          <a:lstStyle/>
          <a:p>
            <a:pPr>
              <a:lnSpc>
                <a:spcPct val="100000"/>
              </a:lnSpc>
            </a:pPr>
            <a:r>
              <a:rPr lang="vi-VN" sz="2800" dirty="0">
                <a:solidFill>
                  <a:srgbClr val="000000"/>
                </a:solidFill>
                <a:effectLst/>
                <a:latin typeface="Times New Roman" panose="02020603050405020304" pitchFamily="18" charset="0"/>
                <a:ea typeface="Calibri" panose="020F0502020204030204" pitchFamily="34" charset="0"/>
              </a:rPr>
              <a:t>Cho các miếng bìa ghi kí hiệu hóa học của các nguyên tố C, O, Cl, H như hình dưới đây. Mỗi miếng bìa tượng trưng cho một nguyên tử.</a:t>
            </a:r>
            <a:br>
              <a:rPr lang="en-US" sz="2800" dirty="0">
                <a:solidFill>
                  <a:srgbClr val="000000"/>
                </a:solidFill>
                <a:effectLst/>
                <a:latin typeface="Times New Roman" panose="02020603050405020304" pitchFamily="18" charset="0"/>
                <a:ea typeface="Calibri" panose="020F0502020204030204" pitchFamily="34" charset="0"/>
              </a:rPr>
            </a:br>
            <a:r>
              <a:rPr lang="vi-VN"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Hãy</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cho</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biết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mỗi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nguyên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tử</a:t>
            </a:r>
            <a:r>
              <a:rPr lang="en-US" sz="2800" dirty="0">
                <a:solidFill>
                  <a:srgbClr val="000000"/>
                </a:solidFill>
                <a:effectLst/>
                <a:latin typeface="Times New Roman" panose="02020603050405020304" pitchFamily="18" charset="0"/>
                <a:ea typeface="Calibri" panose="020F0502020204030204" pitchFamily="34" charset="0"/>
              </a:rPr>
              <a:t> C, O, Cl </a:t>
            </a:r>
            <a:r>
              <a:rPr lang="en-US" sz="2800" dirty="0" err="1">
                <a:solidFill>
                  <a:srgbClr val="000000"/>
                </a:solidFill>
                <a:effectLst/>
                <a:latin typeface="Times New Roman" panose="02020603050405020304" pitchFamily="18" charset="0"/>
                <a:ea typeface="Calibri" panose="020F0502020204030204" pitchFamily="34" charset="0"/>
              </a:rPr>
              <a:t>ghép</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được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với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tối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đa</a:t>
            </a:r>
            <a:r>
              <a:rPr lang="en-US" sz="2800" dirty="0">
                <a:solidFill>
                  <a:srgbClr val="000000"/>
                </a:solidFill>
                <a:effectLst/>
                <a:latin typeface="Times New Roman" panose="02020603050405020304" pitchFamily="18" charset="0"/>
                <a:ea typeface="Calibri" panose="020F0502020204030204" pitchFamily="34" charset="0"/>
              </a:rPr>
              <a:t> bao </a:t>
            </a:r>
            <a:r>
              <a:rPr lang="en-US" sz="2800" dirty="0" err="1">
                <a:solidFill>
                  <a:srgbClr val="000000"/>
                </a:solidFill>
                <a:effectLst/>
                <a:latin typeface="Times New Roman" panose="02020603050405020304" pitchFamily="18" charset="0"/>
                <a:ea typeface="Calibri" panose="020F0502020204030204" pitchFamily="34" charset="0"/>
              </a:rPr>
              <a:t>nhiêu</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nguyên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tử</a:t>
            </a:r>
            <a:r>
              <a:rPr lang="en-US" sz="2800" dirty="0">
                <a:solidFill>
                  <a:srgbClr val="000000"/>
                </a:solidFill>
                <a:effectLst/>
                <a:latin typeface="Times New Roman" panose="02020603050405020304" pitchFamily="18" charset="0"/>
                <a:ea typeface="Calibri" panose="020F0502020204030204" pitchFamily="34" charset="0"/>
              </a:rPr>
              <a:t> H. </a:t>
            </a:r>
            <a:br>
              <a:rPr lang="en-US" sz="2800" dirty="0">
                <a:solidFill>
                  <a:srgbClr val="000000"/>
                </a:solidFill>
                <a:effectLst/>
                <a:latin typeface="Times New Roman" panose="02020603050405020304" pitchFamily="18" charset="0"/>
                <a:ea typeface="Calibri" panose="020F0502020204030204" pitchFamily="34" charset="0"/>
              </a:rPr>
            </a:b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Dùng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kí</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hiệu</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hóa</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học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và</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chữ</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để</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mô</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tả</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trong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những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miếng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ghép</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thu</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được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có</a:t>
            </a:r>
            <a:r>
              <a:rPr lang="en-US" sz="2800" dirty="0">
                <a:solidFill>
                  <a:srgbClr val="000000"/>
                </a:solidFill>
                <a:effectLst/>
                <a:latin typeface="Times New Roman" panose="02020603050405020304" pitchFamily="18" charset="0"/>
                <a:ea typeface="Calibri" panose="020F0502020204030204" pitchFamily="34" charset="0"/>
              </a:rPr>
              <a:t> bao </a:t>
            </a:r>
            <a:r>
              <a:rPr lang="en-US" sz="2800" dirty="0" err="1">
                <a:solidFill>
                  <a:srgbClr val="000000"/>
                </a:solidFill>
                <a:effectLst/>
                <a:latin typeface="Times New Roman" panose="02020603050405020304" pitchFamily="18" charset="0"/>
                <a:ea typeface="Calibri" panose="020F0502020204030204" pitchFamily="34" charset="0"/>
              </a:rPr>
              <a:t>nhiêu</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nguyên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tử</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của</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mỗi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nguyên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tố</a:t>
            </a:r>
            <a:endParaRPr lang="en-US" sz="2800" dirty="0"/>
          </a:p>
        </p:txBody>
      </p:sp>
      <p:pic>
        <p:nvPicPr>
          <p:cNvPr id="4" name="Picture 3">
            <a:extLst>
              <a:ext uri="{FF2B5EF4-FFF2-40B4-BE49-F238E27FC236}">
                <a16:creationId xmlns:a16="http://schemas.microsoft.com/office/drawing/2014/main" id="{29D3008D-2CC0-BC1E-EE05-A7E7834E6E8C}"/>
              </a:ext>
            </a:extLst>
          </p:cNvPr>
          <p:cNvPicPr>
            <a:picLocks noChangeAspect="1"/>
          </p:cNvPicPr>
          <p:nvPr/>
        </p:nvPicPr>
        <p:blipFill>
          <a:blip r:embed="rId2">
            <a:lum bright="6000" contrast="18000"/>
            <a:extLst>
              <a:ext uri="{28A0092B-C50C-407E-A947-70E740481C1C}">
                <a14:useLocalDpi xmlns:a14="http://schemas.microsoft.com/office/drawing/2010/main" val="0"/>
              </a:ext>
            </a:extLst>
          </a:blip>
          <a:stretch>
            <a:fillRect/>
          </a:stretch>
        </p:blipFill>
        <p:spPr>
          <a:xfrm>
            <a:off x="1428750" y="2960369"/>
            <a:ext cx="9490191" cy="3646169"/>
          </a:xfrm>
          <a:prstGeom prst="rect">
            <a:avLst/>
          </a:prstGeom>
        </p:spPr>
      </p:pic>
    </p:spTree>
    <p:extLst>
      <p:ext uri="{BB962C8B-B14F-4D97-AF65-F5344CB8AC3E}">
        <p14:creationId xmlns:p14="http://schemas.microsoft.com/office/powerpoint/2010/main" val="1313515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7ED64F-2FBA-BD5D-EF02-CC12C34884C0}"/>
              </a:ext>
            </a:extLst>
          </p:cNvPr>
          <p:cNvSpPr>
            <a:spLocks noGrp="1"/>
          </p:cNvSpPr>
          <p:nvPr>
            <p:ph idx="1"/>
          </p:nvPr>
        </p:nvSpPr>
        <p:spPr>
          <a:xfrm>
            <a:off x="838200" y="340242"/>
            <a:ext cx="10515600" cy="5836721"/>
          </a:xfrm>
        </p:spPr>
        <p:txBody>
          <a:bodyPr>
            <a:noAutofit/>
          </a:bodyPr>
          <a:lstStyle/>
          <a:p>
            <a:pPr marL="0" indent="0">
              <a:lnSpc>
                <a:spcPct val="115000"/>
              </a:lnSpc>
              <a:spcBef>
                <a:spcPts val="200"/>
              </a:spcBef>
              <a:spcAft>
                <a:spcPts val="300"/>
              </a:spcAft>
              <a:buNone/>
            </a:pPr>
            <a:r>
              <a:rPr lang="en-US"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 </a:t>
            </a:r>
            <a:r>
              <a:rPr lang="en-US" sz="36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a:t>
            </a:r>
            <a:r>
              <a:rPr lang="en-US" sz="3600" b="1" baseline="-250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2</a:t>
            </a:r>
            <a:r>
              <a:rPr lang="en-US"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tố</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N,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2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tử</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N</a:t>
            </a:r>
          </a:p>
          <a:p>
            <a:pPr marL="0" indent="0">
              <a:lnSpc>
                <a:spcPct val="115000"/>
              </a:lnSpc>
              <a:spcBef>
                <a:spcPts val="200"/>
              </a:spcBef>
              <a:spcAft>
                <a:spcPts val="300"/>
              </a:spcAft>
              <a:buNone/>
            </a:pPr>
            <a:r>
              <a:rPr lang="en-US"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 NaCl </a:t>
            </a:r>
            <a:r>
              <a:rPr lang="en-US" sz="36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gồm</a:t>
            </a:r>
            <a:r>
              <a:rPr lang="en-US"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nSpc>
                <a:spcPct val="115000"/>
              </a:lnSpc>
              <a:spcBef>
                <a:spcPts val="200"/>
              </a:spcBef>
              <a:spcAft>
                <a:spcPts val="300"/>
              </a:spcAft>
              <a:buNone/>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tố</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Na,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1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tử</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Na</a:t>
            </a:r>
          </a:p>
          <a:p>
            <a:pPr marL="0" indent="0">
              <a:lnSpc>
                <a:spcPct val="115000"/>
              </a:lnSpc>
              <a:spcBef>
                <a:spcPts val="200"/>
              </a:spcBef>
              <a:spcAft>
                <a:spcPts val="300"/>
              </a:spcAft>
              <a:buNone/>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tố</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Cl,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1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tử</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Cl</a:t>
            </a:r>
          </a:p>
          <a:p>
            <a:pPr marL="0" indent="0">
              <a:lnSpc>
                <a:spcPct val="115000"/>
              </a:lnSpc>
              <a:spcBef>
                <a:spcPts val="200"/>
              </a:spcBef>
              <a:spcAft>
                <a:spcPts val="300"/>
              </a:spcAft>
              <a:buNone/>
            </a:pPr>
            <a:r>
              <a:rPr lang="en-US"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 </a:t>
            </a:r>
            <a:r>
              <a:rPr lang="en-US" sz="36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MgSO</a:t>
            </a:r>
            <a:r>
              <a:rPr lang="en-US" sz="3600" b="1" baseline="-250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4</a:t>
            </a:r>
            <a:r>
              <a:rPr lang="en-US"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gồm</a:t>
            </a:r>
            <a:r>
              <a:rPr lang="en-US"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nSpc>
                <a:spcPct val="115000"/>
              </a:lnSpc>
              <a:spcBef>
                <a:spcPts val="200"/>
              </a:spcBef>
              <a:spcAft>
                <a:spcPts val="300"/>
              </a:spcAft>
              <a:buNone/>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tố</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Mg,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1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tử</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Mg</a:t>
            </a:r>
          </a:p>
          <a:p>
            <a:pPr marL="0" indent="0">
              <a:lnSpc>
                <a:spcPct val="115000"/>
              </a:lnSpc>
              <a:spcBef>
                <a:spcPts val="200"/>
              </a:spcBef>
              <a:spcAft>
                <a:spcPts val="300"/>
              </a:spcAft>
              <a:buNone/>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tố</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S,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1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tử</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S</a:t>
            </a:r>
          </a:p>
          <a:p>
            <a:pPr marL="0" indent="0">
              <a:lnSpc>
                <a:spcPct val="115000"/>
              </a:lnSpc>
              <a:spcBef>
                <a:spcPts val="200"/>
              </a:spcBef>
              <a:spcAft>
                <a:spcPts val="300"/>
              </a:spcAft>
              <a:buNone/>
            </a:pPr>
            <a:r>
              <a:rPr lang="en-US" sz="3600" dirty="0">
                <a:latin typeface="Times New Roman" panose="02020603050405020304" pitchFamily="18" charset="0"/>
                <a:ea typeface="Calibri" panose="020F0502020204030204" pitchFamily="34" charset="0"/>
                <a:cs typeface="Times New Roman" panose="02020603050405020304" pitchFamily="18" charset="0"/>
              </a:rPr>
              <a:t> </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tố</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O,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4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tử</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O</a:t>
            </a:r>
          </a:p>
          <a:p>
            <a:pPr marL="0" indent="0">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1145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79F16-3415-7DDE-9808-DC1E1D650C26}"/>
              </a:ext>
            </a:extLst>
          </p:cNvPr>
          <p:cNvSpPr>
            <a:spLocks noGrp="1"/>
          </p:cNvSpPr>
          <p:nvPr>
            <p:ph type="title"/>
          </p:nvPr>
        </p:nvSpPr>
        <p:spPr>
          <a:xfrm>
            <a:off x="838200" y="365125"/>
            <a:ext cx="10515600" cy="655601"/>
          </a:xfrm>
        </p:spPr>
        <p:txBody>
          <a:bodyPr>
            <a:noAutofit/>
          </a:bodyPr>
          <a:lstStyle/>
          <a:p>
            <a:pPr algn="ctr"/>
            <a:r>
              <a:rPr lang="vi-VN"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PHIẾU HỌC TẬP SỐ 3</a:t>
            </a:r>
            <a:br>
              <a:rPr lang="en-US" sz="3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endParaRPr lang="en-US" sz="3600" dirty="0">
              <a:solidFill>
                <a:srgbClr val="FF0000"/>
              </a:solidFill>
            </a:endParaRPr>
          </a:p>
        </p:txBody>
      </p:sp>
      <p:sp>
        <p:nvSpPr>
          <p:cNvPr id="5" name="Content Placeholder 4">
            <a:extLst>
              <a:ext uri="{FF2B5EF4-FFF2-40B4-BE49-F238E27FC236}">
                <a16:creationId xmlns:a16="http://schemas.microsoft.com/office/drawing/2014/main" id="{77EAB173-59FC-4FFA-61FC-49753BD22939}"/>
              </a:ext>
            </a:extLst>
          </p:cNvPr>
          <p:cNvSpPr>
            <a:spLocks noGrp="1"/>
          </p:cNvSpPr>
          <p:nvPr>
            <p:ph idx="1"/>
          </p:nvPr>
        </p:nvSpPr>
        <p:spPr>
          <a:xfrm>
            <a:off x="754912" y="956926"/>
            <a:ext cx="10898372" cy="3232301"/>
          </a:xfrm>
        </p:spPr>
        <p:txBody>
          <a:bodyPr>
            <a:noAutofit/>
          </a:bodyPr>
          <a:lstStyle/>
          <a:p>
            <a:pPr marL="0" indent="0" algn="just">
              <a:lnSpc>
                <a:spcPct val="115000"/>
              </a:lnSpc>
              <a:spcBef>
                <a:spcPts val="200"/>
              </a:spcBef>
              <a:spcAft>
                <a:spcPts val="300"/>
              </a:spcAft>
              <a:buNone/>
            </a:pPr>
            <a:r>
              <a:rPr lang="vi-VN" b="1" dirty="0">
                <a:effectLst/>
                <a:latin typeface="Times New Roman" panose="02020603050405020304" pitchFamily="18" charset="0"/>
                <a:ea typeface="Calibri" panose="020F0502020204030204" pitchFamily="34" charset="0"/>
                <a:cs typeface="Times New Roman" panose="02020603050405020304" pitchFamily="18" charset="0"/>
              </a:rPr>
              <a:t>Câu 5: </a:t>
            </a:r>
            <a:r>
              <a:rPr lang="vi-VN" dirty="0">
                <a:effectLst/>
                <a:latin typeface="Times New Roman" panose="02020603050405020304" pitchFamily="18" charset="0"/>
                <a:ea typeface="Calibri" panose="020F0502020204030204" pitchFamily="34" charset="0"/>
                <a:cs typeface="Times New Roman" panose="02020603050405020304" pitchFamily="18" charset="0"/>
              </a:rPr>
              <a:t>Viết công thức hóa học của các chất:</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200"/>
              </a:spcBef>
              <a:spcAft>
                <a:spcPts val="300"/>
              </a:spcAft>
              <a:buNone/>
            </a:pPr>
            <a:r>
              <a:rPr lang="vi-VN" dirty="0">
                <a:effectLst/>
                <a:latin typeface="Times New Roman" panose="02020603050405020304" pitchFamily="18" charset="0"/>
                <a:ea typeface="Calibri" panose="020F0502020204030204" pitchFamily="34" charset="0"/>
                <a:cs typeface="Times New Roman" panose="02020603050405020304" pitchFamily="18" charset="0"/>
              </a:rPr>
              <a:t>a) Sodium sulfide, biết trong phân tử có 2 nguyên tử Na và 1 nguyên tử S</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200"/>
              </a:spcBef>
              <a:spcAft>
                <a:spcPts val="300"/>
              </a:spcAft>
              <a:buNone/>
            </a:pPr>
            <a:r>
              <a:rPr lang="vi-VN" dirty="0">
                <a:effectLst/>
                <a:latin typeface="Times New Roman" panose="02020603050405020304" pitchFamily="18" charset="0"/>
                <a:ea typeface="Calibri" panose="020F0502020204030204" pitchFamily="34" charset="0"/>
                <a:cs typeface="Times New Roman" panose="02020603050405020304" pitchFamily="18" charset="0"/>
              </a:rPr>
              <a:t>b) Phosphoric acid, biết trong phân tử có 3 nguyên tử H, 1 nguyên tử P và 4 nguyên tử O</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200"/>
              </a:spcBef>
              <a:spcAft>
                <a:spcPts val="300"/>
              </a:spcAft>
              <a:buNone/>
            </a:pPr>
            <a:r>
              <a:rPr lang="vi-VN" b="1" dirty="0">
                <a:effectLst/>
                <a:latin typeface="Times New Roman" panose="02020603050405020304" pitchFamily="18" charset="0"/>
                <a:ea typeface="Calibri" panose="020F0502020204030204" pitchFamily="34" charset="0"/>
                <a:cs typeface="Times New Roman" panose="02020603050405020304" pitchFamily="18" charset="0"/>
              </a:rPr>
              <a:t>Câu 6.</a:t>
            </a:r>
            <a:r>
              <a:rPr lang="vi-VN" dirty="0">
                <a:effectLst/>
                <a:latin typeface="Times New Roman" panose="02020603050405020304" pitchFamily="18" charset="0"/>
                <a:ea typeface="Calibri" panose="020F0502020204030204" pitchFamily="34" charset="0"/>
                <a:cs typeface="Times New Roman" panose="02020603050405020304" pitchFamily="18" charset="0"/>
              </a:rPr>
              <a:t> Viết công thức hóa học cho các chất được biểu diễn bằng những mô hình sau. Biết mỗi quả cầu biểu diễn cho 1 nguyên tử</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Bef>
                <a:spcPts val="200"/>
              </a:spcBef>
              <a:spcAft>
                <a:spcPts val="300"/>
              </a:spcAft>
              <a:buNone/>
            </a:pP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C66B9C87-DF53-E7CE-E8BD-89B3E2A3B1C7}"/>
              </a:ext>
            </a:extLst>
          </p:cNvPr>
          <p:cNvPicPr>
            <a:picLocks noChangeAspect="1"/>
          </p:cNvPicPr>
          <p:nvPr/>
        </p:nvPicPr>
        <p:blipFill>
          <a:blip r:embed="rId2"/>
          <a:stretch>
            <a:fillRect/>
          </a:stretch>
        </p:blipFill>
        <p:spPr>
          <a:xfrm>
            <a:off x="1126609" y="4189227"/>
            <a:ext cx="10526675" cy="2381694"/>
          </a:xfrm>
          <a:prstGeom prst="rect">
            <a:avLst/>
          </a:prstGeom>
        </p:spPr>
      </p:pic>
    </p:spTree>
    <p:extLst>
      <p:ext uri="{BB962C8B-B14F-4D97-AF65-F5344CB8AC3E}">
        <p14:creationId xmlns:p14="http://schemas.microsoft.com/office/powerpoint/2010/main" val="32285783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D8B0-D5B5-A69F-AC22-5CD3AF4B21C6}"/>
              </a:ext>
            </a:extLst>
          </p:cNvPr>
          <p:cNvSpPr>
            <a:spLocks noGrp="1"/>
          </p:cNvSpPr>
          <p:nvPr>
            <p:ph type="title"/>
          </p:nvPr>
        </p:nvSpPr>
        <p:spPr>
          <a:xfrm>
            <a:off x="838200" y="-209037"/>
            <a:ext cx="10515600" cy="1325563"/>
          </a:xfrm>
        </p:spPr>
        <p:txBody>
          <a:bodyPr>
            <a:normAutofit/>
          </a:bodyPr>
          <a:lstStyle/>
          <a:p>
            <a:pPr algn="ctr"/>
            <a:r>
              <a:rPr lang="en-US" sz="3200" b="1" dirty="0" err="1">
                <a:solidFill>
                  <a:srgbClr val="FF0000"/>
                </a:solidFill>
                <a:latin typeface="Times New Roman" panose="02020603050405020304" pitchFamily="18" charset="0"/>
                <a:cs typeface="Times New Roman" panose="02020603050405020304" pitchFamily="18" charset="0"/>
              </a:rPr>
              <a:t>THẢO</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LUẬN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NHÓM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ĐÔI</a:t>
            </a:r>
            <a:r>
              <a:rPr lang="en-US" sz="3200" b="1" dirty="0">
                <a:solidFill>
                  <a:srgbClr val="FF0000"/>
                </a:solidFill>
                <a:latin typeface="Times New Roman" panose="02020603050405020304" pitchFamily="18" charset="0"/>
                <a:cs typeface="Times New Roman" panose="02020603050405020304" pitchFamily="18" charset="0"/>
              </a:rPr>
              <a:t> 5 </a:t>
            </a:r>
            <a:r>
              <a:rPr lang="en-US" sz="3200" b="1" dirty="0" err="1">
                <a:solidFill>
                  <a:srgbClr val="FF0000"/>
                </a:solidFill>
                <a:latin typeface="Times New Roman" panose="02020603050405020304" pitchFamily="18" charset="0"/>
                <a:cs typeface="Times New Roman" panose="02020603050405020304" pitchFamily="18" charset="0"/>
              </a:rPr>
              <a:t>PHÚT</a:t>
            </a:r>
            <a:endParaRPr lang="en-US" sz="3200" dirty="0"/>
          </a:p>
        </p:txBody>
      </p:sp>
      <p:sp>
        <p:nvSpPr>
          <p:cNvPr id="3" name="Content Placeholder 2">
            <a:extLst>
              <a:ext uri="{FF2B5EF4-FFF2-40B4-BE49-F238E27FC236}">
                <a16:creationId xmlns:a16="http://schemas.microsoft.com/office/drawing/2014/main" id="{2EEF1C00-58C5-6300-5376-6EEECC709E7F}"/>
              </a:ext>
            </a:extLst>
          </p:cNvPr>
          <p:cNvSpPr>
            <a:spLocks noGrp="1"/>
          </p:cNvSpPr>
          <p:nvPr>
            <p:ph idx="1"/>
          </p:nvPr>
        </p:nvSpPr>
        <p:spPr>
          <a:xfrm>
            <a:off x="838199" y="751726"/>
            <a:ext cx="11144693" cy="1746925"/>
          </a:xfrm>
        </p:spPr>
        <p:txBody>
          <a:bodyPr>
            <a:noAutofit/>
          </a:bodyPr>
          <a:lstStyle/>
          <a:p>
            <a:pPr algn="just">
              <a:lnSpc>
                <a:spcPct val="115000"/>
              </a:lnSpc>
              <a:spcBef>
                <a:spcPts val="200"/>
              </a:spcBef>
              <a:spcAft>
                <a:spcPts val="300"/>
              </a:spcAft>
            </a:pPr>
            <a:r>
              <a:rPr lang="vi-VN" b="1" dirty="0">
                <a:effectLst/>
                <a:latin typeface="+mj-lt"/>
                <a:ea typeface="Calibri" panose="020F0502020204030204" pitchFamily="34" charset="0"/>
                <a:cs typeface="Times New Roman" panose="02020603050405020304" pitchFamily="18" charset="0"/>
              </a:rPr>
              <a:t>Câu 5: </a:t>
            </a:r>
            <a:endParaRPr lang="en-US" dirty="0">
              <a:effectLst/>
              <a:latin typeface="+mj-lt"/>
              <a:ea typeface="Calibri" panose="020F0502020204030204" pitchFamily="34" charset="0"/>
              <a:cs typeface="Times New Roman" panose="02020603050405020304" pitchFamily="18" charset="0"/>
            </a:endParaRPr>
          </a:p>
          <a:p>
            <a:pPr marL="0" indent="0">
              <a:lnSpc>
                <a:spcPct val="115000"/>
              </a:lnSpc>
              <a:spcBef>
                <a:spcPts val="200"/>
              </a:spcBef>
              <a:spcAft>
                <a:spcPts val="300"/>
              </a:spcAft>
              <a:buNone/>
            </a:pPr>
            <a:r>
              <a:rPr lang="vi-VN" dirty="0">
                <a:effectLst/>
                <a:latin typeface="+mj-lt"/>
                <a:ea typeface="Calibri" panose="020F0502020204030204" pitchFamily="34" charset="0"/>
                <a:cs typeface="Times New Roman" panose="02020603050405020304" pitchFamily="18" charset="0"/>
              </a:rPr>
              <a:t>a) Sodium sulfide: 2 nguyên tử Na, 1 nguyên tử S</a:t>
            </a:r>
            <a:r>
              <a:rPr lang="en-US" dirty="0">
                <a:latin typeface="+mj-lt"/>
                <a:ea typeface="Calibri" panose="020F0502020204030204" pitchFamily="34" charset="0"/>
                <a:cs typeface="Times New Roman" panose="02020603050405020304" pitchFamily="18" charset="0"/>
              </a:rPr>
              <a:t> </a:t>
            </a:r>
            <a:r>
              <a:rPr lang="vi-VN" dirty="0">
                <a:effectLst/>
                <a:latin typeface="+mj-lt"/>
                <a:ea typeface="Calibri" panose="020F0502020204030204" pitchFamily="34" charset="0"/>
                <a:cs typeface="Times New Roman" panose="02020603050405020304" pitchFamily="18" charset="0"/>
              </a:rPr>
              <a:t>=&gt; Na</a:t>
            </a:r>
            <a:r>
              <a:rPr lang="vi-VN" baseline="-25000" dirty="0">
                <a:effectLst/>
                <a:latin typeface="+mj-lt"/>
                <a:ea typeface="Calibri" panose="020F0502020204030204" pitchFamily="34" charset="0"/>
                <a:cs typeface="Times New Roman" panose="02020603050405020304" pitchFamily="18" charset="0"/>
              </a:rPr>
              <a:t>2</a:t>
            </a:r>
            <a:r>
              <a:rPr lang="vi-VN" dirty="0">
                <a:effectLst/>
                <a:latin typeface="+mj-lt"/>
                <a:ea typeface="Calibri" panose="020F0502020204030204" pitchFamily="34" charset="0"/>
                <a:cs typeface="Times New Roman" panose="02020603050405020304" pitchFamily="18" charset="0"/>
              </a:rPr>
              <a:t>S</a:t>
            </a:r>
            <a:endParaRPr lang="en-US" dirty="0">
              <a:effectLst/>
              <a:latin typeface="+mj-lt"/>
              <a:ea typeface="Calibri" panose="020F0502020204030204" pitchFamily="34" charset="0"/>
              <a:cs typeface="Times New Roman" panose="02020603050405020304" pitchFamily="18" charset="0"/>
            </a:endParaRPr>
          </a:p>
          <a:p>
            <a:pPr marL="0" indent="0">
              <a:lnSpc>
                <a:spcPct val="115000"/>
              </a:lnSpc>
              <a:spcBef>
                <a:spcPts val="200"/>
              </a:spcBef>
              <a:spcAft>
                <a:spcPts val="300"/>
              </a:spcAft>
              <a:buNone/>
            </a:pPr>
            <a:r>
              <a:rPr lang="vi-VN" dirty="0">
                <a:effectLst/>
                <a:latin typeface="+mj-lt"/>
                <a:ea typeface="Calibri" panose="020F0502020204030204" pitchFamily="34" charset="0"/>
                <a:cs typeface="Times New Roman" panose="02020603050405020304" pitchFamily="18" charset="0"/>
              </a:rPr>
              <a:t>b) Phosphoric acid: 3 nguyên tử H, 1 nguyên tử P, 4 nguyên tử O</a:t>
            </a:r>
            <a:r>
              <a:rPr lang="en-US" dirty="0">
                <a:latin typeface="+mj-lt"/>
                <a:ea typeface="Calibri" panose="020F0502020204030204" pitchFamily="34" charset="0"/>
                <a:cs typeface="Times New Roman" panose="02020603050405020304" pitchFamily="18" charset="0"/>
              </a:rPr>
              <a:t> </a:t>
            </a:r>
            <a:r>
              <a:rPr lang="vi-VN" dirty="0">
                <a:effectLst/>
                <a:latin typeface="+mj-lt"/>
                <a:ea typeface="Calibri" panose="020F0502020204030204" pitchFamily="34" charset="0"/>
                <a:cs typeface="Times New Roman" panose="02020603050405020304" pitchFamily="18" charset="0"/>
              </a:rPr>
              <a:t>=&gt; H</a:t>
            </a:r>
            <a:r>
              <a:rPr lang="vi-VN" baseline="-25000" dirty="0">
                <a:effectLst/>
                <a:latin typeface="+mj-lt"/>
                <a:ea typeface="Calibri" panose="020F0502020204030204" pitchFamily="34" charset="0"/>
                <a:cs typeface="Times New Roman" panose="02020603050405020304" pitchFamily="18" charset="0"/>
              </a:rPr>
              <a:t>3</a:t>
            </a:r>
            <a:r>
              <a:rPr lang="vi-VN" dirty="0">
                <a:effectLst/>
                <a:latin typeface="+mj-lt"/>
                <a:ea typeface="Calibri" panose="020F0502020204030204" pitchFamily="34" charset="0"/>
                <a:cs typeface="Times New Roman" panose="02020603050405020304" pitchFamily="18" charset="0"/>
              </a:rPr>
              <a:t>PO</a:t>
            </a:r>
            <a:r>
              <a:rPr lang="vi-VN" baseline="-25000" dirty="0">
                <a:effectLst/>
                <a:latin typeface="+mj-lt"/>
                <a:ea typeface="Calibri" panose="020F0502020204030204" pitchFamily="34" charset="0"/>
                <a:cs typeface="Times New Roman" panose="02020603050405020304" pitchFamily="18" charset="0"/>
              </a:rPr>
              <a:t>4</a:t>
            </a:r>
            <a:endParaRPr lang="en-US" dirty="0">
              <a:effectLst/>
              <a:latin typeface="+mj-lt"/>
              <a:ea typeface="Calibri" panose="020F0502020204030204" pitchFamily="34" charset="0"/>
              <a:cs typeface="Times New Roman" panose="02020603050405020304" pitchFamily="18" charset="0"/>
            </a:endParaRPr>
          </a:p>
          <a:p>
            <a:pPr marL="0" indent="0">
              <a:buNone/>
            </a:pPr>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6</a:t>
            </a:r>
          </a:p>
        </p:txBody>
      </p:sp>
      <p:pic>
        <p:nvPicPr>
          <p:cNvPr id="5" name="Picture 4">
            <a:extLst>
              <a:ext uri="{FF2B5EF4-FFF2-40B4-BE49-F238E27FC236}">
                <a16:creationId xmlns:a16="http://schemas.microsoft.com/office/drawing/2014/main" id="{790C78EE-03EF-DA2F-5F2E-5E0C089DD22B}"/>
              </a:ext>
            </a:extLst>
          </p:cNvPr>
          <p:cNvPicPr>
            <a:picLocks noChangeAspect="1"/>
          </p:cNvPicPr>
          <p:nvPr/>
        </p:nvPicPr>
        <p:blipFill>
          <a:blip r:embed="rId2"/>
          <a:stretch>
            <a:fillRect/>
          </a:stretch>
        </p:blipFill>
        <p:spPr>
          <a:xfrm>
            <a:off x="838200" y="2870792"/>
            <a:ext cx="10028274" cy="3622084"/>
          </a:xfrm>
          <a:prstGeom prst="rect">
            <a:avLst/>
          </a:prstGeom>
        </p:spPr>
      </p:pic>
    </p:spTree>
    <p:extLst>
      <p:ext uri="{BB962C8B-B14F-4D97-AF65-F5344CB8AC3E}">
        <p14:creationId xmlns:p14="http://schemas.microsoft.com/office/powerpoint/2010/main" val="9158040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BA4CC-2E3E-90E3-A24C-76F73926614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104E5D7-A554-8552-3479-9D47D15DD7D1}"/>
              </a:ext>
            </a:extLst>
          </p:cNvPr>
          <p:cNvSpPr>
            <a:spLocks noGrp="1"/>
          </p:cNvSpPr>
          <p:nvPr>
            <p:ph idx="1"/>
          </p:nvPr>
        </p:nvSpPr>
        <p:spPr/>
        <p:txBody>
          <a:bodyPr/>
          <a:lstStyle/>
          <a:p>
            <a:endParaRPr lang="en-US" dirty="0"/>
          </a:p>
        </p:txBody>
      </p:sp>
      <p:pic>
        <p:nvPicPr>
          <p:cNvPr id="4" name="Picture 3">
            <a:extLst>
              <a:ext uri="{FF2B5EF4-FFF2-40B4-BE49-F238E27FC236}">
                <a16:creationId xmlns:a16="http://schemas.microsoft.com/office/drawing/2014/main" id="{E4CCC2DD-2A53-EDAA-7DAB-5CA06CE0EDBF}"/>
              </a:ext>
            </a:extLst>
          </p:cNvPr>
          <p:cNvPicPr>
            <a:picLocks noChangeAspect="1"/>
          </p:cNvPicPr>
          <p:nvPr/>
        </p:nvPicPr>
        <p:blipFill>
          <a:blip r:embed="rId2"/>
          <a:stretch>
            <a:fillRect/>
          </a:stretch>
        </p:blipFill>
        <p:spPr>
          <a:xfrm>
            <a:off x="733647" y="479014"/>
            <a:ext cx="10228519" cy="2147222"/>
          </a:xfrm>
          <a:prstGeom prst="rect">
            <a:avLst/>
          </a:prstGeom>
          <a:noFill/>
          <a:ln>
            <a:noFill/>
          </a:ln>
        </p:spPr>
      </p:pic>
      <p:pic>
        <p:nvPicPr>
          <p:cNvPr id="5" name="Picture 4">
            <a:extLst>
              <a:ext uri="{FF2B5EF4-FFF2-40B4-BE49-F238E27FC236}">
                <a16:creationId xmlns:a16="http://schemas.microsoft.com/office/drawing/2014/main" id="{059D589F-E353-0A77-595D-99EDBB627A39}"/>
              </a:ext>
            </a:extLst>
          </p:cNvPr>
          <p:cNvPicPr>
            <a:picLocks noChangeAspect="1"/>
          </p:cNvPicPr>
          <p:nvPr/>
        </p:nvPicPr>
        <p:blipFill>
          <a:blip r:embed="rId3">
            <a:lum contrast="12000"/>
          </a:blip>
          <a:stretch>
            <a:fillRect/>
          </a:stretch>
        </p:blipFill>
        <p:spPr>
          <a:xfrm>
            <a:off x="1424764" y="2911474"/>
            <a:ext cx="8452884" cy="3032125"/>
          </a:xfrm>
          <a:prstGeom prst="rect">
            <a:avLst/>
          </a:prstGeom>
          <a:noFill/>
          <a:ln>
            <a:noFill/>
          </a:ln>
        </p:spPr>
      </p:pic>
    </p:spTree>
    <p:extLst>
      <p:ext uri="{BB962C8B-B14F-4D97-AF65-F5344CB8AC3E}">
        <p14:creationId xmlns:p14="http://schemas.microsoft.com/office/powerpoint/2010/main" val="16945762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CE65BC-FCAE-9C99-3091-92057CC67ED7}"/>
              </a:ext>
            </a:extLst>
          </p:cNvPr>
          <p:cNvSpPr>
            <a:spLocks noGrp="1"/>
          </p:cNvSpPr>
          <p:nvPr>
            <p:ph idx="1"/>
          </p:nvPr>
        </p:nvSpPr>
        <p:spPr>
          <a:xfrm>
            <a:off x="776177" y="797442"/>
            <a:ext cx="10577623" cy="5379521"/>
          </a:xfrm>
          <a:solidFill>
            <a:schemeClr val="accent4">
              <a:lumMod val="20000"/>
              <a:lumOff val="80000"/>
            </a:schemeClr>
          </a:solidFill>
        </p:spPr>
        <p:txBody>
          <a:bodyPr>
            <a:normAutofit/>
          </a:bodyPr>
          <a:lstStyle/>
          <a:p>
            <a:pPr indent="149225">
              <a:lnSpc>
                <a:spcPct val="100000"/>
              </a:lnSpc>
              <a:spcAft>
                <a:spcPts val="80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dùng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diễn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pPr indent="149225">
              <a:lnSpc>
                <a:spcPct val="100000"/>
              </a:lnSpc>
              <a:spcAft>
                <a:spcPts val="80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gồm</a:t>
            </a:r>
            <a:r>
              <a:rPr lang="en-US" dirty="0">
                <a:effectLst/>
                <a:latin typeface="Times New Roman" panose="02020603050405020304" pitchFamily="18" charset="0"/>
                <a:ea typeface="Calibri" panose="020F0502020204030204" pitchFamily="34" charset="0"/>
                <a:cs typeface="Times New Roman" panose="02020603050405020304" pitchFamily="18" charset="0"/>
              </a:rPr>
              <a:t> 2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chữ</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pPr indent="0">
              <a:lnSpc>
                <a:spcPct val="100000"/>
              </a:lnSpc>
              <a:spcAft>
                <a:spcPts val="80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chữ</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kí</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tố</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pPr indent="0">
              <a:lnSpc>
                <a:spcPct val="100000"/>
              </a:lnSpc>
              <a:spcAft>
                <a:spcPts val="800"/>
              </a:spcAft>
              <a:buNone/>
            </a:pP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hần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ghi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dưới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chân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kí</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i="1" dirty="0" err="1">
                <a:effectLst/>
                <a:latin typeface="Times New Roman" panose="02020603050405020304" pitchFamily="18" charset="0"/>
                <a:ea typeface="Calibri" panose="020F0502020204030204" pitchFamily="34" charset="0"/>
                <a:cs typeface="Times New Roman" panose="02020603050405020304" pitchFamily="18" charset="0"/>
              </a:rPr>
              <a:t>gọi</a:t>
            </a:r>
            <a:r>
              <a:rPr lang="en-US"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i="1"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i="1"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i="1"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tử</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tố</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tử</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pPr indent="149225">
              <a:lnSpc>
                <a:spcPct val="100000"/>
              </a:lnSpc>
              <a:spcAft>
                <a:spcPts val="80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hoá</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dirty="0">
                <a:latin typeface="Times New Roman" panose="02020603050405020304" pitchFamily="18" charset="0"/>
                <a:ea typeface="Calibri" panose="020F0502020204030204" pitchFamily="34" charset="0"/>
                <a:cs typeface="Times New Roman" panose="02020603050405020304" pitchFamily="18" charset="0"/>
              </a:rPr>
              <a:t> </a:t>
            </a:r>
          </a:p>
          <a:p>
            <a:pPr indent="0">
              <a:lnSpc>
                <a:spcPct val="100000"/>
              </a:lnSpc>
              <a:spcAft>
                <a:spcPts val="80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H</a:t>
            </a:r>
            <a:r>
              <a:rPr lang="vi-VN" dirty="0">
                <a:effectLst/>
                <a:latin typeface="Times New Roman" panose="02020603050405020304" pitchFamily="18" charset="0"/>
                <a:ea typeface="Calibri" panose="020F0502020204030204" pitchFamily="34" charset="0"/>
                <a:cs typeface="Times New Roman" panose="02020603050405020304" pitchFamily="18" charset="0"/>
              </a:rPr>
              <a:t>ợp</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vi-VN" dirty="0">
                <a:effectLst/>
                <a:latin typeface="Times New Roman" panose="02020603050405020304" pitchFamily="18" charset="0"/>
                <a:ea typeface="Calibri" panose="020F0502020204030204" pitchFamily="34" charset="0"/>
                <a:cs typeface="Times New Roman" panose="02020603050405020304" pitchFamily="18" charset="0"/>
              </a:rPr>
              <a:t>có từ hai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kí</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vi-VN" dirty="0">
                <a:effectLst/>
                <a:latin typeface="Times New Roman" panose="02020603050405020304" pitchFamily="18" charset="0"/>
                <a:ea typeface="Calibri" panose="020F0502020204030204" pitchFamily="34" charset="0"/>
                <a:cs typeface="Times New Roman" panose="02020603050405020304" pitchFamily="18" charset="0"/>
              </a:rPr>
              <a:t>hóa học trở lên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pPr indent="0">
              <a:lnSpc>
                <a:spcPct val="100000"/>
              </a:lnSpc>
              <a:spcAft>
                <a:spcPts val="800"/>
              </a:spcAft>
              <a:buNone/>
            </a:pP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effectLst/>
                <a:latin typeface="Times New Roman" panose="02020603050405020304" pitchFamily="18" charset="0"/>
                <a:ea typeface="Calibri" panose="020F0502020204030204" pitchFamily="34" charset="0"/>
                <a:cs typeface="Times New Roman" panose="02020603050405020304" pitchFamily="18" charset="0"/>
              </a:rPr>
              <a:t> Đ</a:t>
            </a:r>
            <a:r>
              <a:rPr lang="vi-VN" dirty="0">
                <a:effectLst/>
                <a:latin typeface="Times New Roman" panose="02020603050405020304" pitchFamily="18" charset="0"/>
                <a:ea typeface="Calibri" panose="020F0502020204030204" pitchFamily="34" charset="0"/>
                <a:cs typeface="Times New Roman" panose="02020603050405020304" pitchFamily="18" charset="0"/>
              </a:rPr>
              <a:t>ơn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vi-VN" dirty="0">
                <a:effectLst/>
                <a:latin typeface="Times New Roman" panose="02020603050405020304" pitchFamily="18" charset="0"/>
                <a:ea typeface="Calibri" panose="020F0502020204030204" pitchFamily="34" charset="0"/>
                <a:cs typeface="Times New Roman" panose="02020603050405020304" pitchFamily="18" charset="0"/>
              </a:rPr>
              <a:t>chỉ có một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kí</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vi-VN" dirty="0">
                <a:effectLst/>
                <a:latin typeface="Times New Roman" panose="02020603050405020304" pitchFamily="18" charset="0"/>
                <a:ea typeface="Calibri" panose="020F0502020204030204" pitchFamily="34" charset="0"/>
                <a:cs typeface="Times New Roman" panose="02020603050405020304" pitchFamily="18" charset="0"/>
              </a:rPr>
              <a:t>hóa học</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41602045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C6A69E-53EB-CB83-7AAA-D7CF4044EE99}"/>
              </a:ext>
            </a:extLst>
          </p:cNvPr>
          <p:cNvSpPr>
            <a:spLocks noGrp="1"/>
          </p:cNvSpPr>
          <p:nvPr>
            <p:ph idx="1"/>
          </p:nvPr>
        </p:nvSpPr>
        <p:spPr>
          <a:xfrm>
            <a:off x="606056" y="744280"/>
            <a:ext cx="11057860" cy="2509287"/>
          </a:xfrm>
        </p:spPr>
        <p:txBody>
          <a:bodyPr>
            <a:noAutofit/>
          </a:bodyPr>
          <a:lstStyle/>
          <a:p>
            <a:pPr indent="-355600" algn="just">
              <a:lnSpc>
                <a:spcPct val="115000"/>
              </a:lnSpc>
              <a:spcBef>
                <a:spcPts val="200"/>
              </a:spcBef>
              <a:spcAft>
                <a:spcPts val="300"/>
              </a:spcAft>
            </a:pPr>
            <a:r>
              <a:rPr lang="vi-VN" sz="2400" b="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Ví dụ: </a:t>
            </a:r>
            <a:r>
              <a:rPr lang="vi-VN" sz="2400" b="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Công thức hoá học của sulfuric acid là H</a:t>
            </a:r>
            <a:r>
              <a:rPr lang="vi-VN" sz="2400" b="0" baseline="-250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2</a:t>
            </a:r>
            <a:r>
              <a:rPr lang="vi-VN" sz="2400" b="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SO</a:t>
            </a:r>
            <a:r>
              <a:rPr lang="vi-VN" sz="2400" b="0" baseline="-250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r>
              <a:rPr lang="vi-VN" sz="2400" b="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cho biết:</a:t>
            </a:r>
            <a:endParaRPr lang="en-US" sz="2400" b="1"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just">
              <a:lnSpc>
                <a:spcPct val="115000"/>
              </a:lnSpc>
              <a:spcBef>
                <a:spcPts val="200"/>
              </a:spcBef>
              <a:spcAft>
                <a:spcPts val="300"/>
              </a:spcAft>
              <a:buNone/>
            </a:pPr>
            <a:r>
              <a:rPr lang="vi-VN" sz="2400" b="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Sulfuric acid được tạo thành từ H, S và O.</a:t>
            </a:r>
            <a:endParaRPr lang="en-US" sz="2400" b="1"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just">
              <a:lnSpc>
                <a:spcPct val="115000"/>
              </a:lnSpc>
              <a:spcBef>
                <a:spcPts val="200"/>
              </a:spcBef>
              <a:spcAft>
                <a:spcPts val="300"/>
              </a:spcAft>
              <a:buNone/>
            </a:pPr>
            <a:r>
              <a:rPr lang="vi-VN" sz="2400" b="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Trong một phân tử sulfuric acid có 2 nguyên tử H, 1 nguyên tử S và 4 nguyên tử O.</a:t>
            </a:r>
            <a:endParaRPr lang="en-US" sz="2400" b="1"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just">
              <a:lnSpc>
                <a:spcPct val="115000"/>
              </a:lnSpc>
              <a:spcBef>
                <a:spcPts val="200"/>
              </a:spcBef>
              <a:spcAft>
                <a:spcPts val="300"/>
              </a:spcAft>
              <a:buNone/>
            </a:pPr>
            <a:r>
              <a:rPr lang="vi-VN" sz="2400" b="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Khối lượng phân tử của sulfuric acid là:</a:t>
            </a:r>
            <a:endParaRPr lang="en-US" sz="2400" b="1"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just">
              <a:lnSpc>
                <a:spcPct val="115000"/>
              </a:lnSpc>
              <a:spcBef>
                <a:spcPts val="200"/>
              </a:spcBef>
              <a:spcAft>
                <a:spcPts val="300"/>
              </a:spcAft>
              <a:buNone/>
            </a:pPr>
            <a:r>
              <a:rPr lang="vi-VN" sz="2400" b="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2.1 amu +1.32 amu +4.16 amu = 98 amu.</a:t>
            </a:r>
            <a:endParaRPr lang="en-US" sz="2400" b="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just">
              <a:lnSpc>
                <a:spcPct val="115000"/>
              </a:lnSpc>
              <a:spcBef>
                <a:spcPts val="200"/>
              </a:spcBef>
              <a:spcAft>
                <a:spcPts val="300"/>
              </a:spcAft>
              <a:buNone/>
            </a:pPr>
            <a:endParaRPr lang="en-US" sz="2400" b="1"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473450DB-87FA-0A13-24CB-B7AFDB35442C}"/>
              </a:ext>
            </a:extLst>
          </p:cNvPr>
          <p:cNvSpPr txBox="1"/>
          <p:nvPr/>
        </p:nvSpPr>
        <p:spPr>
          <a:xfrm flipH="1">
            <a:off x="744279" y="3264197"/>
            <a:ext cx="10526231" cy="3373270"/>
          </a:xfrm>
          <a:prstGeom prst="rect">
            <a:avLst/>
          </a:prstGeom>
          <a:noFill/>
        </p:spPr>
        <p:txBody>
          <a:bodyPr wrap="square" rtlCol="0">
            <a:spAutoFit/>
          </a:bodyPr>
          <a:lstStyle/>
          <a:p>
            <a:pPr marL="0" indent="0" algn="just">
              <a:lnSpc>
                <a:spcPct val="115000"/>
              </a:lnSpc>
              <a:spcBef>
                <a:spcPts val="200"/>
              </a:spcBef>
              <a:spcAft>
                <a:spcPts val="300"/>
              </a:spcAft>
              <a:buNone/>
            </a:pPr>
            <a:r>
              <a:rPr lang="en-US" sz="2400"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Bài</a:t>
            </a:r>
            <a:r>
              <a:rPr lang="en-US" sz="24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400"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tập</a:t>
            </a:r>
            <a:r>
              <a:rPr lang="en-US" sz="24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400"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áp</a:t>
            </a:r>
            <a:r>
              <a:rPr lang="en-US" sz="24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400"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dụng</a:t>
            </a:r>
            <a:endParaRPr lang="en-US" sz="2400" b="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just">
              <a:lnSpc>
                <a:spcPct val="115000"/>
              </a:lnSpc>
              <a:spcBef>
                <a:spcPts val="200"/>
              </a:spcBef>
              <a:spcAft>
                <a:spcPts val="300"/>
              </a:spcAft>
              <a:buNone/>
            </a:pPr>
            <a:r>
              <a:rPr lang="vi-VN" sz="2400" b="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Câu 7: </a:t>
            </a:r>
            <a:r>
              <a:rPr lang="vi-VN" sz="2400" b="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Đường glucose là nguồn cung cấp năng lượng quan trọng cho hoạt động sống của con người. Đường glucose có công thức hóa học là C</a:t>
            </a:r>
            <a:r>
              <a:rPr lang="vi-VN" sz="2400" b="0" baseline="-250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6</a:t>
            </a:r>
            <a:r>
              <a:rPr lang="vi-VN" sz="2400" b="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H</a:t>
            </a:r>
            <a:r>
              <a:rPr lang="vi-VN" sz="2400" b="0" baseline="-250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12</a:t>
            </a:r>
            <a:r>
              <a:rPr lang="vi-VN" sz="2400" b="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O</a:t>
            </a:r>
            <a:r>
              <a:rPr lang="vi-VN" sz="2400" b="0" baseline="-250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6</a:t>
            </a:r>
            <a:r>
              <a:rPr lang="vi-VN" sz="2400" b="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t>
            </a:r>
            <a:endParaRPr lang="en-US" sz="2400" b="1" dirty="0">
              <a:latin typeface="Times New Roman" panose="02020603050405020304" pitchFamily="18" charset="0"/>
              <a:ea typeface="SimSun" panose="02010600030101010101" pitchFamily="2" charset="-122"/>
              <a:cs typeface="Times New Roman" panose="02020603050405020304" pitchFamily="18" charset="0"/>
            </a:endParaRPr>
          </a:p>
          <a:p>
            <a:pPr marL="0" indent="0" algn="just">
              <a:lnSpc>
                <a:spcPct val="115000"/>
              </a:lnSpc>
              <a:spcBef>
                <a:spcPts val="200"/>
              </a:spcBef>
              <a:spcAft>
                <a:spcPts val="300"/>
              </a:spcAft>
              <a:buNone/>
            </a:pPr>
            <a:r>
              <a:rPr lang="vi-VN" sz="2400" b="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Hãy cho biết:</a:t>
            </a:r>
            <a:endParaRPr lang="en-US" sz="2400" b="1" dirty="0">
              <a:effectLst/>
              <a:latin typeface="Times New Roman" panose="02020603050405020304" pitchFamily="18" charset="0"/>
              <a:ea typeface="SimSun" panose="02010600030101010101" pitchFamily="2" charset="-122"/>
              <a:cs typeface="Times New Roman" panose="02020603050405020304" pitchFamily="18" charset="0"/>
            </a:endParaRPr>
          </a:p>
          <a:p>
            <a:pPr indent="0" algn="just">
              <a:lnSpc>
                <a:spcPct val="115000"/>
              </a:lnSpc>
              <a:spcBef>
                <a:spcPts val="200"/>
              </a:spcBef>
              <a:spcAft>
                <a:spcPts val="300"/>
              </a:spcAft>
              <a:buNone/>
            </a:pPr>
            <a:r>
              <a:rPr lang="vi-VN" sz="2400" b="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 Glucose được tạo thành từ những nguyên tố nào?</a:t>
            </a:r>
            <a:endParaRPr lang="en-US" sz="2400" b="1" dirty="0">
              <a:effectLst/>
              <a:latin typeface="Times New Roman" panose="02020603050405020304" pitchFamily="18" charset="0"/>
              <a:ea typeface="SimSun" panose="02010600030101010101" pitchFamily="2" charset="-122"/>
              <a:cs typeface="Times New Roman" panose="02020603050405020304" pitchFamily="18" charset="0"/>
            </a:endParaRPr>
          </a:p>
          <a:p>
            <a:pPr indent="0" algn="just">
              <a:lnSpc>
                <a:spcPct val="115000"/>
              </a:lnSpc>
              <a:spcBef>
                <a:spcPts val="200"/>
              </a:spcBef>
              <a:spcAft>
                <a:spcPts val="300"/>
              </a:spcAft>
              <a:buNone/>
            </a:pPr>
            <a:r>
              <a:rPr lang="vi-VN" sz="2400" b="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b) Khối lượng mỗi nguyên tố trong 1 phân tử glucose là bao nhiêu?</a:t>
            </a:r>
            <a:endParaRPr lang="en-US" sz="2400" b="1" dirty="0">
              <a:effectLst/>
              <a:latin typeface="Times New Roman" panose="02020603050405020304" pitchFamily="18" charset="0"/>
              <a:ea typeface="SimSun" panose="02010600030101010101" pitchFamily="2" charset="-122"/>
              <a:cs typeface="Times New Roman" panose="02020603050405020304" pitchFamily="18" charset="0"/>
            </a:endParaRPr>
          </a:p>
          <a:p>
            <a:pPr indent="0" algn="just">
              <a:lnSpc>
                <a:spcPct val="115000"/>
              </a:lnSpc>
              <a:spcBef>
                <a:spcPts val="200"/>
              </a:spcBef>
              <a:spcAft>
                <a:spcPts val="300"/>
              </a:spcAft>
              <a:buNone/>
            </a:pPr>
            <a:r>
              <a:rPr lang="vi-VN" sz="2400" b="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c) Khối lượng phân tử glucose là bao nhiêu?</a:t>
            </a:r>
            <a:endParaRPr lang="en-US" sz="2400" b="1"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2" name="TextBox 1">
            <a:extLst>
              <a:ext uri="{FF2B5EF4-FFF2-40B4-BE49-F238E27FC236}">
                <a16:creationId xmlns:a16="http://schemas.microsoft.com/office/drawing/2014/main" id="{E72B750E-9CBC-2C94-6C5E-D77F16E57B48}"/>
              </a:ext>
            </a:extLst>
          </p:cNvPr>
          <p:cNvSpPr txBox="1"/>
          <p:nvPr/>
        </p:nvSpPr>
        <p:spPr>
          <a:xfrm>
            <a:off x="552887" y="148853"/>
            <a:ext cx="8633637" cy="646331"/>
          </a:xfrm>
          <a:prstGeom prst="rect">
            <a:avLst/>
          </a:prstGeom>
          <a:noFill/>
        </p:spPr>
        <p:txBody>
          <a:bodyPr wrap="square" rtlCol="0">
            <a:spAutoFit/>
          </a:bodyPr>
          <a:lstStyle/>
          <a:p>
            <a:r>
              <a:rPr lang="en-US" sz="3600" b="1" dirty="0">
                <a:solidFill>
                  <a:srgbClr val="FF0000"/>
                </a:solidFill>
                <a:latin typeface="Times New Roman" panose="02020603050405020304" pitchFamily="18" charset="0"/>
                <a:cs typeface="Times New Roman" panose="02020603050405020304" pitchFamily="18" charset="0"/>
              </a:rPr>
              <a:t>*Ý </a:t>
            </a:r>
            <a:r>
              <a:rPr lang="en-US" sz="3600" b="1" dirty="0" err="1">
                <a:solidFill>
                  <a:srgbClr val="FF0000"/>
                </a:solidFill>
                <a:latin typeface="Times New Roman" panose="02020603050405020304" pitchFamily="18" charset="0"/>
                <a:cs typeface="Times New Roman" panose="02020603050405020304" pitchFamily="18" charset="0"/>
              </a:rPr>
              <a:t>nghĩa</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của</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công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thức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hóa</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học</a:t>
            </a:r>
            <a:r>
              <a:rPr lang="en-US" sz="3600" b="1" dirty="0">
                <a:solidFill>
                  <a:srgbClr val="FF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55249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00A53E-7498-BDDB-750A-A4848CB4DD0E}"/>
              </a:ext>
            </a:extLst>
          </p:cNvPr>
          <p:cNvSpPr>
            <a:spLocks noGrp="1"/>
          </p:cNvSpPr>
          <p:nvPr>
            <p:ph idx="1"/>
          </p:nvPr>
        </p:nvSpPr>
        <p:spPr>
          <a:xfrm>
            <a:off x="838200" y="744279"/>
            <a:ext cx="10515600" cy="5432684"/>
          </a:xfrm>
        </p:spPr>
        <p:txBody>
          <a:bodyPr>
            <a:normAutofit lnSpcReduction="10000"/>
          </a:bodyPr>
          <a:lstStyle/>
          <a:p>
            <a:pPr marL="0" indent="0">
              <a:lnSpc>
                <a:spcPct val="115000"/>
              </a:lnSpc>
              <a:spcBef>
                <a:spcPts val="200"/>
              </a:spcBef>
              <a:spcAft>
                <a:spcPts val="300"/>
              </a:spcAft>
              <a:buNone/>
            </a:pP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Câu</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7</a:t>
            </a:r>
          </a:p>
          <a:p>
            <a:pPr marL="0" indent="0">
              <a:lnSpc>
                <a:spcPct val="115000"/>
              </a:lnSpc>
              <a:spcBef>
                <a:spcPts val="200"/>
              </a:spcBef>
              <a:spcAft>
                <a:spcPts val="30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 Glucose được tạo thành từ những nguyên tố: C, H và O</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Bef>
                <a:spcPts val="200"/>
              </a:spcBef>
              <a:spcAft>
                <a:spcPts val="30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b)</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Bef>
                <a:spcPts val="200"/>
              </a:spcBef>
              <a:spcAft>
                <a:spcPts val="30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Nguyên tố C: Có 6 nguyên tử C (khối lượng nguyên tử: 12 amu)</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Bef>
                <a:spcPts val="200"/>
              </a:spcBef>
              <a:spcAft>
                <a:spcPts val="30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=&gt; Khối lượng nguyên tố C trong 1 phân tử glucose = 12 amu x 6 = 72 amu</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Bef>
                <a:spcPts val="200"/>
              </a:spcBef>
              <a:spcAft>
                <a:spcPts val="30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Nguyên tố H: Có 12 nguyên tử H (khối lượng nguyên tử: 1 amu)</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Bef>
                <a:spcPts val="200"/>
              </a:spcBef>
              <a:spcAft>
                <a:spcPts val="30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=&gt; Khối lượng nguyên tố H trong 1 phân tử glucose = 1 amu x 12 = 12 amu</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Bef>
                <a:spcPts val="200"/>
              </a:spcBef>
              <a:spcAft>
                <a:spcPts val="30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Nguyên tố O: Có 6 nguyên tử O (khối lượng nguyên tử: 16 amu)</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Bef>
                <a:spcPts val="200"/>
              </a:spcBef>
              <a:spcAft>
                <a:spcPts val="30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=&gt; Khối lượng nguyên tố O trong 1 phân tử glucose = 16 amu x 6 = 96 amu</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nSpc>
                <a:spcPct val="115000"/>
              </a:lnSpc>
              <a:spcBef>
                <a:spcPts val="200"/>
              </a:spcBef>
              <a:spcAft>
                <a:spcPts val="300"/>
              </a:spcAft>
              <a:buClr>
                <a:srgbClr val="0000FF"/>
              </a:buClr>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d) </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Khối lượng phân tử glucose = khối lượng nguyên tố C + khối lượng nguyên tố H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khối lượng nguyên tố O</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nSpc>
                <a:spcPct val="115000"/>
              </a:lnSpc>
              <a:spcBef>
                <a:spcPts val="200"/>
              </a:spcBef>
              <a:spcAft>
                <a:spcPts val="300"/>
              </a:spcAft>
              <a:buClr>
                <a:srgbClr val="0000FF"/>
              </a:buClr>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72 amu + 12 amu + 96 amu = 180 amu</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32936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0A619-778E-F16C-7FBA-6A37D47E8875}"/>
              </a:ext>
            </a:extLst>
          </p:cNvPr>
          <p:cNvSpPr>
            <a:spLocks noGrp="1"/>
          </p:cNvSpPr>
          <p:nvPr>
            <p:ph type="title"/>
          </p:nvPr>
        </p:nvSpPr>
        <p:spPr>
          <a:xfrm>
            <a:off x="838200" y="280064"/>
            <a:ext cx="10515600" cy="1325563"/>
          </a:xfrm>
        </p:spPr>
        <p:txBody>
          <a:bodyPr>
            <a:normAutofit/>
          </a:bodyPr>
          <a:lstStyle/>
          <a:p>
            <a:r>
              <a:rPr lang="vi-VN" sz="2800" b="1" i="1" dirty="0">
                <a:solidFill>
                  <a:srgbClr val="FF0000"/>
                </a:solidFill>
                <a:effectLst/>
                <a:ea typeface="SimSun" panose="02010600030101010101" pitchFamily="2" charset="-122"/>
              </a:rPr>
              <a:t>* Biết công thức hoá học tính được phần trăm khối lượng các nguyên tố trong hợp chất</a:t>
            </a:r>
            <a:endParaRPr lang="en-US" sz="2800" b="1" dirty="0">
              <a:solidFill>
                <a:srgbClr val="FF0000"/>
              </a:solidFill>
            </a:endParaRPr>
          </a:p>
        </p:txBody>
      </p:sp>
      <p:sp>
        <p:nvSpPr>
          <p:cNvPr id="3" name="Content Placeholder 2">
            <a:extLst>
              <a:ext uri="{FF2B5EF4-FFF2-40B4-BE49-F238E27FC236}">
                <a16:creationId xmlns:a16="http://schemas.microsoft.com/office/drawing/2014/main" id="{CBEDEACC-F1FD-549A-99DB-F496B5344421}"/>
              </a:ext>
            </a:extLst>
          </p:cNvPr>
          <p:cNvSpPr>
            <a:spLocks noGrp="1"/>
          </p:cNvSpPr>
          <p:nvPr>
            <p:ph idx="1"/>
          </p:nvPr>
        </p:nvSpPr>
        <p:spPr>
          <a:xfrm>
            <a:off x="838200" y="4186055"/>
            <a:ext cx="10515600" cy="1603375"/>
          </a:xfrm>
        </p:spPr>
        <p:txBody>
          <a:bodyPr>
            <a:noAutofit/>
          </a:bodyPr>
          <a:lstStyle/>
          <a:p>
            <a:pPr marL="0" indent="0">
              <a:buNone/>
            </a:pPr>
            <a:r>
              <a:rPr lang="en-US" b="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=&gt; </a:t>
            </a:r>
            <a:r>
              <a:rPr lang="en-US" b="1" dirty="0" err="1">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Áp</a:t>
            </a:r>
            <a:r>
              <a:rPr lang="en-US" b="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b="1" dirty="0" err="1">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dụng</a:t>
            </a:r>
            <a:r>
              <a:rPr lang="en-US" b="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a:t>
            </a:r>
          </a:p>
          <a:p>
            <a:pPr marL="0" indent="0">
              <a:buNone/>
            </a:pPr>
            <a:r>
              <a:rPr lang="vi-VN" b="1" dirty="0">
                <a:solidFill>
                  <a:srgbClr val="FF0000"/>
                </a:solidFill>
                <a:effectLst/>
                <a:latin typeface="+mj-lt"/>
                <a:ea typeface="SimSun" panose="02010600030101010101" pitchFamily="2" charset="-122"/>
              </a:rPr>
              <a:t>Câu 8. </a:t>
            </a:r>
            <a:r>
              <a:rPr lang="vi-VN" b="0" dirty="0">
                <a:solidFill>
                  <a:srgbClr val="000000"/>
                </a:solidFill>
                <a:effectLst/>
                <a:latin typeface="+mj-lt"/>
                <a:ea typeface="SimSun" panose="02010600030101010101" pitchFamily="2" charset="-122"/>
              </a:rPr>
              <a:t>Calcium carbonate là thành phần chính của đá vôi, có công thức hóa học là CaCO</a:t>
            </a:r>
            <a:r>
              <a:rPr lang="vi-VN" b="0" baseline="-25000" dirty="0">
                <a:solidFill>
                  <a:srgbClr val="000000"/>
                </a:solidFill>
                <a:effectLst/>
                <a:latin typeface="+mj-lt"/>
                <a:ea typeface="SimSun" panose="02010600030101010101" pitchFamily="2" charset="-122"/>
              </a:rPr>
              <a:t>3</a:t>
            </a:r>
            <a:r>
              <a:rPr lang="vi-VN" b="0" dirty="0">
                <a:solidFill>
                  <a:srgbClr val="000000"/>
                </a:solidFill>
                <a:effectLst/>
                <a:latin typeface="+mj-lt"/>
                <a:ea typeface="SimSun" panose="02010600030101010101" pitchFamily="2" charset="-122"/>
              </a:rPr>
              <a:t>. Tính phần trăm khối lượng của mỗi nguyên tố trong hợp chất trên</a:t>
            </a:r>
            <a:endParaRPr lang="en-US" b="1" dirty="0">
              <a:effectLst/>
              <a:latin typeface="+mj-lt"/>
              <a:ea typeface="SimSun" panose="02010600030101010101" pitchFamily="2" charset="-122"/>
            </a:endParaRPr>
          </a:p>
          <a:p>
            <a:pPr marL="0" indent="0">
              <a:buNone/>
            </a:pPr>
            <a:endParaRPr lang="en-US" dirty="0">
              <a:latin typeface="+mj-lt"/>
            </a:endParaRPr>
          </a:p>
        </p:txBody>
      </p:sp>
      <p:graphicFrame>
        <p:nvGraphicFramePr>
          <p:cNvPr id="4" name="Object 3">
            <a:extLst>
              <a:ext uri="{FF2B5EF4-FFF2-40B4-BE49-F238E27FC236}">
                <a16:creationId xmlns:a16="http://schemas.microsoft.com/office/drawing/2014/main" id="{82CA8695-D67C-91A0-55B8-F387083ACEBD}"/>
              </a:ext>
            </a:extLst>
          </p:cNvPr>
          <p:cNvGraphicFramePr>
            <a:graphicFrameLocks noChangeAspect="1"/>
          </p:cNvGraphicFramePr>
          <p:nvPr>
            <p:extLst>
              <p:ext uri="{D42A27DB-BD31-4B8C-83A1-F6EECF244321}">
                <p14:modId xmlns:p14="http://schemas.microsoft.com/office/powerpoint/2010/main" val="438596181"/>
              </p:ext>
            </p:extLst>
          </p:nvPr>
        </p:nvGraphicFramePr>
        <p:xfrm>
          <a:off x="838200" y="2766396"/>
          <a:ext cx="4914014" cy="1035832"/>
        </p:xfrm>
        <a:graphic>
          <a:graphicData uri="http://schemas.openxmlformats.org/presentationml/2006/ole">
            <mc:AlternateContent xmlns:mc="http://schemas.openxmlformats.org/markup-compatibility/2006">
              <mc:Choice xmlns:v="urn:schemas-microsoft-com:vml" Requires="v">
                <p:oleObj r:id="rId2" imgW="1815840" imgH="393480" progId="Equation.DSMT4">
                  <p:embed/>
                </p:oleObj>
              </mc:Choice>
              <mc:Fallback>
                <p:oleObj r:id="rId2" imgW="1815840" imgH="393480" progId="Equation.DSMT4">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766396"/>
                        <a:ext cx="4914014" cy="1035832"/>
                      </a:xfrm>
                      <a:prstGeom prst="rect">
                        <a:avLst/>
                      </a:prstGeom>
                      <a:noFill/>
                    </p:spPr>
                  </p:pic>
                </p:oleObj>
              </mc:Fallback>
            </mc:AlternateContent>
          </a:graphicData>
        </a:graphic>
      </p:graphicFrame>
      <p:graphicFrame>
        <p:nvGraphicFramePr>
          <p:cNvPr id="5" name="Object 4">
            <a:extLst>
              <a:ext uri="{FF2B5EF4-FFF2-40B4-BE49-F238E27FC236}">
                <a16:creationId xmlns:a16="http://schemas.microsoft.com/office/drawing/2014/main" id="{66BC8050-30CD-BA8E-D7DA-085745182FE9}"/>
              </a:ext>
            </a:extLst>
          </p:cNvPr>
          <p:cNvGraphicFramePr>
            <a:graphicFrameLocks noChangeAspect="1"/>
          </p:cNvGraphicFramePr>
          <p:nvPr>
            <p:extLst>
              <p:ext uri="{D42A27DB-BD31-4B8C-83A1-F6EECF244321}">
                <p14:modId xmlns:p14="http://schemas.microsoft.com/office/powerpoint/2010/main" val="3958289797"/>
              </p:ext>
            </p:extLst>
          </p:nvPr>
        </p:nvGraphicFramePr>
        <p:xfrm>
          <a:off x="6305107" y="2785727"/>
          <a:ext cx="3965943" cy="1035833"/>
        </p:xfrm>
        <a:graphic>
          <a:graphicData uri="http://schemas.openxmlformats.org/presentationml/2006/ole">
            <mc:AlternateContent xmlns:mc="http://schemas.openxmlformats.org/markup-compatibility/2006">
              <mc:Choice xmlns:v="urn:schemas-microsoft-com:vml" Requires="v">
                <p:oleObj r:id="rId4" imgW="1625400" imgH="393480" progId="Equation.DSMT4">
                  <p:embed/>
                </p:oleObj>
              </mc:Choice>
              <mc:Fallback>
                <p:oleObj r:id="rId4" imgW="1625400" imgH="39348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5107" y="2785727"/>
                        <a:ext cx="3965943" cy="1035833"/>
                      </a:xfrm>
                      <a:prstGeom prst="rect">
                        <a:avLst/>
                      </a:prstGeom>
                      <a:noFill/>
                    </p:spPr>
                  </p:pic>
                </p:oleObj>
              </mc:Fallback>
            </mc:AlternateContent>
          </a:graphicData>
        </a:graphic>
      </p:graphicFrame>
      <p:sp>
        <p:nvSpPr>
          <p:cNvPr id="6" name="Rectangle 3">
            <a:extLst>
              <a:ext uri="{FF2B5EF4-FFF2-40B4-BE49-F238E27FC236}">
                <a16:creationId xmlns:a16="http://schemas.microsoft.com/office/drawing/2014/main" id="{7C71E5CF-01AD-0D29-2C01-3C3689B1CD3E}"/>
              </a:ext>
            </a:extLst>
          </p:cNvPr>
          <p:cNvSpPr>
            <a:spLocks noChangeArrowheads="1"/>
          </p:cNvSpPr>
          <p:nvPr/>
        </p:nvSpPr>
        <p:spPr bwMode="auto">
          <a:xfrm>
            <a:off x="818706" y="1665424"/>
            <a:ext cx="98989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sng" strike="noStrike" cap="none" normalizeH="0" baseline="0" dirty="0" err="1">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Ví</a:t>
            </a:r>
            <a:r>
              <a:rPr kumimoji="0" lang="en-US" altLang="en-US" sz="2800" b="1" i="0" u="sng" strike="noStrike" cap="none" normalizeH="0" baseline="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1" i="0" u="sng" strike="noStrike" cap="none" normalizeH="0" baseline="0" dirty="0" err="1">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dụ</a:t>
            </a:r>
            <a:r>
              <a:rPr kumimoji="0" lang="en-US" altLang="en-US" sz="2800" b="1" i="0" u="sng" strike="noStrike" cap="none" normalizeH="0" baseline="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800" dirty="0">
                <a:solidFill>
                  <a:srgbClr val="000000"/>
                </a:solidFill>
                <a:effectLst/>
                <a:latin typeface="Times New Roman" panose="02020603050405020304" pitchFamily="18" charset="0"/>
                <a:ea typeface="Calibri" panose="020F0502020204030204" pitchFamily="34" charset="0"/>
              </a:rPr>
              <a:t>Tính phần trăm khối lượng của Mg, O trong hợp chất MgO</a:t>
            </a:r>
            <a:endParaRPr kumimoji="0" lang="en-US" altLang="en-US" sz="28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Phần trăm về khối lượng của Mg, O trong hợp chất MgO là</a:t>
            </a:r>
            <a:endParaRPr kumimoji="0" lang="en-US"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8" name="Rectangle 5">
            <a:extLst>
              <a:ext uri="{FF2B5EF4-FFF2-40B4-BE49-F238E27FC236}">
                <a16:creationId xmlns:a16="http://schemas.microsoft.com/office/drawing/2014/main" id="{0AEAF7D5-ED45-7F4F-C02D-94A3B5107CF0}"/>
              </a:ext>
            </a:extLst>
          </p:cNvPr>
          <p:cNvSpPr>
            <a:spLocks noChangeArrowheads="1"/>
          </p:cNvSpPr>
          <p:nvPr/>
        </p:nvSpPr>
        <p:spPr bwMode="auto">
          <a:xfrm>
            <a:off x="1307805" y="2964190"/>
            <a:ext cx="930348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4684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61BDC734-5CF1-02BB-398B-143728DDE4D3}"/>
              </a:ext>
            </a:extLst>
          </p:cNvPr>
          <p:cNvGraphicFramePr>
            <a:graphicFrameLocks noChangeAspect="1"/>
          </p:cNvGraphicFramePr>
          <p:nvPr>
            <p:extLst>
              <p:ext uri="{D42A27DB-BD31-4B8C-83A1-F6EECF244321}">
                <p14:modId xmlns:p14="http://schemas.microsoft.com/office/powerpoint/2010/main" val="3178928084"/>
              </p:ext>
            </p:extLst>
          </p:nvPr>
        </p:nvGraphicFramePr>
        <p:xfrm>
          <a:off x="1446027" y="2509285"/>
          <a:ext cx="3530010" cy="651075"/>
        </p:xfrm>
        <a:graphic>
          <a:graphicData uri="http://schemas.openxmlformats.org/presentationml/2006/ole">
            <mc:AlternateContent xmlns:mc="http://schemas.openxmlformats.org/markup-compatibility/2006">
              <mc:Choice xmlns:v="urn:schemas-microsoft-com:vml" Requires="v">
                <p:oleObj r:id="rId2" imgW="1218960" imgH="241200" progId="Equation.DSMT4">
                  <p:embed/>
                </p:oleObj>
              </mc:Choice>
              <mc:Fallback>
                <p:oleObj r:id="rId2" imgW="1218960" imgH="241200" progId="Equation.DSMT4">
                  <p:embed/>
                  <p:pic>
                    <p:nvPicPr>
                      <p:cNvPr id="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6027" y="2509285"/>
                        <a:ext cx="3530010" cy="651075"/>
                      </a:xfrm>
                      <a:prstGeom prst="rect">
                        <a:avLst/>
                      </a:prstGeom>
                      <a:noFill/>
                    </p:spPr>
                  </p:pic>
                </p:oleObj>
              </mc:Fallback>
            </mc:AlternateContent>
          </a:graphicData>
        </a:graphic>
      </p:graphicFrame>
      <p:graphicFrame>
        <p:nvGraphicFramePr>
          <p:cNvPr id="5" name="Object 4">
            <a:extLst>
              <a:ext uri="{FF2B5EF4-FFF2-40B4-BE49-F238E27FC236}">
                <a16:creationId xmlns:a16="http://schemas.microsoft.com/office/drawing/2014/main" id="{99D29FB2-62E3-402B-1A46-DEAD8DAF2BA6}"/>
              </a:ext>
            </a:extLst>
          </p:cNvPr>
          <p:cNvGraphicFramePr>
            <a:graphicFrameLocks noChangeAspect="1"/>
          </p:cNvGraphicFramePr>
          <p:nvPr>
            <p:extLst>
              <p:ext uri="{D42A27DB-BD31-4B8C-83A1-F6EECF244321}">
                <p14:modId xmlns:p14="http://schemas.microsoft.com/office/powerpoint/2010/main" val="1474915400"/>
              </p:ext>
            </p:extLst>
          </p:nvPr>
        </p:nvGraphicFramePr>
        <p:xfrm>
          <a:off x="1446026" y="3077979"/>
          <a:ext cx="5209955" cy="975889"/>
        </p:xfrm>
        <a:graphic>
          <a:graphicData uri="http://schemas.openxmlformats.org/presentationml/2006/ole">
            <mc:AlternateContent xmlns:mc="http://schemas.openxmlformats.org/markup-compatibility/2006">
              <mc:Choice xmlns:v="urn:schemas-microsoft-com:vml" Requires="v">
                <p:oleObj r:id="rId4" imgW="1790640" imgH="393480" progId="Equation.DSMT4">
                  <p:embed/>
                </p:oleObj>
              </mc:Choice>
              <mc:Fallback>
                <p:oleObj r:id="rId4" imgW="1790640" imgH="39348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6026" y="3077979"/>
                        <a:ext cx="5209955" cy="975889"/>
                      </a:xfrm>
                      <a:prstGeom prst="rect">
                        <a:avLst/>
                      </a:prstGeom>
                      <a:noFill/>
                    </p:spPr>
                  </p:pic>
                </p:oleObj>
              </mc:Fallback>
            </mc:AlternateContent>
          </a:graphicData>
        </a:graphic>
      </p:graphicFrame>
      <p:graphicFrame>
        <p:nvGraphicFramePr>
          <p:cNvPr id="6" name="Object 5">
            <a:extLst>
              <a:ext uri="{FF2B5EF4-FFF2-40B4-BE49-F238E27FC236}">
                <a16:creationId xmlns:a16="http://schemas.microsoft.com/office/drawing/2014/main" id="{9B7FAD46-950E-045E-8FFD-9EC669A18B7A}"/>
              </a:ext>
            </a:extLst>
          </p:cNvPr>
          <p:cNvGraphicFramePr>
            <a:graphicFrameLocks noChangeAspect="1"/>
          </p:cNvGraphicFramePr>
          <p:nvPr>
            <p:extLst>
              <p:ext uri="{D42A27DB-BD31-4B8C-83A1-F6EECF244321}">
                <p14:modId xmlns:p14="http://schemas.microsoft.com/office/powerpoint/2010/main" val="2202100655"/>
              </p:ext>
            </p:extLst>
          </p:nvPr>
        </p:nvGraphicFramePr>
        <p:xfrm>
          <a:off x="1531084" y="4162508"/>
          <a:ext cx="4954775" cy="1036820"/>
        </p:xfrm>
        <a:graphic>
          <a:graphicData uri="http://schemas.openxmlformats.org/presentationml/2006/ole">
            <mc:AlternateContent xmlns:mc="http://schemas.openxmlformats.org/markup-compatibility/2006">
              <mc:Choice xmlns:v="urn:schemas-microsoft-com:vml" Requires="v">
                <p:oleObj r:id="rId6" imgW="1688760" imgH="393480" progId="Equation.DSMT4">
                  <p:embed/>
                </p:oleObj>
              </mc:Choice>
              <mc:Fallback>
                <p:oleObj r:id="rId6" imgW="1688760" imgH="393480" progId="Equation.DSMT4">
                  <p:embed/>
                  <p:pic>
                    <p:nvPicPr>
                      <p:cNvPr id="0" name="Object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31084" y="4162508"/>
                        <a:ext cx="4954775" cy="1036820"/>
                      </a:xfrm>
                      <a:prstGeom prst="rect">
                        <a:avLst/>
                      </a:prstGeom>
                      <a:noFill/>
                    </p:spPr>
                  </p:pic>
                </p:oleObj>
              </mc:Fallback>
            </mc:AlternateContent>
          </a:graphicData>
        </a:graphic>
      </p:graphicFrame>
      <p:sp>
        <p:nvSpPr>
          <p:cNvPr id="8" name="Rectangle 5">
            <a:extLst>
              <a:ext uri="{FF2B5EF4-FFF2-40B4-BE49-F238E27FC236}">
                <a16:creationId xmlns:a16="http://schemas.microsoft.com/office/drawing/2014/main" id="{683782BD-7650-038E-3E0A-E50185EEE57E}"/>
              </a:ext>
            </a:extLst>
          </p:cNvPr>
          <p:cNvSpPr>
            <a:spLocks noChangeArrowheads="1"/>
          </p:cNvSpPr>
          <p:nvPr/>
        </p:nvSpPr>
        <p:spPr bwMode="auto">
          <a:xfrm>
            <a:off x="1446028" y="2397443"/>
            <a:ext cx="19934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sz="3600">
              <a:latin typeface="Times New Roman" panose="02020603050405020304" pitchFamily="18" charset="0"/>
              <a:cs typeface="Times New Roman" panose="02020603050405020304" pitchFamily="18" charset="0"/>
            </a:endParaRPr>
          </a:p>
        </p:txBody>
      </p:sp>
      <p:sp>
        <p:nvSpPr>
          <p:cNvPr id="9" name="Rectangle 6">
            <a:extLst>
              <a:ext uri="{FF2B5EF4-FFF2-40B4-BE49-F238E27FC236}">
                <a16:creationId xmlns:a16="http://schemas.microsoft.com/office/drawing/2014/main" id="{236FE38B-0A01-FBB5-D2A7-33A7ABCFEE86}"/>
              </a:ext>
            </a:extLst>
          </p:cNvPr>
          <p:cNvSpPr>
            <a:spLocks noChangeArrowheads="1"/>
          </p:cNvSpPr>
          <p:nvPr/>
        </p:nvSpPr>
        <p:spPr bwMode="auto">
          <a:xfrm>
            <a:off x="1446028" y="2854643"/>
            <a:ext cx="530564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36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vi-VN" altLang="en-US" sz="3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10" name="Rectangle 7">
            <a:extLst>
              <a:ext uri="{FF2B5EF4-FFF2-40B4-BE49-F238E27FC236}">
                <a16:creationId xmlns:a16="http://schemas.microsoft.com/office/drawing/2014/main" id="{90B97ABA-86AD-D370-42AC-74610DC65ABE}"/>
              </a:ext>
            </a:extLst>
          </p:cNvPr>
          <p:cNvSpPr>
            <a:spLocks noChangeArrowheads="1"/>
          </p:cNvSpPr>
          <p:nvPr/>
        </p:nvSpPr>
        <p:spPr bwMode="auto">
          <a:xfrm>
            <a:off x="1446028" y="5289503"/>
            <a:ext cx="662029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3600" b="0" i="0" u="none" strike="noStrike" cap="none" normalizeH="0" baseline="0" dirty="0">
                <a:ln>
                  <a:noFill/>
                </a:ln>
                <a:solidFill>
                  <a:srgbClr val="171616"/>
                </a:solidFill>
                <a:effectLst/>
                <a:latin typeface="Times New Roman" panose="02020603050405020304" pitchFamily="18" charset="0"/>
                <a:ea typeface="Tahoma" panose="020B0604030504040204" pitchFamily="34" charset="0"/>
                <a:cs typeface="Times New Roman" panose="02020603050405020304" pitchFamily="18" charset="0"/>
              </a:rPr>
              <a:t>% O =  100%−40% −12%=48%</a:t>
            </a:r>
            <a:endParaRPr kumimoji="0" lang="vi-VN" altLang="en-US" sz="3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1" name="Content Placeholder 2">
            <a:extLst>
              <a:ext uri="{FF2B5EF4-FFF2-40B4-BE49-F238E27FC236}">
                <a16:creationId xmlns:a16="http://schemas.microsoft.com/office/drawing/2014/main" id="{24DB0D32-6E3A-55B0-A190-C36EACA45D4C}"/>
              </a:ext>
            </a:extLst>
          </p:cNvPr>
          <p:cNvSpPr>
            <a:spLocks noGrp="1"/>
          </p:cNvSpPr>
          <p:nvPr>
            <p:ph idx="1"/>
          </p:nvPr>
        </p:nvSpPr>
        <p:spPr>
          <a:xfrm>
            <a:off x="838200" y="81874"/>
            <a:ext cx="10515600" cy="1603375"/>
          </a:xfrm>
        </p:spPr>
        <p:txBody>
          <a:bodyPr>
            <a:noAutofit/>
          </a:bodyPr>
          <a:lstStyle/>
          <a:p>
            <a:pPr marL="0" indent="0">
              <a:buNone/>
            </a:pPr>
            <a:r>
              <a:rPr lang="en-US" b="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=&gt; </a:t>
            </a:r>
            <a:r>
              <a:rPr lang="en-US" b="1" dirty="0" err="1">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Áp</a:t>
            </a:r>
            <a:r>
              <a:rPr lang="en-US" b="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b="1" dirty="0" err="1">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dụng</a:t>
            </a:r>
            <a:r>
              <a:rPr lang="en-US" b="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a:t>
            </a:r>
          </a:p>
          <a:p>
            <a:pPr marL="0" indent="0">
              <a:buNone/>
            </a:pPr>
            <a:r>
              <a:rPr lang="vi-VN" b="1" dirty="0">
                <a:solidFill>
                  <a:srgbClr val="FF0000"/>
                </a:solidFill>
                <a:effectLst/>
                <a:latin typeface="+mj-lt"/>
                <a:ea typeface="SimSun" panose="02010600030101010101" pitchFamily="2" charset="-122"/>
              </a:rPr>
              <a:t>Câu 8. </a:t>
            </a:r>
            <a:r>
              <a:rPr lang="vi-VN" b="0" dirty="0">
                <a:solidFill>
                  <a:srgbClr val="000000"/>
                </a:solidFill>
                <a:effectLst/>
                <a:latin typeface="+mj-lt"/>
                <a:ea typeface="SimSun" panose="02010600030101010101" pitchFamily="2" charset="-122"/>
              </a:rPr>
              <a:t>Calcium carbonate là thành phần chính của đá vôi, có công thức hóa học là CaCO</a:t>
            </a:r>
            <a:r>
              <a:rPr lang="vi-VN" b="0" baseline="-25000" dirty="0">
                <a:solidFill>
                  <a:srgbClr val="000000"/>
                </a:solidFill>
                <a:effectLst/>
                <a:latin typeface="+mj-lt"/>
                <a:ea typeface="SimSun" panose="02010600030101010101" pitchFamily="2" charset="-122"/>
              </a:rPr>
              <a:t>3</a:t>
            </a:r>
            <a:r>
              <a:rPr lang="vi-VN" b="0" dirty="0">
                <a:solidFill>
                  <a:srgbClr val="000000"/>
                </a:solidFill>
                <a:effectLst/>
                <a:latin typeface="+mj-lt"/>
                <a:ea typeface="SimSun" panose="02010600030101010101" pitchFamily="2" charset="-122"/>
              </a:rPr>
              <a:t>. Tính phần trăm khối lượng của mỗi nguyên tố trong hợp chất trên</a:t>
            </a:r>
            <a:endParaRPr lang="en-US" b="0" dirty="0">
              <a:solidFill>
                <a:srgbClr val="000000"/>
              </a:solidFill>
              <a:effectLst/>
              <a:latin typeface="+mj-lt"/>
              <a:ea typeface="SimSun" panose="02010600030101010101" pitchFamily="2" charset="-122"/>
            </a:endParaRPr>
          </a:p>
          <a:p>
            <a:pPr marL="0" indent="0">
              <a:buNone/>
            </a:pPr>
            <a:r>
              <a:rPr lang="en-US" b="1" u="sng" dirty="0" err="1">
                <a:solidFill>
                  <a:srgbClr val="000000"/>
                </a:solidFill>
                <a:latin typeface="Times New Roman" panose="02020603050405020304" pitchFamily="18" charset="0"/>
                <a:ea typeface="SimSun" panose="02010600030101010101" pitchFamily="2" charset="-122"/>
                <a:cs typeface="Times New Roman" panose="02020603050405020304" pitchFamily="18" charset="0"/>
              </a:rPr>
              <a:t>GIẢI</a:t>
            </a:r>
            <a:endParaRPr lang="en-US" b="1" u="sng"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buNone/>
            </a:pPr>
            <a:endParaRPr lang="en-US" dirty="0">
              <a:latin typeface="+mj-lt"/>
            </a:endParaRPr>
          </a:p>
        </p:txBody>
      </p:sp>
    </p:spTree>
    <p:extLst>
      <p:ext uri="{BB962C8B-B14F-4D97-AF65-F5344CB8AC3E}">
        <p14:creationId xmlns:p14="http://schemas.microsoft.com/office/powerpoint/2010/main" val="4053639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 calcmode="lin" valueType="num">
                                      <p:cBhvr additive="base">
                                        <p:cTn id="13"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xEl>
                                              <p:pRg st="2" end="2"/>
                                            </p:txEl>
                                          </p:spTgt>
                                        </p:tgtEl>
                                        <p:attrNameLst>
                                          <p:attrName>style.visibility</p:attrName>
                                        </p:attrNameLst>
                                      </p:cBhvr>
                                      <p:to>
                                        <p:strVal val="visible"/>
                                      </p:to>
                                    </p:set>
                                    <p:anim calcmode="lin" valueType="num">
                                      <p:cBhvr additive="base">
                                        <p:cTn id="19"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1000"/>
                                        <p:tgtEl>
                                          <p:spTgt spid="5"/>
                                        </p:tgtEl>
                                      </p:cBhvr>
                                    </p:animEffect>
                                    <p:anim calcmode="lin" valueType="num">
                                      <p:cBhvr>
                                        <p:cTn id="33" dur="1000" fill="hold"/>
                                        <p:tgtEl>
                                          <p:spTgt spid="5"/>
                                        </p:tgtEl>
                                        <p:attrNameLst>
                                          <p:attrName>ppt_x</p:attrName>
                                        </p:attrNameLst>
                                      </p:cBhvr>
                                      <p:tavLst>
                                        <p:tav tm="0">
                                          <p:val>
                                            <p:strVal val="#ppt_x"/>
                                          </p:val>
                                        </p:tav>
                                        <p:tav tm="100000">
                                          <p:val>
                                            <p:strVal val="#ppt_x"/>
                                          </p:val>
                                        </p:tav>
                                      </p:tavLst>
                                    </p:anim>
                                    <p:anim calcmode="lin" valueType="num">
                                      <p:cBhvr>
                                        <p:cTn id="3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500" fill="hold"/>
                                        <p:tgtEl>
                                          <p:spTgt spid="6"/>
                                        </p:tgtEl>
                                        <p:attrNameLst>
                                          <p:attrName>ppt_x</p:attrName>
                                        </p:attrNameLst>
                                      </p:cBhvr>
                                      <p:tavLst>
                                        <p:tav tm="0">
                                          <p:val>
                                            <p:strVal val="#ppt_x"/>
                                          </p:val>
                                        </p:tav>
                                        <p:tav tm="100000">
                                          <p:val>
                                            <p:strVal val="#ppt_x"/>
                                          </p:val>
                                        </p:tav>
                                      </p:tavLst>
                                    </p:anim>
                                    <p:anim calcmode="lin" valueType="num">
                                      <p:cBhvr additive="base">
                                        <p:cTn id="4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7D409-012F-DDD0-EA2F-19B723A57B82}"/>
              </a:ext>
            </a:extLst>
          </p:cNvPr>
          <p:cNvSpPr>
            <a:spLocks noGrp="1"/>
          </p:cNvSpPr>
          <p:nvPr>
            <p:ph type="title"/>
          </p:nvPr>
        </p:nvSpPr>
        <p:spPr>
          <a:xfrm>
            <a:off x="838200" y="365125"/>
            <a:ext cx="10515600" cy="1325563"/>
          </a:xfrm>
        </p:spPr>
        <p:txBody>
          <a:bodyPr>
            <a:noAutofit/>
          </a:bodyPr>
          <a:lstStyle/>
          <a:p>
            <a:r>
              <a:rPr lang="vi-VN" sz="3200" b="1" i="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 Biết công thức hoá học và hoá trị của một nguyên tố, xác định được hoá trị của nguyên tố còn lại trong hợp chất</a:t>
            </a:r>
            <a:br>
              <a:rPr lang="en-US" sz="3200" b="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b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4C13455-8D22-0A91-DD3F-1E6FA703FC52}"/>
              </a:ext>
            </a:extLst>
          </p:cNvPr>
          <p:cNvSpPr>
            <a:spLocks noGrp="1"/>
          </p:cNvSpPr>
          <p:nvPr>
            <p:ph idx="1"/>
          </p:nvPr>
        </p:nvSpPr>
        <p:spPr>
          <a:xfrm>
            <a:off x="838200" y="1371601"/>
            <a:ext cx="10515600" cy="2137144"/>
          </a:xfrm>
        </p:spPr>
        <p:txBody>
          <a:bodyPr>
            <a:normAutofit/>
          </a:bodyPr>
          <a:lstStyle/>
          <a:p>
            <a:pPr indent="-355600" algn="just">
              <a:lnSpc>
                <a:spcPct val="115000"/>
              </a:lnSpc>
              <a:spcBef>
                <a:spcPts val="200"/>
              </a:spcBef>
              <a:spcAft>
                <a:spcPts val="300"/>
              </a:spcAft>
            </a:pPr>
            <a:r>
              <a:rPr lang="vi-VN" sz="3200" b="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Câu 9. </a:t>
            </a:r>
            <a:r>
              <a:rPr lang="vi-VN" sz="3200" b="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Xác định hóa trị của Fe trong hợp chất có công thức hóa học là Fe</a:t>
            </a:r>
            <a:r>
              <a:rPr lang="vi-VN" sz="3200" b="0" baseline="-250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2</a:t>
            </a:r>
            <a:r>
              <a:rPr lang="vi-VN" sz="3200" b="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O</a:t>
            </a:r>
            <a:r>
              <a:rPr lang="vi-VN" sz="3200" b="0" baseline="-250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3</a:t>
            </a:r>
            <a:endParaRPr lang="en-US" sz="3200" b="0" baseline="-250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just">
              <a:lnSpc>
                <a:spcPct val="115000"/>
              </a:lnSpc>
              <a:spcBef>
                <a:spcPts val="200"/>
              </a:spcBef>
              <a:spcAft>
                <a:spcPts val="300"/>
              </a:spcAft>
              <a:buNone/>
            </a:pPr>
            <a:endParaRPr lang="en-US" sz="3200" b="0" baseline="-250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just">
              <a:lnSpc>
                <a:spcPct val="115000"/>
              </a:lnSpc>
              <a:spcBef>
                <a:spcPts val="200"/>
              </a:spcBef>
              <a:spcAft>
                <a:spcPts val="300"/>
              </a:spcAft>
              <a:buNone/>
            </a:pPr>
            <a:endParaRPr lang="en-US" sz="3200" b="1"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4" name="TextBox 3">
            <a:extLst>
              <a:ext uri="{FF2B5EF4-FFF2-40B4-BE49-F238E27FC236}">
                <a16:creationId xmlns:a16="http://schemas.microsoft.com/office/drawing/2014/main" id="{581942D1-0C47-2368-6E27-DAAF08FD9015}"/>
              </a:ext>
            </a:extLst>
          </p:cNvPr>
          <p:cNvSpPr txBox="1"/>
          <p:nvPr/>
        </p:nvSpPr>
        <p:spPr>
          <a:xfrm>
            <a:off x="988828" y="3019649"/>
            <a:ext cx="10515601" cy="2450414"/>
          </a:xfrm>
          <a:prstGeom prst="rect">
            <a:avLst/>
          </a:prstGeom>
          <a:solidFill>
            <a:schemeClr val="accent4">
              <a:lumMod val="20000"/>
              <a:lumOff val="80000"/>
            </a:schemeClr>
          </a:solidFill>
        </p:spPr>
        <p:txBody>
          <a:bodyPr wrap="square" rtlCol="0">
            <a:spAutoFit/>
          </a:bodyPr>
          <a:lstStyle/>
          <a:p>
            <a:pPr algn="just">
              <a:lnSpc>
                <a:spcPct val="115000"/>
              </a:lnSpc>
              <a:spcBef>
                <a:spcPts val="200"/>
              </a:spcBef>
              <a:spcAft>
                <a:spcPts val="300"/>
              </a:spcAft>
            </a:pPr>
            <a:r>
              <a:rPr lang="vi-VN" sz="3200" dirty="0">
                <a:solidFill>
                  <a:srgbClr val="171616"/>
                </a:solidFill>
                <a:effectLst/>
                <a:latin typeface="Times New Roman" panose="02020603050405020304" pitchFamily="18" charset="0"/>
                <a:ea typeface="Tahoma" panose="020B0604030504040204" pitchFamily="34" charset="0"/>
                <a:cs typeface="Times New Roman" panose="02020603050405020304" pitchFamily="18" charset="0"/>
              </a:rPr>
              <a:t>- Gọi hóa trị của Fe trong hợp chất là a</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Bef>
                <a:spcPts val="200"/>
              </a:spcBef>
              <a:spcAft>
                <a:spcPts val="300"/>
              </a:spcAft>
            </a:pPr>
            <a:r>
              <a:rPr lang="vi-VN" sz="3200" dirty="0">
                <a:solidFill>
                  <a:srgbClr val="171616"/>
                </a:solidFill>
                <a:effectLst/>
                <a:latin typeface="Times New Roman" panose="02020603050405020304" pitchFamily="18" charset="0"/>
                <a:ea typeface="Tahoma" panose="020B0604030504040204" pitchFamily="34" charset="0"/>
                <a:cs typeface="Times New Roman" panose="02020603050405020304" pitchFamily="18" charset="0"/>
              </a:rPr>
              <a:t>- Vì O có hóa trị II nên ta có biểu thức: a x 2 = II x 3 → a = III</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Bef>
                <a:spcPts val="200"/>
              </a:spcBef>
              <a:spcAft>
                <a:spcPts val="300"/>
              </a:spcAft>
            </a:pPr>
            <a:r>
              <a:rPr lang="vi-VN" sz="3200" dirty="0">
                <a:solidFill>
                  <a:srgbClr val="171616"/>
                </a:solidFill>
                <a:effectLst/>
                <a:latin typeface="Times New Roman" panose="02020603050405020304" pitchFamily="18" charset="0"/>
                <a:ea typeface="Tahoma" panose="020B0604030504040204" pitchFamily="34" charset="0"/>
                <a:cs typeface="Times New Roman" panose="02020603050405020304" pitchFamily="18" charset="0"/>
              </a:rPr>
              <a:t>Vậy Fe có hóa trị III trong hợp chất Fe</a:t>
            </a:r>
            <a:r>
              <a:rPr lang="vi-VN" sz="3200" baseline="-25000" dirty="0">
                <a:solidFill>
                  <a:srgbClr val="171616"/>
                </a:solidFill>
                <a:effectLst/>
                <a:latin typeface="Times New Roman" panose="02020603050405020304" pitchFamily="18" charset="0"/>
                <a:ea typeface="Tahoma" panose="020B0604030504040204" pitchFamily="34" charset="0"/>
                <a:cs typeface="Times New Roman" panose="02020603050405020304" pitchFamily="18" charset="0"/>
              </a:rPr>
              <a:t>2</a:t>
            </a:r>
            <a:r>
              <a:rPr lang="vi-VN" sz="3200" dirty="0">
                <a:solidFill>
                  <a:srgbClr val="171616"/>
                </a:solidFill>
                <a:effectLst/>
                <a:latin typeface="Times New Roman" panose="02020603050405020304" pitchFamily="18" charset="0"/>
                <a:ea typeface="Tahoma" panose="020B0604030504040204" pitchFamily="34" charset="0"/>
                <a:cs typeface="Times New Roman" panose="02020603050405020304" pitchFamily="18" charset="0"/>
              </a:rPr>
              <a:t>O</a:t>
            </a:r>
            <a:r>
              <a:rPr lang="vi-VN" sz="3200" baseline="-25000" dirty="0">
                <a:solidFill>
                  <a:srgbClr val="171616"/>
                </a:solidFill>
                <a:effectLst/>
                <a:latin typeface="Times New Roman" panose="02020603050405020304" pitchFamily="18" charset="0"/>
                <a:ea typeface="Tahoma" panose="020B0604030504040204" pitchFamily="34" charset="0"/>
                <a:cs typeface="Times New Roman" panose="02020603050405020304" pitchFamily="18" charset="0"/>
              </a:rPr>
              <a:t>3</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9721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9E3640A-5B49-5498-F3C3-7F0663072DDA}"/>
              </a:ext>
            </a:extLst>
          </p:cNvPr>
          <p:cNvSpPr>
            <a:spLocks noChangeArrowheads="1"/>
          </p:cNvSpPr>
          <p:nvPr/>
        </p:nvSpPr>
        <p:spPr bwMode="auto">
          <a:xfrm>
            <a:off x="962527" y="216294"/>
            <a:ext cx="10607040"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3200" b="1" i="0" u="none" strike="noStrike" cap="none" normalizeH="0" baseline="0" dirty="0">
                <a:ln>
                  <a:noFill/>
                </a:ln>
                <a:solidFill>
                  <a:schemeClr val="tx1"/>
                </a:solidFill>
                <a:effectLst/>
                <a:latin typeface="+mj-lt"/>
                <a:ea typeface="Calibri" panose="020F0502020204030204" pitchFamily="34" charset="0"/>
                <a:cs typeface="Times New Roman" panose="02020603050405020304" pitchFamily="18" charset="0"/>
              </a:rPr>
              <a:t>Câu 1: </a:t>
            </a:r>
            <a:r>
              <a:rPr kumimoji="0" lang="vi-VN" altLang="en-US" sz="3200" b="0" i="0" u="none" strike="noStrike" cap="none" normalizeH="0" baseline="0" dirty="0">
                <a:ln>
                  <a:noFill/>
                </a:ln>
                <a:solidFill>
                  <a:schemeClr val="tx1"/>
                </a:solidFill>
                <a:effectLst/>
                <a:latin typeface="+mj-lt"/>
                <a:ea typeface="Calibri" panose="020F0502020204030204" pitchFamily="34" charset="0"/>
                <a:cs typeface="Times New Roman" panose="02020603050405020304" pitchFamily="18" charset="0"/>
              </a:rPr>
              <a:t> Quan sát hình 6.1, hãy so sánh hóa trị của nguyên tố và số electron mà nguyên tử của nguyên tố đã góp chung để tạo ra liên kết?</a:t>
            </a:r>
            <a:endParaRPr kumimoji="0" lang="en-US" altLang="en-US" sz="32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0" i="0" u="none" strike="noStrike" cap="none" normalizeH="0" baseline="0" dirty="0">
              <a:ln>
                <a:noFill/>
              </a:ln>
              <a:solidFill>
                <a:schemeClr val="tx1"/>
              </a:solidFill>
              <a:effectLst/>
              <a:latin typeface="+mj-lt"/>
            </a:endParaRPr>
          </a:p>
        </p:txBody>
      </p:sp>
      <p:pic>
        <p:nvPicPr>
          <p:cNvPr id="1028" name="Picture 17">
            <a:extLst>
              <a:ext uri="{FF2B5EF4-FFF2-40B4-BE49-F238E27FC236}">
                <a16:creationId xmlns:a16="http://schemas.microsoft.com/office/drawing/2014/main" id="{4FFE5BF7-92C2-658B-B5DF-6E228E0CFE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74305" y="1247345"/>
            <a:ext cx="4551041" cy="360684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2E03A5DD-1A11-00B9-FBAA-30F6FBFBD373}"/>
              </a:ext>
            </a:extLst>
          </p:cNvPr>
          <p:cNvSpPr txBox="1"/>
          <p:nvPr/>
        </p:nvSpPr>
        <p:spPr>
          <a:xfrm>
            <a:off x="1084521" y="5380074"/>
            <a:ext cx="10377377" cy="1087846"/>
          </a:xfrm>
          <a:prstGeom prst="rect">
            <a:avLst/>
          </a:prstGeom>
          <a:solidFill>
            <a:schemeClr val="accent4">
              <a:lumMod val="20000"/>
              <a:lumOff val="80000"/>
            </a:schemeClr>
          </a:solidFill>
        </p:spPr>
        <p:txBody>
          <a:bodyPr wrap="square" rtlCol="0">
            <a:spAutoFit/>
          </a:bodyPr>
          <a:lstStyle/>
          <a:p>
            <a:r>
              <a:rPr lang="en-US" sz="3200" dirty="0">
                <a:solidFill>
                  <a:schemeClr val="accent1">
                    <a:lumMod val="75000"/>
                  </a:schemeClr>
                </a:solidFill>
                <a:effectLst/>
                <a:latin typeface="Times New Roman" panose="02020603050405020304" pitchFamily="18" charset="0"/>
                <a:ea typeface="Calibri" panose="020F0502020204030204" pitchFamily="34" charset="0"/>
              </a:rPr>
              <a:t>=&gt; H</a:t>
            </a:r>
            <a:r>
              <a:rPr lang="vi-VN" sz="3200" dirty="0">
                <a:solidFill>
                  <a:schemeClr val="accent1">
                    <a:lumMod val="75000"/>
                  </a:schemeClr>
                </a:solidFill>
                <a:effectLst/>
                <a:latin typeface="Times New Roman" panose="02020603050405020304" pitchFamily="18" charset="0"/>
                <a:ea typeface="Calibri" panose="020F0502020204030204" pitchFamily="34" charset="0"/>
              </a:rPr>
              <a:t>óa trị của nguyên tố và số electron mà nguyên tử của nguyên tố đã góp chung để tạo ra liên kết </a:t>
            </a:r>
            <a:r>
              <a:rPr lang="vi-VN" sz="3200" dirty="0">
                <a:solidFill>
                  <a:srgbClr val="FF0000"/>
                </a:solidFill>
                <a:effectLst/>
                <a:latin typeface="Times New Roman" panose="02020603050405020304" pitchFamily="18" charset="0"/>
                <a:ea typeface="Calibri" panose="020F0502020204030204" pitchFamily="34" charset="0"/>
              </a:rPr>
              <a:t>bằng nhau</a:t>
            </a:r>
            <a:endParaRPr lang="en-US" sz="3200" dirty="0">
              <a:solidFill>
                <a:srgbClr val="FF0000"/>
              </a:solidFill>
            </a:endParaRPr>
          </a:p>
        </p:txBody>
      </p:sp>
    </p:spTree>
    <p:extLst>
      <p:ext uri="{BB962C8B-B14F-4D97-AF65-F5344CB8AC3E}">
        <p14:creationId xmlns:p14="http://schemas.microsoft.com/office/powerpoint/2010/main" val="2726122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7D409-012F-DDD0-EA2F-19B723A57B82}"/>
              </a:ext>
            </a:extLst>
          </p:cNvPr>
          <p:cNvSpPr>
            <a:spLocks noGrp="1"/>
          </p:cNvSpPr>
          <p:nvPr>
            <p:ph type="title"/>
          </p:nvPr>
        </p:nvSpPr>
        <p:spPr>
          <a:xfrm>
            <a:off x="838200" y="365125"/>
            <a:ext cx="10515600" cy="1325563"/>
          </a:xfrm>
        </p:spPr>
        <p:txBody>
          <a:bodyPr>
            <a:noAutofit/>
          </a:bodyPr>
          <a:lstStyle/>
          <a:p>
            <a:r>
              <a:rPr lang="vi-VN" sz="3200" b="1" i="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 Biết công thức hoá học và hoá trị của một nguyên tố, xác định được hoá trị của nguyên tố còn lại trong hợp chất</a:t>
            </a:r>
            <a:br>
              <a:rPr lang="en-US" sz="3200" b="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b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4C13455-8D22-0A91-DD3F-1E6FA703FC52}"/>
              </a:ext>
            </a:extLst>
          </p:cNvPr>
          <p:cNvSpPr>
            <a:spLocks noGrp="1"/>
          </p:cNvSpPr>
          <p:nvPr>
            <p:ph idx="1"/>
          </p:nvPr>
        </p:nvSpPr>
        <p:spPr>
          <a:xfrm>
            <a:off x="838200" y="1371601"/>
            <a:ext cx="10123967" cy="1190846"/>
          </a:xfrm>
        </p:spPr>
        <p:txBody>
          <a:bodyPr>
            <a:normAutofit/>
          </a:bodyPr>
          <a:lstStyle/>
          <a:p>
            <a:pPr marL="0" indent="0" algn="just">
              <a:lnSpc>
                <a:spcPct val="115000"/>
              </a:lnSpc>
              <a:spcBef>
                <a:spcPts val="200"/>
              </a:spcBef>
              <a:spcAft>
                <a:spcPts val="300"/>
              </a:spcAft>
              <a:buNone/>
            </a:pPr>
            <a:r>
              <a:rPr lang="vi-VN"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Câu 10. </a:t>
            </a:r>
            <a:r>
              <a:rPr lang="vi-VN"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Công thức hóa học của một số hợp chất như sau: HBr, BaO. Xác định hóa trị của mỗi nguyên tố trong các hợp chất trên</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581942D1-0C47-2368-6E27-DAAF08FD9015}"/>
              </a:ext>
            </a:extLst>
          </p:cNvPr>
          <p:cNvSpPr txBox="1"/>
          <p:nvPr/>
        </p:nvSpPr>
        <p:spPr>
          <a:xfrm>
            <a:off x="988828" y="2679406"/>
            <a:ext cx="10515601" cy="3970318"/>
          </a:xfrm>
          <a:prstGeom prst="rect">
            <a:avLst/>
          </a:prstGeom>
          <a:solidFill>
            <a:schemeClr val="accent4">
              <a:lumMod val="20000"/>
              <a:lumOff val="80000"/>
            </a:schemeClr>
          </a:solidFill>
        </p:spPr>
        <p:txBody>
          <a:bodyPr wrap="square" rtlCol="0">
            <a:spAutoFit/>
          </a:bodyPr>
          <a:lstStyle/>
          <a:p>
            <a:r>
              <a:rPr lang="vi-VN" sz="2800" b="1" dirty="0">
                <a:latin typeface="Times New Roman" panose="02020603050405020304" pitchFamily="18" charset="0"/>
                <a:cs typeface="Times New Roman" panose="02020603050405020304" pitchFamily="18" charset="0"/>
              </a:rPr>
              <a:t>- Xét hợp chất HBr:</a:t>
            </a:r>
            <a:endParaRPr lang="en-US" sz="2800" b="1" dirty="0">
              <a:latin typeface="Times New Roman" panose="02020603050405020304" pitchFamily="18" charset="0"/>
              <a:cs typeface="Times New Roman" panose="02020603050405020304" pitchFamily="18" charset="0"/>
            </a:endParaRPr>
          </a:p>
          <a:p>
            <a:r>
              <a:rPr lang="vi-VN" sz="2800" dirty="0">
                <a:latin typeface="Times New Roman" panose="02020603050405020304" pitchFamily="18" charset="0"/>
                <a:cs typeface="Times New Roman" panose="02020603050405020304" pitchFamily="18" charset="0"/>
              </a:rPr>
              <a:t>   + Gọi hóa trị của Br trong hợp chất là a</a:t>
            </a:r>
            <a:endParaRPr lang="en-US" sz="2800" dirty="0">
              <a:latin typeface="Times New Roman" panose="02020603050405020304" pitchFamily="18" charset="0"/>
              <a:cs typeface="Times New Roman" panose="02020603050405020304" pitchFamily="18" charset="0"/>
            </a:endParaRPr>
          </a:p>
          <a:p>
            <a:r>
              <a:rPr lang="vi-VN" sz="2800" dirty="0">
                <a:latin typeface="Times New Roman" panose="02020603050405020304" pitchFamily="18" charset="0"/>
                <a:cs typeface="Times New Roman" panose="02020603050405020304" pitchFamily="18" charset="0"/>
              </a:rPr>
              <a:t>   + Vì H có hóa trị I nên ta có biểu thức: a x 1 = I x 1 =&gt; a = I</a:t>
            </a:r>
            <a:endParaRPr lang="en-US" sz="2800" dirty="0">
              <a:latin typeface="Times New Roman" panose="02020603050405020304" pitchFamily="18" charset="0"/>
              <a:cs typeface="Times New Roman" panose="02020603050405020304" pitchFamily="18" charset="0"/>
            </a:endParaRPr>
          </a:p>
          <a:p>
            <a:r>
              <a:rPr lang="vi-VN" sz="2800" dirty="0">
                <a:latin typeface="Times New Roman" panose="02020603050405020304" pitchFamily="18" charset="0"/>
                <a:cs typeface="Times New Roman" panose="02020603050405020304" pitchFamily="18" charset="0"/>
              </a:rPr>
              <a:t>=&gt; Vậy H có hóa trị I và Br có hóa trị I</a:t>
            </a:r>
            <a:endParaRPr lang="en-US" sz="2800" dirty="0">
              <a:latin typeface="Times New Roman" panose="02020603050405020304" pitchFamily="18" charset="0"/>
              <a:cs typeface="Times New Roman" panose="02020603050405020304" pitchFamily="18" charset="0"/>
            </a:endParaRPr>
          </a:p>
          <a:p>
            <a:r>
              <a:rPr lang="vi-VN" sz="2800" b="1" dirty="0">
                <a:latin typeface="Times New Roman" panose="02020603050405020304" pitchFamily="18" charset="0"/>
                <a:cs typeface="Times New Roman" panose="02020603050405020304" pitchFamily="18" charset="0"/>
              </a:rPr>
              <a:t>- Xét hợp chất BaO</a:t>
            </a:r>
            <a:r>
              <a:rPr lang="en-US" sz="2800" b="1" dirty="0">
                <a:latin typeface="Times New Roman" panose="02020603050405020304" pitchFamily="18" charset="0"/>
                <a:cs typeface="Times New Roman" panose="02020603050405020304" pitchFamily="18" charset="0"/>
              </a:rPr>
              <a:t>:</a:t>
            </a:r>
          </a:p>
          <a:p>
            <a:r>
              <a:rPr lang="vi-VN" sz="2800" dirty="0">
                <a:latin typeface="Times New Roman" panose="02020603050405020304" pitchFamily="18" charset="0"/>
                <a:cs typeface="Times New Roman" panose="02020603050405020304" pitchFamily="18" charset="0"/>
              </a:rPr>
              <a:t>   + Gọi hóa trị của Ba trong hợp chất là a</a:t>
            </a:r>
            <a:endParaRPr lang="en-US" sz="2800" dirty="0">
              <a:latin typeface="Times New Roman" panose="02020603050405020304" pitchFamily="18" charset="0"/>
              <a:cs typeface="Times New Roman" panose="02020603050405020304" pitchFamily="18" charset="0"/>
            </a:endParaRPr>
          </a:p>
          <a:p>
            <a:r>
              <a:rPr lang="vi-VN" sz="2800" dirty="0">
                <a:latin typeface="Times New Roman" panose="02020603050405020304" pitchFamily="18" charset="0"/>
                <a:cs typeface="Times New Roman" panose="02020603050405020304" pitchFamily="18" charset="0"/>
              </a:rPr>
              <a:t>   + Vì O có hóa trị II nên ta có biểu thức: a x 1 = II x 1 =&gt; a = II</a:t>
            </a:r>
            <a:endParaRPr lang="en-US" sz="2800" dirty="0">
              <a:latin typeface="Times New Roman" panose="02020603050405020304" pitchFamily="18" charset="0"/>
              <a:cs typeface="Times New Roman" panose="02020603050405020304" pitchFamily="18" charset="0"/>
            </a:endParaRPr>
          </a:p>
          <a:p>
            <a:r>
              <a:rPr lang="vi-VN" sz="2800" dirty="0">
                <a:latin typeface="Times New Roman" panose="02020603050405020304" pitchFamily="18" charset="0"/>
                <a:cs typeface="Times New Roman" panose="02020603050405020304" pitchFamily="18" charset="0"/>
              </a:rPr>
              <a:t>=&gt; Vậy O có hóa trị II và Ba có hóa trị II</a:t>
            </a:r>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9787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09925745-3778-6A14-B9DD-FE9F23C55F0A}"/>
              </a:ext>
            </a:extLst>
          </p:cNvPr>
          <p:cNvSpPr>
            <a:spLocks noChangeArrowheads="1"/>
          </p:cNvSpPr>
          <p:nvPr/>
        </p:nvSpPr>
        <p:spPr bwMode="auto">
          <a:xfrm>
            <a:off x="0" y="0"/>
            <a:ext cx="871869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6" name="Rectangle 4">
            <a:extLst>
              <a:ext uri="{FF2B5EF4-FFF2-40B4-BE49-F238E27FC236}">
                <a16:creationId xmlns:a16="http://schemas.microsoft.com/office/drawing/2014/main" id="{0E64968C-A829-8502-AF5F-96F2F8C1CD0B}"/>
              </a:ext>
            </a:extLst>
          </p:cNvPr>
          <p:cNvSpPr>
            <a:spLocks noChangeArrowheads="1"/>
          </p:cNvSpPr>
          <p:nvPr/>
        </p:nvSpPr>
        <p:spPr bwMode="auto">
          <a:xfrm>
            <a:off x="744279" y="898477"/>
            <a:ext cx="10473074"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492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17475" algn="l"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altLang="en-US" sz="3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kumimoji="0" lang="en-US" altLang="en-US" sz="3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kumimoji="0" lang="en-US" altLang="en-US" sz="3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kumimoji="0" lang="en-US" altLang="en-US" sz="3600" b="0" i="0" u="none" strike="noStrike" cap="none" normalizeH="0" baseline="-3000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a:t>
            </a:r>
            <a:r>
              <a:rPr kumimoji="0" lang="en-US" altLang="en-US" sz="3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kumimoji="0" lang="en-US" altLang="en-US" sz="3600" b="0" i="0" u="none" strike="noStrike" cap="none" normalizeH="0" baseline="-3000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a:t>
            </a:r>
            <a:r>
              <a:rPr kumimoji="0" lang="en-US" altLang="en-US" sz="3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ta </a:t>
            </a:r>
            <a:r>
              <a:rPr kumimoji="0" lang="en-US" altLang="en-US" sz="3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3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117475" algn="l" defTabSz="914400" rtl="0" eaLnBrk="0" fontAlgn="base" latinLnBrk="0" hangingPunct="0">
              <a:lnSpc>
                <a:spcPct val="100000"/>
              </a:lnSpc>
              <a:spcBef>
                <a:spcPct val="0"/>
              </a:spcBef>
              <a:spcAft>
                <a:spcPct val="0"/>
              </a:spcAft>
              <a:buClrTx/>
              <a:buSzTx/>
              <a:buFontTx/>
              <a:buNone/>
              <a:tabLst/>
            </a:pPr>
            <a:r>
              <a:rPr kumimoji="0" lang="vi-VN" altLang="en-US" sz="3600" b="0" i="0" u="none" strike="noStrike" cap="none" normalizeH="0" baseline="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Tổng tất cả các phần trăm nguyên tố trong một phân tử luôn bằng 100%.</a:t>
            </a:r>
            <a:r>
              <a:rPr kumimoji="0" lang="en-US" altLang="en-US" sz="36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p>
        </p:txBody>
      </p:sp>
      <p:pic>
        <p:nvPicPr>
          <p:cNvPr id="8" name="Picture 7">
            <a:extLst>
              <a:ext uri="{FF2B5EF4-FFF2-40B4-BE49-F238E27FC236}">
                <a16:creationId xmlns:a16="http://schemas.microsoft.com/office/drawing/2014/main" id="{37D87E92-A9F0-34CD-2B03-06B2C5EC8295}"/>
              </a:ext>
            </a:extLst>
          </p:cNvPr>
          <p:cNvPicPr>
            <a:picLocks noChangeAspect="1"/>
          </p:cNvPicPr>
          <p:nvPr/>
        </p:nvPicPr>
        <p:blipFill>
          <a:blip r:embed="rId2"/>
          <a:stretch>
            <a:fillRect/>
          </a:stretch>
        </p:blipFill>
        <p:spPr>
          <a:xfrm>
            <a:off x="2266633" y="3111483"/>
            <a:ext cx="6293746" cy="2247326"/>
          </a:xfrm>
          <a:prstGeom prst="rect">
            <a:avLst/>
          </a:prstGeom>
        </p:spPr>
      </p:pic>
    </p:spTree>
    <p:extLst>
      <p:ext uri="{BB962C8B-B14F-4D97-AF65-F5344CB8AC3E}">
        <p14:creationId xmlns:p14="http://schemas.microsoft.com/office/powerpoint/2010/main" val="20257438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913B6-E964-0378-3410-EFF5A4385EA1}"/>
              </a:ext>
            </a:extLst>
          </p:cNvPr>
          <p:cNvSpPr>
            <a:spLocks noGrp="1"/>
          </p:cNvSpPr>
          <p:nvPr>
            <p:ph type="title"/>
          </p:nvPr>
        </p:nvSpPr>
        <p:spPr>
          <a:xfrm>
            <a:off x="839972" y="308345"/>
            <a:ext cx="10512056" cy="1439124"/>
          </a:xfrm>
        </p:spPr>
        <p:txBody>
          <a:bodyPr>
            <a:normAutofit/>
          </a:bodyPr>
          <a:lstStyle/>
          <a:p>
            <a:pPr algn="ctr"/>
            <a:r>
              <a:rPr lang="en-US" sz="3600" b="1" dirty="0" err="1">
                <a:solidFill>
                  <a:srgbClr val="FF0000"/>
                </a:solidFill>
                <a:latin typeface="Times New Roman" panose="02020603050405020304" pitchFamily="18" charset="0"/>
                <a:cs typeface="Times New Roman" panose="02020603050405020304" pitchFamily="18" charset="0"/>
              </a:rPr>
              <a:t>BÀI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TẬP</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VỀ</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NHÀ</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D0A4511-B853-D1E7-32C0-C0DCCA5F1B26}"/>
              </a:ext>
            </a:extLst>
          </p:cNvPr>
          <p:cNvSpPr>
            <a:spLocks noGrp="1"/>
          </p:cNvSpPr>
          <p:nvPr>
            <p:ph idx="1"/>
          </p:nvPr>
        </p:nvSpPr>
        <p:spPr/>
        <p:txBody>
          <a:bodyPr>
            <a:normAutofit/>
          </a:bodyPr>
          <a:lstStyle/>
          <a:p>
            <a:pPr marL="0" indent="0">
              <a:lnSpc>
                <a:spcPct val="115000"/>
              </a:lnSpc>
              <a:spcBef>
                <a:spcPts val="200"/>
              </a:spcBef>
              <a:spcAft>
                <a:spcPts val="300"/>
              </a:spcAft>
              <a:buNone/>
            </a:pPr>
            <a:r>
              <a:rPr lang="vi-VN"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Câu 1.</a:t>
            </a:r>
            <a:r>
              <a:rPr lang="vi-VN"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Citric acid là hợp chất được sử dụng nhiều trong công nghiệp thực phẩm, dược phẩm. Trong tự nhiên, citric acid có trong quả chanh và một số loại quả như bưởi, cam,… Citric acid có công thức hóa học là C</a:t>
            </a:r>
            <a:r>
              <a:rPr lang="vi-VN" sz="3200" baseline="-25000" dirty="0">
                <a:effectLst/>
                <a:latin typeface="Times New Roman" panose="02020603050405020304" pitchFamily="18" charset="0"/>
                <a:ea typeface="Calibri" panose="020F0502020204030204" pitchFamily="34" charset="0"/>
                <a:cs typeface="Times New Roman" panose="02020603050405020304" pitchFamily="18" charset="0"/>
              </a:rPr>
              <a:t>6</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H</a:t>
            </a:r>
            <a:r>
              <a:rPr lang="vi-VN" sz="3200" baseline="-25000" dirty="0">
                <a:effectLst/>
                <a:latin typeface="Times New Roman" panose="02020603050405020304" pitchFamily="18" charset="0"/>
                <a:ea typeface="Calibri" panose="020F0502020204030204" pitchFamily="34" charset="0"/>
                <a:cs typeface="Times New Roman" panose="02020603050405020304" pitchFamily="18" charset="0"/>
              </a:rPr>
              <a:t>8</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O</a:t>
            </a:r>
            <a:r>
              <a:rPr lang="vi-VN" sz="3200" baseline="-25000" dirty="0">
                <a:effectLst/>
                <a:latin typeface="Times New Roman" panose="02020603050405020304" pitchFamily="18" charset="0"/>
                <a:ea typeface="Calibri" panose="020F0502020204030204" pitchFamily="34" charset="0"/>
                <a:cs typeface="Times New Roman" panose="02020603050405020304" pitchFamily="18" charset="0"/>
              </a:rPr>
              <a:t>7</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 Hãy tính phần trăm khối lượng của mỗi nguyên tố trong citric acid</a:t>
            </a: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Bef>
                <a:spcPts val="200"/>
              </a:spcBef>
              <a:spcAft>
                <a:spcPts val="300"/>
              </a:spcAft>
              <a:buNone/>
            </a:pPr>
            <a:r>
              <a:rPr lang="vi-VN"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Câu 2: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trăm</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mỗi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tố</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Al</a:t>
            </a:r>
            <a:r>
              <a:rPr lang="en-US" sz="3200" baseline="-25000" dirty="0" err="1">
                <a:effectLst/>
                <a:latin typeface="Times New Roman" panose="02020603050405020304" pitchFamily="18" charset="0"/>
                <a:ea typeface="Calibri" panose="020F0502020204030204" pitchFamily="34" charset="0"/>
                <a:cs typeface="Times New Roman" panose="02020603050405020304" pitchFamily="18" charset="0"/>
              </a:rPr>
              <a:t>2</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O</a:t>
            </a:r>
            <a:r>
              <a:rPr lang="en-US" sz="3200" baseline="-25000" dirty="0" err="1">
                <a:effectLst/>
                <a:latin typeface="Times New Roman" panose="02020603050405020304" pitchFamily="18" charset="0"/>
                <a:ea typeface="Calibri" panose="020F0502020204030204" pitchFamily="34" charset="0"/>
                <a:cs typeface="Times New Roman" panose="02020603050405020304" pitchFamily="18" charset="0"/>
              </a:rPr>
              <a:t>3</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MgCl</a:t>
            </a:r>
            <a:r>
              <a:rPr lang="en-US" sz="3200" baseline="-25000" dirty="0" err="1">
                <a:effectLst/>
                <a:latin typeface="Times New Roman" panose="02020603050405020304" pitchFamily="18" charset="0"/>
                <a:ea typeface="Calibri" panose="020F0502020204030204" pitchFamily="34" charset="0"/>
                <a:cs typeface="Times New Roman" panose="02020603050405020304" pitchFamily="18" charset="0"/>
              </a:rPr>
              <a:t>2</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Na</a:t>
            </a:r>
            <a:r>
              <a:rPr lang="en-US" sz="3200" baseline="-25000" dirty="0" err="1">
                <a:effectLst/>
                <a:latin typeface="Times New Roman" panose="02020603050405020304" pitchFamily="18" charset="0"/>
                <a:ea typeface="Calibri" panose="020F0502020204030204" pitchFamily="34" charset="0"/>
                <a:cs typeface="Times New Roman" panose="02020603050405020304" pitchFamily="18" charset="0"/>
              </a:rPr>
              <a:t>2</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S</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NH</a:t>
            </a:r>
            <a:r>
              <a:rPr lang="en-US" sz="3200" baseline="-25000" dirty="0" err="1">
                <a:effectLst/>
                <a:latin typeface="Times New Roman" panose="02020603050405020304" pitchFamily="18" charset="0"/>
                <a:ea typeface="Calibri" panose="020F0502020204030204" pitchFamily="34" charset="0"/>
                <a:cs typeface="Times New Roman" panose="02020603050405020304" pitchFamily="18" charset="0"/>
              </a:rPr>
              <a:t>4</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3200" baseline="-25000" dirty="0" err="1">
                <a:effectLst/>
                <a:latin typeface="Times New Roman" panose="02020603050405020304" pitchFamily="18" charset="0"/>
                <a:ea typeface="Calibri" panose="020F0502020204030204" pitchFamily="34" charset="0"/>
                <a:cs typeface="Times New Roman" panose="02020603050405020304" pitchFamily="18" charset="0"/>
              </a:rPr>
              <a:t>2</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CO</a:t>
            </a:r>
            <a:r>
              <a:rPr lang="en-US" sz="3200" baseline="-25000" dirty="0" err="1">
                <a:effectLst/>
                <a:latin typeface="Times New Roman" panose="02020603050405020304" pitchFamily="18" charset="0"/>
                <a:ea typeface="Calibri" panose="020F0502020204030204" pitchFamily="34" charset="0"/>
                <a:cs typeface="Times New Roman" panose="02020603050405020304" pitchFamily="18" charset="0"/>
              </a:rPr>
              <a:t>3</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3454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02F78-27A3-E1C2-D129-46B335522A3D}"/>
              </a:ext>
            </a:extLst>
          </p:cNvPr>
          <p:cNvSpPr>
            <a:spLocks noGrp="1"/>
          </p:cNvSpPr>
          <p:nvPr>
            <p:ph type="title"/>
          </p:nvPr>
        </p:nvSpPr>
        <p:spPr>
          <a:xfrm>
            <a:off x="5039834" y="3434320"/>
            <a:ext cx="5858538" cy="1913860"/>
          </a:xfrm>
        </p:spPr>
        <p:txBody>
          <a:bodyPr>
            <a:normAutofit/>
          </a:bodyPr>
          <a:lstStyle/>
          <a:p>
            <a:pPr marL="0" marR="0" lvl="0" indent="0" defTabSz="914400" rtl="0" eaLnBrk="0" fontAlgn="base" latinLnBrk="0" hangingPunct="0">
              <a:spcBef>
                <a:spcPct val="0"/>
              </a:spcBef>
              <a:spcAft>
                <a:spcPct val="0"/>
              </a:spcAft>
              <a:buClrTx/>
              <a:buSzTx/>
              <a:buFontTx/>
              <a:buNone/>
              <a:tabLst/>
            </a:pPr>
            <a:r>
              <a:rPr kumimoji="0" lang="en-US" altLang="en-US" b="0" i="0" u="none" strike="noStrike" cap="none" normalizeH="0" baseline="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a:t>
            </a:r>
            <a:r>
              <a:rPr kumimoji="0" lang="vi-VN" altLang="en-US" b="0" i="0" u="none" strike="noStrike" cap="none" normalizeH="0" baseline="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iểu thức:  x . a = y . b</a:t>
            </a:r>
            <a:endParaRPr kumimoji="0" lang="vi-VN" altLang="en-US"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5BE7862-A47A-069F-B1D6-38BF309A0B66}"/>
              </a:ext>
            </a:extLst>
          </p:cNvPr>
          <p:cNvSpPr>
            <a:spLocks noGrp="1"/>
          </p:cNvSpPr>
          <p:nvPr>
            <p:ph idx="1"/>
          </p:nvPr>
        </p:nvSpPr>
        <p:spPr>
          <a:xfrm>
            <a:off x="1095154" y="591344"/>
            <a:ext cx="10258646" cy="3693577"/>
          </a:xfrm>
        </p:spPr>
        <p:txBody>
          <a:bodyPr anchor="ctr">
            <a:normAutofit/>
          </a:bodyPr>
          <a:lstStyle/>
          <a:p>
            <a:pPr marL="0" marR="0" lvl="0" indent="0" defTabSz="914400" rtl="0" eaLnBrk="0" fontAlgn="base" latinLnBrk="0" hangingPunct="0">
              <a:spcBef>
                <a:spcPct val="0"/>
              </a:spcBef>
              <a:spcAft>
                <a:spcPts val="600"/>
              </a:spcAft>
              <a:buClrTx/>
              <a:buSzTx/>
              <a:buFontTx/>
              <a:buNone/>
              <a:tabLst/>
            </a:pPr>
            <a:r>
              <a:rPr kumimoji="0" lang="en-US" altLang="en-US" sz="3200" b="1"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1"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Kết</a:t>
            </a:r>
            <a:r>
              <a:rPr kumimoji="0" lang="en-US" altLang="en-US" sz="3200" b="1"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1"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luận</a:t>
            </a:r>
            <a:r>
              <a:rPr kumimoji="0" lang="en-US" altLang="en-US" sz="3200" b="1"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en-US" sz="3200" b="0" i="0" u="none" strike="noStrike" cap="none" normalizeH="0" baseline="0" dirty="0">
              <a:ln>
                <a:noFill/>
              </a:ln>
              <a:effectLst/>
            </a:endParaRPr>
          </a:p>
          <a:p>
            <a:pPr marL="0" marR="0" lvl="0" indent="0" defTabSz="914400" rtl="0" eaLnBrk="0" fontAlgn="base" latinLnBrk="0" hangingPunct="0">
              <a:spcBef>
                <a:spcPct val="0"/>
              </a:spcBef>
              <a:spcAft>
                <a:spcPts val="600"/>
              </a:spcAft>
              <a:buClrTx/>
              <a:buSzTx/>
              <a:buFontTx/>
              <a:buNone/>
              <a:tabLst/>
            </a:pP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Quy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tắc</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h</a:t>
            </a:r>
            <a:r>
              <a:rPr kumimoji="0" lang="en-US" altLang="en-US" sz="3200" b="0" i="0" u="none" strike="noStrike" cap="none" normalizeH="0" baseline="0" dirty="0" err="1">
                <a:ln>
                  <a:noFill/>
                </a:ln>
                <a:effectLst/>
                <a:latin typeface="Calibri" panose="020F0502020204030204" pitchFamily="34" charset="0"/>
                <a:ea typeface="Calibri" panose="020F0502020204030204" pitchFamily="34" charset="0"/>
                <a:cs typeface="Times New Roman" panose="02020603050405020304" pitchFamily="18" charset="0"/>
              </a:rPr>
              <a:t>ó</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a</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trị</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Trong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phân</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tử</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hợp</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chất</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hai</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nguyên</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tố</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t</a:t>
            </a:r>
            <a:r>
              <a:rPr kumimoji="0" lang="en-US" altLang="en-US" sz="3200" b="0" i="0" u="none" strike="noStrike" cap="none" normalizeH="0" baseline="0" dirty="0" err="1">
                <a:ln>
                  <a:noFill/>
                </a:ln>
                <a:effectLst/>
                <a:latin typeface="Calibri" panose="020F0502020204030204" pitchFamily="34" charset="0"/>
                <a:ea typeface="Calibri" panose="020F0502020204030204" pitchFamily="34" charset="0"/>
                <a:cs typeface="Times New Roman" panose="02020603050405020304" pitchFamily="18" charset="0"/>
              </a:rPr>
              <a:t>í</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ch</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h</a:t>
            </a:r>
            <a:r>
              <a:rPr kumimoji="0" lang="en-US" altLang="en-US" sz="3200" b="0" i="0" u="none" strike="noStrike" cap="none" normalizeH="0" baseline="0" dirty="0" err="1">
                <a:ln>
                  <a:noFill/>
                </a:ln>
                <a:effectLst/>
                <a:latin typeface="Calibri" panose="020F0502020204030204" pitchFamily="34" charset="0"/>
                <a:ea typeface="Calibri" panose="020F0502020204030204" pitchFamily="34" charset="0"/>
                <a:cs typeface="Times New Roman" panose="02020603050405020304" pitchFamily="18" charset="0"/>
              </a:rPr>
              <a:t>ó</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a</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trị</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v</a:t>
            </a:r>
            <a:r>
              <a:rPr kumimoji="0" lang="en-US" altLang="en-US" sz="3200" b="0" i="0" u="none" strike="noStrike" cap="none" normalizeH="0" baseline="0" dirty="0" err="1">
                <a:ln>
                  <a:noFill/>
                </a:ln>
                <a:effectLst/>
                <a:latin typeface="Calibri" panose="020F0502020204030204" pitchFamily="34" charset="0"/>
                <a:ea typeface="Calibri" panose="020F0502020204030204" pitchFamily="34" charset="0"/>
                <a:cs typeface="Times New Roman" panose="02020603050405020304" pitchFamily="18" charset="0"/>
              </a:rPr>
              <a:t>à</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số</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nguyên</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tử</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nguyên</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tố</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n</a:t>
            </a:r>
            <a:r>
              <a:rPr kumimoji="0" lang="en-US" altLang="en-US" sz="3200" b="0" i="0" u="none" strike="noStrike" cap="none" normalizeH="0" baseline="0" dirty="0" err="1">
                <a:ln>
                  <a:noFill/>
                </a:ln>
                <a:effectLst/>
                <a:latin typeface="Calibri" panose="020F0502020204030204" pitchFamily="34" charset="0"/>
                <a:ea typeface="Calibri" panose="020F0502020204030204" pitchFamily="34" charset="0"/>
                <a:cs typeface="Times New Roman" panose="02020603050405020304" pitchFamily="18" charset="0"/>
              </a:rPr>
              <a:t>à</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y</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bằng</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t</a:t>
            </a:r>
            <a:r>
              <a:rPr kumimoji="0" lang="en-US" altLang="en-US" sz="3200" b="0" i="0" u="none" strike="noStrike" cap="none" normalizeH="0" baseline="0" dirty="0" err="1">
                <a:ln>
                  <a:noFill/>
                </a:ln>
                <a:effectLst/>
                <a:latin typeface="Calibri" panose="020F0502020204030204" pitchFamily="34" charset="0"/>
                <a:ea typeface="Calibri" panose="020F0502020204030204" pitchFamily="34" charset="0"/>
                <a:cs typeface="Times New Roman" panose="02020603050405020304" pitchFamily="18" charset="0"/>
              </a:rPr>
              <a:t>í</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ch</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h</a:t>
            </a:r>
            <a:r>
              <a:rPr kumimoji="0" lang="en-US" altLang="en-US" sz="3200" b="0" i="0" u="none" strike="noStrike" cap="none" normalizeH="0" baseline="0" dirty="0" err="1">
                <a:ln>
                  <a:noFill/>
                </a:ln>
                <a:effectLst/>
                <a:latin typeface="Calibri" panose="020F0502020204030204" pitchFamily="34" charset="0"/>
                <a:ea typeface="Calibri" panose="020F0502020204030204" pitchFamily="34" charset="0"/>
                <a:cs typeface="Times New Roman" panose="02020603050405020304" pitchFamily="18" charset="0"/>
              </a:rPr>
              <a:t>ó</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a</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trị</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v</a:t>
            </a:r>
            <a:r>
              <a:rPr kumimoji="0" lang="en-US" altLang="en-US" sz="3200" b="0" i="0" u="none" strike="noStrike" cap="none" normalizeH="0" baseline="0" dirty="0" err="1">
                <a:ln>
                  <a:noFill/>
                </a:ln>
                <a:effectLst/>
                <a:latin typeface="Calibri" panose="020F0502020204030204" pitchFamily="34" charset="0"/>
                <a:ea typeface="Calibri" panose="020F0502020204030204" pitchFamily="34" charset="0"/>
                <a:cs typeface="Times New Roman" panose="02020603050405020304" pitchFamily="18" charset="0"/>
              </a:rPr>
              <a:t>à</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số</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nguyên</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tử</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nguyên</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tố</a:t>
            </a:r>
            <a:r>
              <a:rPr kumimoji="0" lang="en-US" altLang="en-US" sz="32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kia.</a:t>
            </a:r>
          </a:p>
          <a:p>
            <a:pPr marL="0" marR="0" lvl="0" indent="0" defTabSz="914400" rtl="0" eaLnBrk="0" fontAlgn="base" latinLnBrk="0" hangingPunct="0">
              <a:spcBef>
                <a:spcPct val="0"/>
              </a:spcBef>
              <a:spcAft>
                <a:spcPts val="600"/>
              </a:spcAft>
              <a:buClrTx/>
              <a:buSzTx/>
              <a:buFontTx/>
              <a:buNone/>
              <a:tabLst/>
            </a:pPr>
            <a:endParaRPr kumimoji="0" lang="en-US" altLang="en-US" sz="3200" b="0" i="0" u="none" strike="noStrike" cap="none" normalizeH="0" baseline="0" dirty="0">
              <a:ln>
                <a:noFill/>
              </a:ln>
              <a:effectLst/>
            </a:endParaRPr>
          </a:p>
          <a:p>
            <a:pPr marL="0" marR="0" lvl="0" indent="0" defTabSz="914400" rtl="0" eaLnBrk="0" fontAlgn="base" latinLnBrk="0" hangingPunct="0">
              <a:spcBef>
                <a:spcPct val="0"/>
              </a:spcBef>
              <a:spcAft>
                <a:spcPts val="600"/>
              </a:spcAft>
              <a:buClrTx/>
              <a:buSzTx/>
              <a:buFontTx/>
              <a:buNone/>
              <a:tabLst/>
            </a:pPr>
            <a:endParaRPr kumimoji="0" lang="en-US" altLang="en-US" sz="3200" b="0" i="0" u="none" strike="noStrike" cap="none" normalizeH="0" baseline="0" dirty="0">
              <a:ln>
                <a:noFill/>
              </a:ln>
              <a:effectLst/>
              <a:latin typeface="Arial" panose="020B0604020202020204" pitchFamily="34" charset="0"/>
            </a:endParaRPr>
          </a:p>
        </p:txBody>
      </p:sp>
      <p:pic>
        <p:nvPicPr>
          <p:cNvPr id="6" name="Picture 1371474267">
            <a:extLst>
              <a:ext uri="{FF2B5EF4-FFF2-40B4-BE49-F238E27FC236}">
                <a16:creationId xmlns:a16="http://schemas.microsoft.com/office/drawing/2014/main" id="{BB52087B-77C6-5467-E82F-2C0A9A7330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0273" y="3471531"/>
            <a:ext cx="2407524" cy="1481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85496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98BCF602-54B1-E52A-9BAE-D9FF8175FD2D}"/>
              </a:ext>
            </a:extLst>
          </p:cNvPr>
          <p:cNvGraphicFramePr>
            <a:graphicFrameLocks noChangeAspect="1"/>
          </p:cNvGraphicFramePr>
          <p:nvPr>
            <p:extLst>
              <p:ext uri="{D42A27DB-BD31-4B8C-83A1-F6EECF244321}">
                <p14:modId xmlns:p14="http://schemas.microsoft.com/office/powerpoint/2010/main" val="4066657940"/>
              </p:ext>
            </p:extLst>
          </p:nvPr>
        </p:nvGraphicFramePr>
        <p:xfrm>
          <a:off x="6283860" y="2402955"/>
          <a:ext cx="1097894" cy="1060220"/>
        </p:xfrm>
        <a:graphic>
          <a:graphicData uri="http://schemas.openxmlformats.org/presentationml/2006/ole">
            <mc:AlternateContent xmlns:mc="http://schemas.openxmlformats.org/markup-compatibility/2006">
              <mc:Choice xmlns:v="urn:schemas-microsoft-com:vml" Requires="v">
                <p:oleObj r:id="rId2" imgW="406080" imgH="330120" progId="Equation.DSMT4">
                  <p:embed/>
                </p:oleObj>
              </mc:Choice>
              <mc:Fallback>
                <p:oleObj r:id="rId2" imgW="406080" imgH="330120" progId="Equation.DSMT4">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3860" y="2402955"/>
                        <a:ext cx="1097894" cy="1060220"/>
                      </a:xfrm>
                      <a:prstGeom prst="rect">
                        <a:avLst/>
                      </a:prstGeom>
                      <a:noFill/>
                    </p:spPr>
                  </p:pic>
                </p:oleObj>
              </mc:Fallback>
            </mc:AlternateContent>
          </a:graphicData>
        </a:graphic>
      </p:graphicFrame>
      <p:graphicFrame>
        <p:nvGraphicFramePr>
          <p:cNvPr id="5" name="Object 4">
            <a:extLst>
              <a:ext uri="{FF2B5EF4-FFF2-40B4-BE49-F238E27FC236}">
                <a16:creationId xmlns:a16="http://schemas.microsoft.com/office/drawing/2014/main" id="{3E04B37B-22F0-DE86-F29C-90F39F1C8580}"/>
              </a:ext>
            </a:extLst>
          </p:cNvPr>
          <p:cNvGraphicFramePr>
            <a:graphicFrameLocks noChangeAspect="1"/>
          </p:cNvGraphicFramePr>
          <p:nvPr>
            <p:extLst>
              <p:ext uri="{D42A27DB-BD31-4B8C-83A1-F6EECF244321}">
                <p14:modId xmlns:p14="http://schemas.microsoft.com/office/powerpoint/2010/main" val="2596791031"/>
              </p:ext>
            </p:extLst>
          </p:nvPr>
        </p:nvGraphicFramePr>
        <p:xfrm>
          <a:off x="4473789" y="4485168"/>
          <a:ext cx="2852044" cy="1109418"/>
        </p:xfrm>
        <a:graphic>
          <a:graphicData uri="http://schemas.openxmlformats.org/presentationml/2006/ole">
            <mc:AlternateContent xmlns:mc="http://schemas.openxmlformats.org/markup-compatibility/2006">
              <mc:Choice xmlns:v="urn:schemas-microsoft-com:vml" Requires="v">
                <p:oleObj r:id="rId4" imgW="787400" imgH="419100" progId="Equation.DSMT4">
                  <p:embed/>
                </p:oleObj>
              </mc:Choice>
              <mc:Fallback>
                <p:oleObj r:id="rId4" imgW="787400" imgH="41910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73789" y="4485168"/>
                        <a:ext cx="2852044" cy="1109418"/>
                      </a:xfrm>
                      <a:prstGeom prst="rect">
                        <a:avLst/>
                      </a:prstGeom>
                      <a:noFill/>
                    </p:spPr>
                  </p:pic>
                </p:oleObj>
              </mc:Fallback>
            </mc:AlternateContent>
          </a:graphicData>
        </a:graphic>
      </p:graphicFrame>
      <p:sp>
        <p:nvSpPr>
          <p:cNvPr id="6" name="Rectangle 3">
            <a:extLst>
              <a:ext uri="{FF2B5EF4-FFF2-40B4-BE49-F238E27FC236}">
                <a16:creationId xmlns:a16="http://schemas.microsoft.com/office/drawing/2014/main" id="{30584194-E6D7-7904-81E3-98B604D9B5B0}"/>
              </a:ext>
            </a:extLst>
          </p:cNvPr>
          <p:cNvSpPr>
            <a:spLocks noChangeArrowheads="1"/>
          </p:cNvSpPr>
          <p:nvPr/>
        </p:nvSpPr>
        <p:spPr bwMode="auto">
          <a:xfrm>
            <a:off x="1041991" y="1658675"/>
            <a:ext cx="10675090" cy="971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Câu 11: </a:t>
            </a:r>
            <a:r>
              <a:rPr kumimoji="0" lang="en-US" altLang="en-US" sz="28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Xác</a:t>
            </a:r>
            <a:r>
              <a:rPr kumimoji="0" lang="en-US"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kumimoji="0" lang="en-US"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công</a:t>
            </a:r>
            <a:r>
              <a:rPr kumimoji="0" lang="en-US"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thức</a:t>
            </a:r>
            <a:r>
              <a:rPr kumimoji="0" lang="en-US"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hoá</a:t>
            </a:r>
            <a:r>
              <a:rPr kumimoji="0" lang="en-US"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học</a:t>
            </a:r>
            <a:r>
              <a:rPr kumimoji="0" lang="en-US"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hợp</a:t>
            </a:r>
            <a:r>
              <a:rPr kumimoji="0" lang="en-US"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chất</a:t>
            </a:r>
            <a:r>
              <a:rPr kumimoji="0" lang="en-US"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sulfur dioxide </a:t>
            </a:r>
            <a:r>
              <a:rPr kumimoji="0" lang="en-US" altLang="en-US" sz="28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có</a:t>
            </a:r>
            <a:r>
              <a:rPr kumimoji="0" lang="en-US"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cấu</a:t>
            </a:r>
            <a:r>
              <a:rPr kumimoji="0" lang="en-US"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tạo</a:t>
            </a:r>
            <a:r>
              <a:rPr kumimoji="0" lang="en-US"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từ</a:t>
            </a:r>
            <a:r>
              <a:rPr kumimoji="0" lang="en-US"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S </a:t>
            </a:r>
            <a:r>
              <a:rPr kumimoji="0" lang="en-US" altLang="en-US" sz="28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hoá</a:t>
            </a:r>
            <a:r>
              <a:rPr kumimoji="0" lang="en-US"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trị</a:t>
            </a:r>
            <a:r>
              <a:rPr kumimoji="0" lang="en-US"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IV </a:t>
            </a:r>
            <a:r>
              <a:rPr kumimoji="0" lang="en-US" altLang="en-US" sz="28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và</a:t>
            </a:r>
            <a:r>
              <a:rPr kumimoji="0" lang="en-US"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O.</a:t>
            </a:r>
            <a:endParaRPr kumimoji="0" lang="en-US"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7" name="Rectangle 4">
            <a:extLst>
              <a:ext uri="{FF2B5EF4-FFF2-40B4-BE49-F238E27FC236}">
                <a16:creationId xmlns:a16="http://schemas.microsoft.com/office/drawing/2014/main" id="{2E7116EB-5375-B690-6BEE-1CCBA85CC4DB}"/>
              </a:ext>
            </a:extLst>
          </p:cNvPr>
          <p:cNvSpPr>
            <a:spLocks noChangeArrowheads="1"/>
          </p:cNvSpPr>
          <p:nvPr/>
        </p:nvSpPr>
        <p:spPr bwMode="auto">
          <a:xfrm>
            <a:off x="1063261" y="3778337"/>
            <a:ext cx="10685721"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Theo quy tắc hóa trị, ta có: x. IV = y . II</a:t>
            </a:r>
            <a:endParaRPr kumimoji="0" lang="en-US"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Chuyển thành tỉ lệ: </a:t>
            </a:r>
            <a:endParaRPr kumimoji="0" lang="vi-VN"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8" name="Rectangle 5">
            <a:extLst>
              <a:ext uri="{FF2B5EF4-FFF2-40B4-BE49-F238E27FC236}">
                <a16:creationId xmlns:a16="http://schemas.microsoft.com/office/drawing/2014/main" id="{E8DC3CF3-651B-C307-6C44-37F7FD9AB9E2}"/>
              </a:ext>
            </a:extLst>
          </p:cNvPr>
          <p:cNvSpPr>
            <a:spLocks noChangeArrowheads="1"/>
          </p:cNvSpPr>
          <p:nvPr/>
        </p:nvSpPr>
        <p:spPr bwMode="auto">
          <a:xfrm>
            <a:off x="1073888" y="5594585"/>
            <a:ext cx="10685721"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Vậy x = 1, y = 2</a:t>
            </a:r>
            <a:endParaRPr kumimoji="0" lang="en-US"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Công thức hoá học của hợp chất này là SO</a:t>
            </a:r>
            <a:r>
              <a:rPr kumimoji="0" lang="vi-VN" altLang="en-US" sz="2800" b="0" i="0" u="none" strike="noStrike" cap="none" normalizeH="0" baseline="-3000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a:t>
            </a:r>
            <a:endParaRPr kumimoji="0" lang="vi-VN"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27D8E264-98CF-317A-57F5-294A40D92F9A}"/>
              </a:ext>
            </a:extLst>
          </p:cNvPr>
          <p:cNvSpPr txBox="1"/>
          <p:nvPr/>
        </p:nvSpPr>
        <p:spPr>
          <a:xfrm flipH="1">
            <a:off x="1116417" y="2817624"/>
            <a:ext cx="4837815" cy="523220"/>
          </a:xfrm>
          <a:prstGeom prst="rect">
            <a:avLst/>
          </a:prstGeom>
          <a:noFill/>
        </p:spPr>
        <p:txBody>
          <a:bodyPr wrap="square" rtlCol="0">
            <a:spAutoFit/>
          </a:bodyPr>
          <a:lstStyle/>
          <a:p>
            <a:r>
              <a:rPr kumimoji="0" lang="en-US"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Công</a:t>
            </a:r>
            <a:r>
              <a:rPr kumimoji="0" lang="en-US"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thức</a:t>
            </a:r>
            <a:r>
              <a:rPr kumimoji="0" lang="en-US"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hoá</a:t>
            </a:r>
            <a:r>
              <a:rPr kumimoji="0" lang="en-US"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học</a:t>
            </a:r>
            <a:r>
              <a:rPr kumimoji="0" lang="en-US"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chung</a:t>
            </a:r>
            <a:r>
              <a:rPr kumimoji="0" lang="en-US" altLang="en-US"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a:t>
            </a:r>
            <a:endParaRPr lang="en-US" sz="2800" dirty="0"/>
          </a:p>
        </p:txBody>
      </p:sp>
      <p:sp>
        <p:nvSpPr>
          <p:cNvPr id="3" name="TextBox 2">
            <a:extLst>
              <a:ext uri="{FF2B5EF4-FFF2-40B4-BE49-F238E27FC236}">
                <a16:creationId xmlns:a16="http://schemas.microsoft.com/office/drawing/2014/main" id="{B38FC27D-EA87-C462-1F17-592C549AD691}"/>
              </a:ext>
            </a:extLst>
          </p:cNvPr>
          <p:cNvSpPr txBox="1"/>
          <p:nvPr/>
        </p:nvSpPr>
        <p:spPr>
          <a:xfrm>
            <a:off x="1265274" y="191384"/>
            <a:ext cx="8899452" cy="1077218"/>
          </a:xfrm>
          <a:prstGeom prst="rect">
            <a:avLst/>
          </a:prstGeom>
          <a:noFill/>
        </p:spPr>
        <p:txBody>
          <a:bodyPr wrap="square" rtlCol="0">
            <a:spAutoFit/>
          </a:bodyPr>
          <a:lstStyle/>
          <a:p>
            <a:r>
              <a:rPr lang="en-US" sz="3200" b="1" dirty="0">
                <a:solidFill>
                  <a:srgbClr val="C00000"/>
                </a:solidFill>
                <a:effectLst/>
                <a:latin typeface="Times New Roman" panose="02020603050405020304" pitchFamily="18" charset="0"/>
                <a:ea typeface="Calibri" panose="020F0502020204030204" pitchFamily="34" charset="0"/>
              </a:rPr>
              <a:t>* </a:t>
            </a:r>
            <a:r>
              <a:rPr lang="en-US" sz="3200" b="1" dirty="0" err="1">
                <a:solidFill>
                  <a:srgbClr val="C00000"/>
                </a:solidFill>
                <a:effectLst/>
                <a:latin typeface="Times New Roman" panose="02020603050405020304" pitchFamily="18" charset="0"/>
                <a:ea typeface="Calibri" panose="020F0502020204030204" pitchFamily="34" charset="0"/>
              </a:rPr>
              <a:t>Xác</a:t>
            </a:r>
            <a:r>
              <a:rPr lang="en-US" sz="3200" b="1" dirty="0">
                <a:solidFill>
                  <a:srgbClr val="C00000"/>
                </a:solidFill>
                <a:effectLst/>
                <a:latin typeface="Times New Roman" panose="02020603050405020304" pitchFamily="18" charset="0"/>
                <a:ea typeface="Calibri" panose="020F0502020204030204" pitchFamily="34" charset="0"/>
              </a:rPr>
              <a:t> </a:t>
            </a:r>
            <a:r>
              <a:rPr lang="en-US" sz="3200" b="1" dirty="0" err="1">
                <a:solidFill>
                  <a:srgbClr val="C00000"/>
                </a:solidFill>
                <a:effectLst/>
                <a:latin typeface="Times New Roman" panose="02020603050405020304" pitchFamily="18" charset="0"/>
                <a:ea typeface="Calibri" panose="020F0502020204030204" pitchFamily="34" charset="0"/>
              </a:rPr>
              <a:t>định</a:t>
            </a:r>
            <a:r>
              <a:rPr lang="en-US" sz="3200" b="1" dirty="0">
                <a:solidFill>
                  <a:srgbClr val="C00000"/>
                </a:solidFill>
                <a:effectLst/>
                <a:latin typeface="Times New Roman" panose="02020603050405020304" pitchFamily="18" charset="0"/>
                <a:ea typeface="Calibri" panose="020F0502020204030204" pitchFamily="34" charset="0"/>
              </a:rPr>
              <a:t> </a:t>
            </a:r>
            <a:r>
              <a:rPr lang="en-US" sz="3200" b="1" dirty="0" err="1">
                <a:solidFill>
                  <a:srgbClr val="C00000"/>
                </a:solidFill>
                <a:effectLst/>
                <a:latin typeface="Times New Roman" panose="02020603050405020304" pitchFamily="18" charset="0"/>
                <a:ea typeface="Calibri" panose="020F0502020204030204" pitchFamily="34" charset="0"/>
              </a:rPr>
              <a:t>công</a:t>
            </a:r>
            <a:r>
              <a:rPr lang="en-US" sz="3200" b="1" dirty="0">
                <a:solidFill>
                  <a:srgbClr val="C00000"/>
                </a:solidFill>
                <a:effectLst/>
                <a:latin typeface="Times New Roman" panose="02020603050405020304" pitchFamily="18" charset="0"/>
                <a:ea typeface="Calibri" panose="020F0502020204030204" pitchFamily="34" charset="0"/>
              </a:rPr>
              <a:t> </a:t>
            </a:r>
            <a:r>
              <a:rPr lang="en-US" sz="3200" b="1" dirty="0" err="1">
                <a:solidFill>
                  <a:srgbClr val="C00000"/>
                </a:solidFill>
                <a:effectLst/>
                <a:latin typeface="Times New Roman" panose="02020603050405020304" pitchFamily="18" charset="0"/>
                <a:ea typeface="Calibri" panose="020F0502020204030204" pitchFamily="34" charset="0"/>
              </a:rPr>
              <a:t>thức</a:t>
            </a:r>
            <a:r>
              <a:rPr lang="en-US" sz="3200" b="1" dirty="0">
                <a:solidFill>
                  <a:srgbClr val="C00000"/>
                </a:solidFill>
                <a:effectLst/>
                <a:latin typeface="Times New Roman" panose="02020603050405020304" pitchFamily="18" charset="0"/>
                <a:ea typeface="Calibri" panose="020F0502020204030204" pitchFamily="34" charset="0"/>
              </a:rPr>
              <a:t> </a:t>
            </a:r>
            <a:r>
              <a:rPr lang="en-US" sz="3200" b="1" dirty="0" err="1">
                <a:solidFill>
                  <a:srgbClr val="C00000"/>
                </a:solidFill>
                <a:effectLst/>
                <a:latin typeface="Times New Roman" panose="02020603050405020304" pitchFamily="18" charset="0"/>
                <a:ea typeface="Calibri" panose="020F0502020204030204" pitchFamily="34" charset="0"/>
              </a:rPr>
              <a:t>hoá</a:t>
            </a:r>
            <a:r>
              <a:rPr lang="en-US" sz="3200" b="1" dirty="0">
                <a:solidFill>
                  <a:srgbClr val="C00000"/>
                </a:solidFill>
                <a:effectLst/>
                <a:latin typeface="Times New Roman" panose="02020603050405020304" pitchFamily="18" charset="0"/>
                <a:ea typeface="Calibri" panose="020F0502020204030204" pitchFamily="34" charset="0"/>
              </a:rPr>
              <a:t> </a:t>
            </a:r>
            <a:r>
              <a:rPr lang="en-US" sz="3200" b="1" dirty="0" err="1">
                <a:solidFill>
                  <a:srgbClr val="C00000"/>
                </a:solidFill>
                <a:effectLst/>
                <a:latin typeface="Times New Roman" panose="02020603050405020304" pitchFamily="18" charset="0"/>
                <a:ea typeface="Calibri" panose="020F0502020204030204" pitchFamily="34" charset="0"/>
              </a:rPr>
              <a:t>học</a:t>
            </a:r>
            <a:r>
              <a:rPr lang="en-US" sz="3200" b="1" dirty="0">
                <a:solidFill>
                  <a:srgbClr val="C00000"/>
                </a:solidFill>
                <a:effectLst/>
                <a:latin typeface="Times New Roman" panose="02020603050405020304" pitchFamily="18" charset="0"/>
                <a:ea typeface="Calibri" panose="020F0502020204030204" pitchFamily="34" charset="0"/>
              </a:rPr>
              <a:t> </a:t>
            </a:r>
            <a:r>
              <a:rPr lang="en-US" sz="3200" b="1" dirty="0" err="1">
                <a:solidFill>
                  <a:srgbClr val="C00000"/>
                </a:solidFill>
                <a:effectLst/>
                <a:latin typeface="Times New Roman" panose="02020603050405020304" pitchFamily="18" charset="0"/>
                <a:ea typeface="Calibri" panose="020F0502020204030204" pitchFamily="34" charset="0"/>
              </a:rPr>
              <a:t>của</a:t>
            </a:r>
            <a:r>
              <a:rPr lang="en-US" sz="3200" b="1" dirty="0">
                <a:solidFill>
                  <a:srgbClr val="C00000"/>
                </a:solidFill>
                <a:effectLst/>
                <a:latin typeface="Times New Roman" panose="02020603050405020304" pitchFamily="18" charset="0"/>
                <a:ea typeface="Calibri" panose="020F0502020204030204" pitchFamily="34" charset="0"/>
              </a:rPr>
              <a:t> </a:t>
            </a:r>
            <a:r>
              <a:rPr lang="en-US" sz="3200" b="1" dirty="0" err="1">
                <a:solidFill>
                  <a:srgbClr val="C00000"/>
                </a:solidFill>
                <a:effectLst/>
                <a:latin typeface="Times New Roman" panose="02020603050405020304" pitchFamily="18" charset="0"/>
                <a:ea typeface="Calibri" panose="020F0502020204030204" pitchFamily="34" charset="0"/>
              </a:rPr>
              <a:t>hợp</a:t>
            </a:r>
            <a:r>
              <a:rPr lang="en-US" sz="3200" b="1" dirty="0">
                <a:solidFill>
                  <a:srgbClr val="C00000"/>
                </a:solidFill>
                <a:effectLst/>
                <a:latin typeface="Times New Roman" panose="02020603050405020304" pitchFamily="18" charset="0"/>
                <a:ea typeface="Calibri" panose="020F0502020204030204" pitchFamily="34" charset="0"/>
              </a:rPr>
              <a:t> </a:t>
            </a:r>
            <a:r>
              <a:rPr lang="en-US" sz="3200" b="1" dirty="0" err="1">
                <a:solidFill>
                  <a:srgbClr val="C00000"/>
                </a:solidFill>
                <a:effectLst/>
                <a:latin typeface="Times New Roman" panose="02020603050405020304" pitchFamily="18" charset="0"/>
                <a:ea typeface="Calibri" panose="020F0502020204030204" pitchFamily="34" charset="0"/>
              </a:rPr>
              <a:t>chất</a:t>
            </a:r>
            <a:r>
              <a:rPr lang="en-US" sz="3200" b="1" dirty="0">
                <a:solidFill>
                  <a:srgbClr val="C00000"/>
                </a:solidFill>
                <a:effectLst/>
                <a:latin typeface="Times New Roman" panose="02020603050405020304" pitchFamily="18" charset="0"/>
                <a:ea typeface="Calibri" panose="020F0502020204030204" pitchFamily="34" charset="0"/>
              </a:rPr>
              <a:t> </a:t>
            </a:r>
            <a:r>
              <a:rPr lang="en-US" sz="3200" b="1" dirty="0" err="1">
                <a:solidFill>
                  <a:srgbClr val="C00000"/>
                </a:solidFill>
                <a:effectLst/>
                <a:latin typeface="Times New Roman" panose="02020603050405020304" pitchFamily="18" charset="0"/>
                <a:ea typeface="Calibri" panose="020F0502020204030204" pitchFamily="34" charset="0"/>
              </a:rPr>
              <a:t>khi</a:t>
            </a:r>
            <a:r>
              <a:rPr lang="en-US" sz="3200" b="1" dirty="0">
                <a:solidFill>
                  <a:srgbClr val="C00000"/>
                </a:solidFill>
                <a:effectLst/>
                <a:latin typeface="Times New Roman" panose="02020603050405020304" pitchFamily="18" charset="0"/>
                <a:ea typeface="Calibri" panose="020F0502020204030204" pitchFamily="34" charset="0"/>
              </a:rPr>
              <a:t> </a:t>
            </a:r>
            <a:r>
              <a:rPr lang="en-US" sz="3200" b="1" dirty="0" err="1">
                <a:solidFill>
                  <a:srgbClr val="C00000"/>
                </a:solidFill>
                <a:effectLst/>
                <a:latin typeface="Times New Roman" panose="02020603050405020304" pitchFamily="18" charset="0"/>
                <a:ea typeface="Calibri" panose="020F0502020204030204" pitchFamily="34" charset="0"/>
              </a:rPr>
              <a:t>biết</a:t>
            </a:r>
            <a:r>
              <a:rPr lang="en-US" sz="3200" b="1" dirty="0">
                <a:solidFill>
                  <a:srgbClr val="C00000"/>
                </a:solidFill>
                <a:effectLst/>
                <a:latin typeface="Times New Roman" panose="02020603050405020304" pitchFamily="18" charset="0"/>
                <a:ea typeface="Calibri" panose="020F0502020204030204" pitchFamily="34" charset="0"/>
              </a:rPr>
              <a:t> </a:t>
            </a:r>
            <a:r>
              <a:rPr lang="en-US" sz="3200" b="1" dirty="0" err="1">
                <a:solidFill>
                  <a:srgbClr val="C00000"/>
                </a:solidFill>
                <a:effectLst/>
                <a:latin typeface="Times New Roman" panose="02020603050405020304" pitchFamily="18" charset="0"/>
                <a:ea typeface="Calibri" panose="020F0502020204030204" pitchFamily="34" charset="0"/>
              </a:rPr>
              <a:t>hoá</a:t>
            </a:r>
            <a:r>
              <a:rPr lang="en-US" sz="3200" b="1" dirty="0">
                <a:solidFill>
                  <a:srgbClr val="C00000"/>
                </a:solidFill>
                <a:effectLst/>
                <a:latin typeface="Times New Roman" panose="02020603050405020304" pitchFamily="18" charset="0"/>
                <a:ea typeface="Calibri" panose="020F0502020204030204" pitchFamily="34" charset="0"/>
              </a:rPr>
              <a:t> </a:t>
            </a:r>
            <a:r>
              <a:rPr lang="en-US" sz="3200" b="1" dirty="0" err="1">
                <a:solidFill>
                  <a:srgbClr val="C00000"/>
                </a:solidFill>
                <a:effectLst/>
                <a:latin typeface="Times New Roman" panose="02020603050405020304" pitchFamily="18" charset="0"/>
                <a:ea typeface="Calibri" panose="020F0502020204030204" pitchFamily="34" charset="0"/>
              </a:rPr>
              <a:t>trị</a:t>
            </a:r>
            <a:r>
              <a:rPr lang="en-US" sz="3200" b="1" dirty="0">
                <a:solidFill>
                  <a:srgbClr val="C00000"/>
                </a:solidFill>
                <a:effectLst/>
                <a:latin typeface="Times New Roman" panose="02020603050405020304" pitchFamily="18" charset="0"/>
                <a:ea typeface="Calibri" panose="020F0502020204030204" pitchFamily="34" charset="0"/>
              </a:rPr>
              <a:t> </a:t>
            </a:r>
            <a:r>
              <a:rPr lang="en-US" sz="3200" b="1" dirty="0" err="1">
                <a:solidFill>
                  <a:srgbClr val="C00000"/>
                </a:solidFill>
                <a:effectLst/>
                <a:latin typeface="Times New Roman" panose="02020603050405020304" pitchFamily="18" charset="0"/>
                <a:ea typeface="Calibri" panose="020F0502020204030204" pitchFamily="34" charset="0"/>
              </a:rPr>
              <a:t>của</a:t>
            </a:r>
            <a:r>
              <a:rPr lang="en-US" sz="3200" b="1" dirty="0">
                <a:solidFill>
                  <a:srgbClr val="C00000"/>
                </a:solidFill>
                <a:effectLst/>
                <a:latin typeface="Times New Roman" panose="02020603050405020304" pitchFamily="18" charset="0"/>
                <a:ea typeface="Calibri" panose="020F0502020204030204" pitchFamily="34" charset="0"/>
              </a:rPr>
              <a:t> </a:t>
            </a:r>
            <a:r>
              <a:rPr lang="en-US" sz="3200" b="1" dirty="0" err="1">
                <a:solidFill>
                  <a:srgbClr val="C00000"/>
                </a:solidFill>
                <a:effectLst/>
                <a:latin typeface="Times New Roman" panose="02020603050405020304" pitchFamily="18" charset="0"/>
                <a:ea typeface="Calibri" panose="020F0502020204030204" pitchFamily="34" charset="0"/>
              </a:rPr>
              <a:t>các</a:t>
            </a:r>
            <a:r>
              <a:rPr lang="en-US" sz="3200" b="1" dirty="0">
                <a:solidFill>
                  <a:srgbClr val="C00000"/>
                </a:solidFill>
                <a:effectLst/>
                <a:latin typeface="Times New Roman" panose="02020603050405020304" pitchFamily="18" charset="0"/>
                <a:ea typeface="Calibri" panose="020F0502020204030204" pitchFamily="34" charset="0"/>
              </a:rPr>
              <a:t> </a:t>
            </a:r>
            <a:r>
              <a:rPr lang="en-US" sz="3200" b="1" dirty="0" err="1">
                <a:solidFill>
                  <a:srgbClr val="C00000"/>
                </a:solidFill>
                <a:effectLst/>
                <a:latin typeface="Times New Roman" panose="02020603050405020304" pitchFamily="18" charset="0"/>
                <a:ea typeface="Calibri" panose="020F0502020204030204" pitchFamily="34" charset="0"/>
              </a:rPr>
              <a:t>nguyên</a:t>
            </a:r>
            <a:r>
              <a:rPr lang="en-US" sz="3200" b="1" dirty="0">
                <a:solidFill>
                  <a:srgbClr val="C00000"/>
                </a:solidFill>
                <a:effectLst/>
                <a:latin typeface="Times New Roman" panose="02020603050405020304" pitchFamily="18" charset="0"/>
                <a:ea typeface="Calibri" panose="020F0502020204030204" pitchFamily="34" charset="0"/>
              </a:rPr>
              <a:t> </a:t>
            </a:r>
            <a:r>
              <a:rPr lang="en-US" sz="3200" b="1" dirty="0" err="1">
                <a:solidFill>
                  <a:srgbClr val="C00000"/>
                </a:solidFill>
                <a:effectLst/>
                <a:latin typeface="Times New Roman" panose="02020603050405020304" pitchFamily="18" charset="0"/>
                <a:ea typeface="Calibri" panose="020F0502020204030204" pitchFamily="34" charset="0"/>
              </a:rPr>
              <a:t>tố</a:t>
            </a:r>
            <a:r>
              <a:rPr lang="en-US" sz="3200" b="1" dirty="0">
                <a:solidFill>
                  <a:srgbClr val="C00000"/>
                </a:solidFill>
                <a:effectLst/>
                <a:latin typeface="Times New Roman" panose="02020603050405020304" pitchFamily="18" charset="0"/>
                <a:ea typeface="Calibri" panose="020F0502020204030204" pitchFamily="34" charset="0"/>
              </a:rPr>
              <a:t> </a:t>
            </a:r>
            <a:endParaRPr lang="en-US" sz="3200" dirty="0"/>
          </a:p>
        </p:txBody>
      </p:sp>
    </p:spTree>
    <p:extLst>
      <p:ext uri="{BB962C8B-B14F-4D97-AF65-F5344CB8AC3E}">
        <p14:creationId xmlns:p14="http://schemas.microsoft.com/office/powerpoint/2010/main" val="4217336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000"/>
                                        <p:tgtEl>
                                          <p:spTgt spid="7"/>
                                        </p:tgtEl>
                                      </p:cBhvr>
                                    </p:animEffect>
                                    <p:anim calcmode="lin" valueType="num">
                                      <p:cBhvr>
                                        <p:cTn id="21" dur="1000" fill="hold"/>
                                        <p:tgtEl>
                                          <p:spTgt spid="7"/>
                                        </p:tgtEl>
                                        <p:attrNameLst>
                                          <p:attrName>ppt_x</p:attrName>
                                        </p:attrNameLst>
                                      </p:cBhvr>
                                      <p:tavLst>
                                        <p:tav tm="0">
                                          <p:val>
                                            <p:strVal val="#ppt_x"/>
                                          </p:val>
                                        </p:tav>
                                        <p:tav tm="100000">
                                          <p:val>
                                            <p:strVal val="#ppt_x"/>
                                          </p:val>
                                        </p:tav>
                                      </p:tavLst>
                                    </p:anim>
                                    <p:anim calcmode="lin" valueType="num">
                                      <p:cBhvr>
                                        <p:cTn id="2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anim calcmode="lin" valueType="num">
                                      <p:cBhvr>
                                        <p:cTn id="28" dur="1000" fill="hold"/>
                                        <p:tgtEl>
                                          <p:spTgt spid="5"/>
                                        </p:tgtEl>
                                        <p:attrNameLst>
                                          <p:attrName>ppt_x</p:attrName>
                                        </p:attrNameLst>
                                      </p:cBhvr>
                                      <p:tavLst>
                                        <p:tav tm="0">
                                          <p:val>
                                            <p:strVal val="#ppt_x"/>
                                          </p:val>
                                        </p:tav>
                                        <p:tav tm="100000">
                                          <p:val>
                                            <p:strVal val="#ppt_x"/>
                                          </p:val>
                                        </p:tav>
                                      </p:tavLst>
                                    </p:anim>
                                    <p:anim calcmode="lin" valueType="num">
                                      <p:cBhvr>
                                        <p:cTn id="2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additive="base">
                                        <p:cTn id="34" dur="500" fill="hold"/>
                                        <p:tgtEl>
                                          <p:spTgt spid="8"/>
                                        </p:tgtEl>
                                        <p:attrNameLst>
                                          <p:attrName>ppt_x</p:attrName>
                                        </p:attrNameLst>
                                      </p:cBhvr>
                                      <p:tavLst>
                                        <p:tav tm="0">
                                          <p:val>
                                            <p:strVal val="#ppt_x"/>
                                          </p:val>
                                        </p:tav>
                                        <p:tav tm="100000">
                                          <p:val>
                                            <p:strVal val="#ppt_x"/>
                                          </p:val>
                                        </p:tav>
                                      </p:tavLst>
                                    </p:anim>
                                    <p:anim calcmode="lin" valueType="num">
                                      <p:cBhvr additive="base">
                                        <p:cTn id="3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CEA99BB-BEC8-5412-315E-AF735F6519B7}"/>
              </a:ext>
            </a:extLst>
          </p:cNvPr>
          <p:cNvSpPr>
            <a:spLocks noChangeArrowheads="1"/>
          </p:cNvSpPr>
          <p:nvPr/>
        </p:nvSpPr>
        <p:spPr bwMode="auto">
          <a:xfrm>
            <a:off x="839972" y="1064089"/>
            <a:ext cx="10781415"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3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Câu 12: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Xác</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công</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thức</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hoá</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học</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cùa</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hợp</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chất</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aluminium</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sulfate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có</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cấu</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tạo</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từ</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Al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có</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hoá</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trị</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I</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và</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nhóm</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SO</a:t>
            </a:r>
            <a:r>
              <a:rPr kumimoji="0" lang="en-US" altLang="en-US" sz="3200" b="0" i="0" u="none" strike="noStrike" cap="none" normalizeH="0" baseline="-3000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4</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có</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hoá</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trị</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II </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5" name="Object 4">
            <a:extLst>
              <a:ext uri="{FF2B5EF4-FFF2-40B4-BE49-F238E27FC236}">
                <a16:creationId xmlns:a16="http://schemas.microsoft.com/office/drawing/2014/main" id="{B2CBDEC6-CD42-4694-4716-51C616B288C9}"/>
              </a:ext>
            </a:extLst>
          </p:cNvPr>
          <p:cNvGraphicFramePr>
            <a:graphicFrameLocks noChangeAspect="1"/>
          </p:cNvGraphicFramePr>
          <p:nvPr>
            <p:extLst>
              <p:ext uri="{D42A27DB-BD31-4B8C-83A1-F6EECF244321}">
                <p14:modId xmlns:p14="http://schemas.microsoft.com/office/powerpoint/2010/main" val="3223973519"/>
              </p:ext>
            </p:extLst>
          </p:nvPr>
        </p:nvGraphicFramePr>
        <p:xfrm>
          <a:off x="4939612" y="3615073"/>
          <a:ext cx="2949744" cy="1020726"/>
        </p:xfrm>
        <a:graphic>
          <a:graphicData uri="http://schemas.openxmlformats.org/presentationml/2006/ole">
            <mc:AlternateContent xmlns:mc="http://schemas.openxmlformats.org/markup-compatibility/2006">
              <mc:Choice xmlns:v="urn:schemas-microsoft-com:vml" Requires="v">
                <p:oleObj r:id="rId2" imgW="761760" imgH="419040" progId="Equation.DSMT4">
                  <p:embed/>
                </p:oleObj>
              </mc:Choice>
              <mc:Fallback>
                <p:oleObj r:id="rId2" imgW="761760" imgH="419040" progId="Equation.DSMT4">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9612" y="3615073"/>
                        <a:ext cx="2949744" cy="1020726"/>
                      </a:xfrm>
                      <a:prstGeom prst="rect">
                        <a:avLst/>
                      </a:prstGeom>
                      <a:noFill/>
                    </p:spPr>
                  </p:pic>
                </p:oleObj>
              </mc:Fallback>
            </mc:AlternateContent>
          </a:graphicData>
        </a:graphic>
      </p:graphicFrame>
      <p:sp>
        <p:nvSpPr>
          <p:cNvPr id="6" name="Rectangle 3">
            <a:extLst>
              <a:ext uri="{FF2B5EF4-FFF2-40B4-BE49-F238E27FC236}">
                <a16:creationId xmlns:a16="http://schemas.microsoft.com/office/drawing/2014/main" id="{9F5F0BB5-E0B0-AA59-2D34-6980915247FF}"/>
              </a:ext>
            </a:extLst>
          </p:cNvPr>
          <p:cNvSpPr>
            <a:spLocks noChangeArrowheads="1"/>
          </p:cNvSpPr>
          <p:nvPr/>
        </p:nvSpPr>
        <p:spPr bwMode="auto">
          <a:xfrm>
            <a:off x="882503" y="4082674"/>
            <a:ext cx="10749518"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Vậy x = 2, y = 3</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Công thức hoá học của hợp chất này là Al</a:t>
            </a:r>
            <a:r>
              <a:rPr kumimoji="0" lang="vi-VN" altLang="en-US" sz="3200" b="0" i="0" u="none" strike="noStrike" cap="none" normalizeH="0" baseline="-3000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(SO</a:t>
            </a:r>
            <a:r>
              <a:rPr kumimoji="0" lang="vi-VN" altLang="en-US" sz="3200" b="0" i="0" u="none" strike="noStrike" cap="none" normalizeH="0" baseline="-3000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4</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vi-VN" altLang="en-US" sz="3200" b="0" i="0" u="none" strike="noStrike" cap="none" normalizeH="0" baseline="-3000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3</a:t>
            </a:r>
            <a:endParaRPr kumimoji="0" lang="vi-VN"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2B0E8EAF-421A-AF86-4B2D-28C073DB2B0D}"/>
              </a:ext>
            </a:extLst>
          </p:cNvPr>
          <p:cNvSpPr txBox="1"/>
          <p:nvPr/>
        </p:nvSpPr>
        <p:spPr>
          <a:xfrm>
            <a:off x="1063255" y="2406886"/>
            <a:ext cx="8325293" cy="156966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Công thức hoá học chung là</a:t>
            </a:r>
            <a:r>
              <a:rPr kumimoji="0" lang="vi-VN" altLang="en-US" sz="32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Al</a:t>
            </a:r>
            <a:r>
              <a:rPr kumimoji="0" lang="vi-VN" altLang="en-US" sz="3200" b="0" i="0" u="none" strike="noStrike" cap="none" normalizeH="0" baseline="-3000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a:t>
            </a:r>
            <a:r>
              <a:rPr kumimoji="0" lang="vi-VN" altLang="en-US" sz="32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(SO</a:t>
            </a:r>
            <a:r>
              <a:rPr kumimoji="0" lang="vi-VN" altLang="en-US" sz="3200" b="0" i="0" u="none" strike="noStrike" cap="none" normalizeH="0" baseline="-3000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4</a:t>
            </a:r>
            <a:r>
              <a:rPr kumimoji="0" lang="vi-VN" altLang="en-US" sz="32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vi-VN" altLang="en-US" sz="3200" b="0" i="0" u="none" strike="noStrike" cap="none" normalizeH="0" baseline="-3000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y</a:t>
            </a:r>
            <a:endParaRPr kumimoji="0" lang="en-US" altLang="en-US" sz="3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Theo quy tắc hóa trị, ta có:</a:t>
            </a:r>
            <a:r>
              <a:rPr kumimoji="0" lang="vi-VN" altLang="en-US" sz="32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x</a:t>
            </a:r>
            <a:r>
              <a:rPr lang="en-US" altLang="en-US" sz="3200">
                <a:latin typeface="Times New Roman" panose="02020603050405020304" pitchFamily="18" charset="0"/>
                <a:ea typeface="Calibri" panose="020F0502020204030204" pitchFamily="34" charset="0"/>
                <a:cs typeface="Times New Roman" panose="02020603050405020304" pitchFamily="18" charset="0"/>
              </a:rPr>
              <a:t>.</a:t>
            </a:r>
            <a:r>
              <a:rPr kumimoji="0" lang="vi-VN" altLang="en-US" sz="32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III = y</a:t>
            </a:r>
            <a:r>
              <a:rPr kumimoji="0" lang="en-US" altLang="en-US" sz="32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vi-VN" altLang="en-US" sz="32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II</a:t>
            </a:r>
            <a:endParaRPr kumimoji="0" lang="en-US" altLang="en-US" sz="3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32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Chuyển thành tỉ lệ: </a:t>
            </a:r>
            <a:endParaRPr kumimoji="0" lang="vi-VN"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1716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ppt_x"/>
                                          </p:val>
                                        </p:tav>
                                        <p:tav tm="100000">
                                          <p:val>
                                            <p:strVal val="#ppt_x"/>
                                          </p:val>
                                        </p:tav>
                                      </p:tavLst>
                                    </p:anim>
                                    <p:anim calcmode="lin" valueType="num">
                                      <p:cBhvr additive="base">
                                        <p:cTn id="2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91634-4AA1-600D-1E8D-193259BC2F5A}"/>
              </a:ext>
            </a:extLst>
          </p:cNvPr>
          <p:cNvSpPr>
            <a:spLocks noGrp="1"/>
          </p:cNvSpPr>
          <p:nvPr>
            <p:ph type="title"/>
          </p:nvPr>
        </p:nvSpPr>
        <p:spPr>
          <a:xfrm>
            <a:off x="850604" y="329609"/>
            <a:ext cx="10503195" cy="1361079"/>
          </a:xfrm>
        </p:spPr>
        <p:txBody>
          <a:bodyPr>
            <a:normAutofit/>
          </a:bodyPr>
          <a:lstStyle/>
          <a:p>
            <a:pPr algn="ctr"/>
            <a:r>
              <a:rPr lang="en-US" sz="3200" b="1" dirty="0" err="1">
                <a:solidFill>
                  <a:srgbClr val="FF0000"/>
                </a:solidFill>
                <a:latin typeface="Times New Roman" panose="02020603050405020304" pitchFamily="18" charset="0"/>
                <a:cs typeface="Times New Roman" panose="02020603050405020304" pitchFamily="18" charset="0"/>
              </a:rPr>
              <a:t>HOẠT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ĐỘNG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NHÓM</a:t>
            </a:r>
            <a:r>
              <a:rPr lang="en-US" sz="3200" b="1" dirty="0">
                <a:solidFill>
                  <a:srgbClr val="FF0000"/>
                </a:solidFill>
                <a:latin typeface="Times New Roman" panose="02020603050405020304" pitchFamily="18" charset="0"/>
                <a:cs typeface="Times New Roman" panose="02020603050405020304" pitchFamily="18" charset="0"/>
              </a:rPr>
              <a:t> </a:t>
            </a:r>
          </a:p>
        </p:txBody>
      </p:sp>
      <p:sp>
        <p:nvSpPr>
          <p:cNvPr id="3" name="Content Placeholder 2">
            <a:extLst>
              <a:ext uri="{FF2B5EF4-FFF2-40B4-BE49-F238E27FC236}">
                <a16:creationId xmlns:a16="http://schemas.microsoft.com/office/drawing/2014/main" id="{DAA0DEBE-FDD9-22CC-826E-3A3FECA2F73A}"/>
              </a:ext>
            </a:extLst>
          </p:cNvPr>
          <p:cNvSpPr>
            <a:spLocks noGrp="1"/>
          </p:cNvSpPr>
          <p:nvPr>
            <p:ph idx="1"/>
          </p:nvPr>
        </p:nvSpPr>
        <p:spPr>
          <a:xfrm>
            <a:off x="838200" y="1825625"/>
            <a:ext cx="10515600" cy="3054719"/>
          </a:xfrm>
        </p:spPr>
        <p:txBody>
          <a:bodyPr>
            <a:normAutofit/>
          </a:bodyPr>
          <a:lstStyle/>
          <a:p>
            <a:pPr algn="just">
              <a:lnSpc>
                <a:spcPct val="115000"/>
              </a:lnSpc>
              <a:spcBef>
                <a:spcPts val="200"/>
              </a:spcBef>
              <a:spcAft>
                <a:spcPts val="300"/>
              </a:spcAft>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Nhóm 1: T</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ính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hoá</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tố</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N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tử</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NH</a:t>
            </a:r>
            <a:r>
              <a:rPr lang="en-US" sz="3200" baseline="-25000" dirty="0" err="1">
                <a:effectLst/>
                <a:latin typeface="Times New Roman" panose="02020603050405020304" pitchFamily="18" charset="0"/>
                <a:ea typeface="Calibri" panose="020F0502020204030204" pitchFamily="34" charset="0"/>
                <a:cs typeface="Times New Roman" panose="02020603050405020304" pitchFamily="18" charset="0"/>
              </a:rPr>
              <a:t>3</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15000"/>
              </a:lnSpc>
              <a:spcBef>
                <a:spcPts val="200"/>
              </a:spcBef>
              <a:spcAft>
                <a:spcPts val="300"/>
              </a:spcAft>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Nhóm 2: T</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ính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hoá</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tố</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 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tử</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C</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O</a:t>
            </a:r>
            <a:r>
              <a:rPr lang="en-US" sz="3200" baseline="-25000" dirty="0" err="1">
                <a:effectLst/>
                <a:latin typeface="Times New Roman" panose="02020603050405020304" pitchFamily="18" charset="0"/>
                <a:ea typeface="Calibri" panose="020F0502020204030204" pitchFamily="34" charset="0"/>
                <a:cs typeface="Times New Roman" panose="02020603050405020304" pitchFamily="18" charset="0"/>
              </a:rPr>
              <a:t>2</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15000"/>
              </a:lnSpc>
              <a:spcBef>
                <a:spcPts val="200"/>
              </a:spcBef>
              <a:spcAft>
                <a:spcPts val="300"/>
              </a:spcAft>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Nhóm 3: T</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ính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hoá</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tố</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S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tử</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SO</a:t>
            </a:r>
            <a:r>
              <a:rPr lang="en-US" sz="3200" baseline="-25000" dirty="0" err="1">
                <a:effectLst/>
                <a:latin typeface="Times New Roman" panose="02020603050405020304" pitchFamily="18" charset="0"/>
                <a:ea typeface="Calibri" panose="020F0502020204030204" pitchFamily="34" charset="0"/>
                <a:cs typeface="Times New Roman" panose="02020603050405020304" pitchFamily="18" charset="0"/>
              </a:rPr>
              <a:t>3</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Bef>
                <a:spcPts val="200"/>
              </a:spcBef>
              <a:spcAft>
                <a:spcPts val="300"/>
              </a:spcAft>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Nhóm 4: T</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ính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hoá</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tố</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P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tử</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P</a:t>
            </a:r>
            <a:r>
              <a:rPr lang="en-US" sz="3200" baseline="-25000" dirty="0" err="1">
                <a:effectLst/>
                <a:latin typeface="Times New Roman" panose="02020603050405020304" pitchFamily="18" charset="0"/>
                <a:ea typeface="Calibri" panose="020F0502020204030204" pitchFamily="34" charset="0"/>
                <a:cs typeface="Times New Roman" panose="02020603050405020304" pitchFamily="18" charset="0"/>
              </a:rPr>
              <a:t>2</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O</a:t>
            </a:r>
            <a:r>
              <a:rPr lang="en-US" sz="3200" baseline="-25000" dirty="0" err="1">
                <a:effectLst/>
                <a:latin typeface="Times New Roman" panose="02020603050405020304" pitchFamily="18" charset="0"/>
                <a:ea typeface="Calibri" panose="020F0502020204030204" pitchFamily="34" charset="0"/>
                <a:cs typeface="Times New Roman" panose="02020603050405020304" pitchFamily="18" charset="0"/>
              </a:rPr>
              <a:t>5</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23003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F81E3A0-2FBA-CF4A-4AE9-57F6EADAD6C1}"/>
              </a:ext>
            </a:extLst>
          </p:cNvPr>
          <p:cNvSpPr>
            <a:spLocks noChangeArrowheads="1"/>
          </p:cNvSpPr>
          <p:nvPr/>
        </p:nvSpPr>
        <p:spPr bwMode="auto">
          <a:xfrm>
            <a:off x="659220" y="240586"/>
            <a:ext cx="11057859"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3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Câu 13: </a:t>
            </a:r>
            <a:endParaRPr kumimoji="0" lang="en-US" altLang="en-US" sz="3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3200" b="1" dirty="0">
                <a:latin typeface="Times New Roman" panose="02020603050405020304" pitchFamily="18" charset="0"/>
                <a:ea typeface="Calibri" panose="020F0502020204030204" pitchFamily="34" charset="0"/>
                <a:cs typeface="Times New Roman" panose="02020603050405020304" pitchFamily="18" charset="0"/>
              </a:rPr>
              <a:t>a) </a:t>
            </a:r>
            <a:r>
              <a:rPr lang="en-US" altLang="en-US" sz="3200" dirty="0" err="1">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H</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ãy</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tính</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hoá</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trị</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nguyên</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tố</a:t>
            </a:r>
            <a:r>
              <a:rPr lang="en-US" altLang="en-US" sz="3200" dirty="0">
                <a:solidFill>
                  <a:schemeClr val="accent1">
                    <a:lumMod val="75000"/>
                  </a:schemeClr>
                </a:solidFill>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N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trong</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phân</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tử</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NH</a:t>
            </a:r>
            <a:r>
              <a:rPr kumimoji="0" lang="en-US" altLang="en-US" sz="3200" b="0" i="0" u="none" strike="noStrike" cap="none" normalizeH="0" baseline="-3000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3</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Công</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thức</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hoá</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học</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chung</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vi-VN"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5" name="Object 4">
            <a:extLst>
              <a:ext uri="{FF2B5EF4-FFF2-40B4-BE49-F238E27FC236}">
                <a16:creationId xmlns:a16="http://schemas.microsoft.com/office/drawing/2014/main" id="{E6F23F71-22C1-58B8-52DD-989FDC68C1CD}"/>
              </a:ext>
            </a:extLst>
          </p:cNvPr>
          <p:cNvGraphicFramePr>
            <a:graphicFrameLocks noChangeAspect="1"/>
          </p:cNvGraphicFramePr>
          <p:nvPr>
            <p:extLst>
              <p:ext uri="{D42A27DB-BD31-4B8C-83A1-F6EECF244321}">
                <p14:modId xmlns:p14="http://schemas.microsoft.com/office/powerpoint/2010/main" val="1396976938"/>
              </p:ext>
            </p:extLst>
          </p:nvPr>
        </p:nvGraphicFramePr>
        <p:xfrm>
          <a:off x="6028652" y="1224079"/>
          <a:ext cx="1044264" cy="949349"/>
        </p:xfrm>
        <a:graphic>
          <a:graphicData uri="http://schemas.openxmlformats.org/presentationml/2006/ole">
            <mc:AlternateContent xmlns:mc="http://schemas.openxmlformats.org/markup-compatibility/2006">
              <mc:Choice xmlns:v="urn:schemas-microsoft-com:vml" Requires="v">
                <p:oleObj r:id="rId2" imgW="368280" imgH="279360" progId="Equation.DSMT4">
                  <p:embed/>
                </p:oleObj>
              </mc:Choice>
              <mc:Fallback>
                <p:oleObj r:id="rId2" imgW="368280" imgH="279360" progId="Equation.DSMT4">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8652" y="1224079"/>
                        <a:ext cx="1044264" cy="949349"/>
                      </a:xfrm>
                      <a:prstGeom prst="rect">
                        <a:avLst/>
                      </a:prstGeom>
                      <a:noFill/>
                    </p:spPr>
                  </p:pic>
                </p:oleObj>
              </mc:Fallback>
            </mc:AlternateContent>
          </a:graphicData>
        </a:graphic>
      </p:graphicFrame>
      <p:sp>
        <p:nvSpPr>
          <p:cNvPr id="6" name="Rectangle 3">
            <a:extLst>
              <a:ext uri="{FF2B5EF4-FFF2-40B4-BE49-F238E27FC236}">
                <a16:creationId xmlns:a16="http://schemas.microsoft.com/office/drawing/2014/main" id="{C93BC588-033E-1C0F-E0D2-11502EBE4A4A}"/>
              </a:ext>
            </a:extLst>
          </p:cNvPr>
          <p:cNvSpPr>
            <a:spLocks noChangeArrowheads="1"/>
          </p:cNvSpPr>
          <p:nvPr/>
        </p:nvSpPr>
        <p:spPr bwMode="auto">
          <a:xfrm>
            <a:off x="637954" y="2243466"/>
            <a:ext cx="10352146" cy="60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Theo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quy</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tắc</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hóa</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trị</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ta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có</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1</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 = 3</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I → </a:t>
            </a:r>
            <a:r>
              <a:rPr kumimoji="0" lang="vi-VN" altLang="en-US" sz="3200" b="0" i="0" u="none" strike="noStrike" cap="none" normalizeH="0" baseline="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a=3</a:t>
            </a:r>
            <a:endPar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endParaRPr>
          </a:p>
        </p:txBody>
      </p:sp>
      <p:graphicFrame>
        <p:nvGraphicFramePr>
          <p:cNvPr id="8" name="Object 7">
            <a:extLst>
              <a:ext uri="{FF2B5EF4-FFF2-40B4-BE49-F238E27FC236}">
                <a16:creationId xmlns:a16="http://schemas.microsoft.com/office/drawing/2014/main" id="{2AFD185A-4FBC-CF7A-D0E9-1CF0E54FFF9A}"/>
              </a:ext>
            </a:extLst>
          </p:cNvPr>
          <p:cNvGraphicFramePr>
            <a:graphicFrameLocks noChangeAspect="1"/>
          </p:cNvGraphicFramePr>
          <p:nvPr>
            <p:extLst>
              <p:ext uri="{D42A27DB-BD31-4B8C-83A1-F6EECF244321}">
                <p14:modId xmlns:p14="http://schemas.microsoft.com/office/powerpoint/2010/main" val="2869313053"/>
              </p:ext>
            </p:extLst>
          </p:nvPr>
        </p:nvGraphicFramePr>
        <p:xfrm>
          <a:off x="6306083" y="4170085"/>
          <a:ext cx="1015784" cy="840649"/>
        </p:xfrm>
        <a:graphic>
          <a:graphicData uri="http://schemas.openxmlformats.org/presentationml/2006/ole">
            <mc:AlternateContent xmlns:mc="http://schemas.openxmlformats.org/markup-compatibility/2006">
              <mc:Choice xmlns:v="urn:schemas-microsoft-com:vml" Requires="v">
                <p:oleObj r:id="rId4" imgW="330120" imgH="279360" progId="Equation.DSMT4">
                  <p:embed/>
                </p:oleObj>
              </mc:Choice>
              <mc:Fallback>
                <p:oleObj r:id="rId4" imgW="330120" imgH="279360" progId="Equation.DSMT4">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083" y="4170085"/>
                        <a:ext cx="1015784" cy="840649"/>
                      </a:xfrm>
                      <a:prstGeom prst="rect">
                        <a:avLst/>
                      </a:prstGeom>
                      <a:noFill/>
                    </p:spPr>
                  </p:pic>
                </p:oleObj>
              </mc:Fallback>
            </mc:AlternateContent>
          </a:graphicData>
        </a:graphic>
      </p:graphicFrame>
      <p:sp>
        <p:nvSpPr>
          <p:cNvPr id="10" name="TextBox 9">
            <a:extLst>
              <a:ext uri="{FF2B5EF4-FFF2-40B4-BE49-F238E27FC236}">
                <a16:creationId xmlns:a16="http://schemas.microsoft.com/office/drawing/2014/main" id="{F5914752-318D-1FE2-A7F0-1807B7181634}"/>
              </a:ext>
            </a:extLst>
          </p:cNvPr>
          <p:cNvSpPr txBox="1"/>
          <p:nvPr/>
        </p:nvSpPr>
        <p:spPr>
          <a:xfrm>
            <a:off x="776177" y="3636331"/>
            <a:ext cx="10008790" cy="613245"/>
          </a:xfrm>
          <a:prstGeom prst="rect">
            <a:avLst/>
          </a:prstGeom>
          <a:noFill/>
        </p:spPr>
        <p:txBody>
          <a:bodyPr wrap="square">
            <a:spAutoFit/>
          </a:bodyPr>
          <a:lstStyle/>
          <a:p>
            <a:pPr>
              <a:lnSpc>
                <a:spcPct val="115000"/>
              </a:lnSpc>
              <a:spcBef>
                <a:spcPts val="200"/>
              </a:spcBef>
              <a:spcAft>
                <a:spcPts val="300"/>
              </a:spcAft>
            </a:pPr>
            <a:r>
              <a:rPr lang="en-US" altLang="en-US" sz="3200" b="1" dirty="0">
                <a:latin typeface="Times New Roman" panose="02020603050405020304" pitchFamily="18" charset="0"/>
                <a:ea typeface="Calibri" panose="020F0502020204030204" pitchFamily="34" charset="0"/>
                <a:cs typeface="Times New Roman" panose="02020603050405020304" pitchFamily="18" charset="0"/>
              </a:rPr>
              <a:t>b) </a:t>
            </a:r>
            <a:r>
              <a:rPr lang="en-US" altLang="en-US" sz="3200" dirty="0" err="1">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H</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ãy</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tính</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hoá</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trị</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nguyên</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tố</a:t>
            </a:r>
            <a:r>
              <a:rPr lang="en-US" altLang="en-US" sz="3200" dirty="0">
                <a:solidFill>
                  <a:schemeClr val="accent1">
                    <a:lumMod val="75000"/>
                  </a:schemeClr>
                </a:solidFill>
                <a:latin typeface="Times New Roman" panose="02020603050405020304" pitchFamily="18" charset="0"/>
                <a:cs typeface="Times New Roman" panose="02020603050405020304" pitchFamily="18" charset="0"/>
              </a:rPr>
              <a:t> </a:t>
            </a:r>
            <a:r>
              <a:rPr lang="en-US" altLang="en-US" sz="3200" dirty="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C</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trong</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phân</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tử</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CO</a:t>
            </a:r>
            <a:r>
              <a:rPr lang="en-US" altLang="en-US" sz="3200" baseline="-30000" dirty="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2</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a:solidFill>
                <a:schemeClr val="tx1"/>
              </a:solidFill>
              <a:effectLst/>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A20A55D2-7409-FACB-76B7-7374D1967AE2}"/>
              </a:ext>
            </a:extLst>
          </p:cNvPr>
          <p:cNvSpPr txBox="1"/>
          <p:nvPr/>
        </p:nvSpPr>
        <p:spPr>
          <a:xfrm>
            <a:off x="701746" y="2881422"/>
            <a:ext cx="4497572"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Vậy hóa trị của N là III.</a:t>
            </a:r>
            <a:endParaRPr kumimoji="0" lang="vi-VN"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D3CE42CE-D9C9-A7D9-9D01-CCE49958296F}"/>
              </a:ext>
            </a:extLst>
          </p:cNvPr>
          <p:cNvSpPr txBox="1"/>
          <p:nvPr/>
        </p:nvSpPr>
        <p:spPr>
          <a:xfrm>
            <a:off x="723015" y="4380614"/>
            <a:ext cx="5465130" cy="613245"/>
          </a:xfrm>
          <a:prstGeom prst="rect">
            <a:avLst/>
          </a:prstGeom>
          <a:noFill/>
        </p:spPr>
        <p:txBody>
          <a:bodyPr wrap="square" rtlCol="0">
            <a:spAutoFit/>
          </a:bodyPr>
          <a:lstStyle/>
          <a:p>
            <a:pPr>
              <a:lnSpc>
                <a:spcPct val="115000"/>
              </a:lnSpc>
              <a:spcBef>
                <a:spcPts val="200"/>
              </a:spcBef>
              <a:spcAft>
                <a:spcPts val="300"/>
              </a:spcAft>
            </a:pP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Công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thức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hoá</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học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là</a:t>
            </a:r>
            <a:r>
              <a:rPr lang="en-US" sz="3200" dirty="0">
                <a:solidFill>
                  <a:schemeClr val="tx1"/>
                </a:solidFill>
                <a:effectLst/>
                <a:latin typeface="Times New Roman" panose="02020603050405020304" pitchFamily="18" charset="0"/>
                <a:cs typeface="Times New Roman" panose="02020603050405020304" pitchFamily="18" charset="0"/>
              </a:rPr>
              <a:t> </a:t>
            </a:r>
          </a:p>
        </p:txBody>
      </p:sp>
      <p:sp>
        <p:nvSpPr>
          <p:cNvPr id="7" name="TextBox 6">
            <a:extLst>
              <a:ext uri="{FF2B5EF4-FFF2-40B4-BE49-F238E27FC236}">
                <a16:creationId xmlns:a16="http://schemas.microsoft.com/office/drawing/2014/main" id="{CEAA7FDC-D687-2FC2-C2EF-BC1C61782B7E}"/>
              </a:ext>
            </a:extLst>
          </p:cNvPr>
          <p:cNvSpPr txBox="1"/>
          <p:nvPr/>
        </p:nvSpPr>
        <p:spPr>
          <a:xfrm>
            <a:off x="765539" y="5007933"/>
            <a:ext cx="9314126" cy="1819985"/>
          </a:xfrm>
          <a:prstGeom prst="rect">
            <a:avLst/>
          </a:prstGeom>
          <a:noFill/>
        </p:spPr>
        <p:txBody>
          <a:bodyPr wrap="square" rtlCol="0">
            <a:spAutoFit/>
          </a:bodyPr>
          <a:lstStyle/>
          <a:p>
            <a:pPr>
              <a:lnSpc>
                <a:spcPct val="115000"/>
              </a:lnSpc>
              <a:spcBef>
                <a:spcPts val="200"/>
              </a:spcBef>
              <a:spcAft>
                <a:spcPts val="300"/>
              </a:spcAft>
            </a:pPr>
            <a:r>
              <a:rPr lang="en-US" sz="3200" dirty="0">
                <a:solidFill>
                  <a:schemeClr val="tx1"/>
                </a:solidFill>
                <a:effectLst/>
                <a:latin typeface="Times New Roman" panose="02020603050405020304" pitchFamily="18" charset="0"/>
                <a:cs typeface="Times New Roman" panose="02020603050405020304" pitchFamily="18" charset="0"/>
              </a:rPr>
              <a:t>- Theo </a:t>
            </a:r>
            <a:r>
              <a:rPr lang="en-US" sz="3200" dirty="0" err="1">
                <a:solidFill>
                  <a:schemeClr val="tx1"/>
                </a:solidFill>
                <a:effectLst/>
                <a:latin typeface="Times New Roman" panose="02020603050405020304" pitchFamily="18" charset="0"/>
                <a:cs typeface="Times New Roman" panose="02020603050405020304" pitchFamily="18" charset="0"/>
              </a:rPr>
              <a:t>quy</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tắc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hóa</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trị</a:t>
            </a:r>
            <a:r>
              <a:rPr lang="en-US" sz="3200" dirty="0">
                <a:solidFill>
                  <a:schemeClr val="tx1"/>
                </a:solidFill>
                <a:effectLst/>
                <a:latin typeface="Times New Roman" panose="02020603050405020304" pitchFamily="18" charset="0"/>
                <a:cs typeface="Times New Roman" panose="02020603050405020304" pitchFamily="18" charset="0"/>
              </a:rPr>
              <a:t>, ta </a:t>
            </a:r>
            <a:r>
              <a:rPr lang="en-US" sz="3200" dirty="0" err="1">
                <a:solidFill>
                  <a:schemeClr val="tx1"/>
                </a:solidFill>
                <a:effectLst/>
                <a:latin typeface="Times New Roman" panose="02020603050405020304" pitchFamily="18" charset="0"/>
                <a:cs typeface="Times New Roman" panose="02020603050405020304" pitchFamily="18" charset="0"/>
              </a:rPr>
              <a:t>có</a:t>
            </a:r>
            <a:r>
              <a:rPr lang="vi-VN" sz="3200" dirty="0">
                <a:solidFill>
                  <a:schemeClr val="tx1"/>
                </a:solidFill>
                <a:effectLst/>
                <a:latin typeface="Times New Roman" panose="02020603050405020304" pitchFamily="18" charset="0"/>
                <a:cs typeface="Times New Roman" panose="02020603050405020304" pitchFamily="18" charset="0"/>
              </a:rPr>
              <a:t> 1</a:t>
            </a:r>
            <a:r>
              <a:rPr lang="en-US" sz="3200" dirty="0">
                <a:solidFill>
                  <a:schemeClr val="tx1"/>
                </a:solidFill>
                <a:effectLst/>
                <a:latin typeface="Times New Roman" panose="02020603050405020304" pitchFamily="18" charset="0"/>
                <a:cs typeface="Times New Roman" panose="02020603050405020304" pitchFamily="18" charset="0"/>
              </a:rPr>
              <a:t>.</a:t>
            </a:r>
            <a:r>
              <a:rPr lang="vi-VN" sz="3200" dirty="0">
                <a:solidFill>
                  <a:schemeClr val="tx1"/>
                </a:solidFill>
                <a:effectLst/>
                <a:latin typeface="Times New Roman" panose="02020603050405020304" pitchFamily="18" charset="0"/>
                <a:cs typeface="Times New Roman" panose="02020603050405020304" pitchFamily="18" charset="0"/>
              </a:rPr>
              <a:t> a = 2</a:t>
            </a:r>
            <a:r>
              <a:rPr lang="en-US" sz="3200" dirty="0">
                <a:solidFill>
                  <a:schemeClr val="tx1"/>
                </a:solidFill>
                <a:effectLst/>
                <a:latin typeface="Times New Roman" panose="02020603050405020304" pitchFamily="18" charset="0"/>
                <a:cs typeface="Times New Roman" panose="02020603050405020304" pitchFamily="18" charset="0"/>
              </a:rPr>
              <a:t>.</a:t>
            </a:r>
            <a:r>
              <a:rPr lang="vi-VN" sz="3200" dirty="0">
                <a:solidFill>
                  <a:schemeClr val="tx1"/>
                </a:solidFill>
                <a:effectLst/>
                <a:latin typeface="Times New Roman" panose="02020603050405020304" pitchFamily="18" charset="0"/>
                <a:cs typeface="Times New Roman" panose="02020603050405020304" pitchFamily="18" charset="0"/>
              </a:rPr>
              <a:t> 2 </a:t>
            </a:r>
            <a:r>
              <a:rPr lang="en-US" sz="3200" dirty="0">
                <a:latin typeface="Times New Roman" panose="02020603050405020304" pitchFamily="18" charset="0"/>
                <a:cs typeface="Times New Roman" panose="02020603050405020304" pitchFamily="18" charset="0"/>
              </a:rPr>
              <a:t> </a:t>
            </a:r>
            <a:r>
              <a:rPr lang="vi-VN" sz="3200" dirty="0">
                <a:solidFill>
                  <a:schemeClr val="tx1"/>
                </a:solidFill>
                <a:effectLst/>
                <a:latin typeface="Times New Roman" panose="02020603050405020304" pitchFamily="18" charset="0"/>
                <a:cs typeface="Times New Roman" panose="02020603050405020304" pitchFamily="18" charset="0"/>
              </a:rPr>
              <a:t>→ </a:t>
            </a:r>
            <a:r>
              <a:rPr lang="vi-VN" sz="3200" dirty="0">
                <a:solidFill>
                  <a:srgbClr val="FF0000"/>
                </a:solidFill>
                <a:effectLst/>
                <a:latin typeface="Times New Roman" panose="02020603050405020304" pitchFamily="18" charset="0"/>
                <a:cs typeface="Times New Roman" panose="02020603050405020304" pitchFamily="18" charset="0"/>
              </a:rPr>
              <a:t>a=4</a:t>
            </a:r>
            <a:endParaRPr lang="en-US" sz="3200" dirty="0">
              <a:solidFill>
                <a:srgbClr val="FF0000"/>
              </a:solidFill>
              <a:effectLst/>
              <a:latin typeface="Times New Roman" panose="02020603050405020304" pitchFamily="18" charset="0"/>
              <a:cs typeface="Times New Roman" panose="02020603050405020304" pitchFamily="18" charset="0"/>
            </a:endParaRPr>
          </a:p>
          <a:p>
            <a:pPr>
              <a:lnSpc>
                <a:spcPct val="115000"/>
              </a:lnSpc>
              <a:spcBef>
                <a:spcPts val="200"/>
              </a:spcBef>
              <a:spcAft>
                <a:spcPts val="300"/>
              </a:spcAft>
            </a:pP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Vậy</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hóa</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trị</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của</a:t>
            </a:r>
            <a:r>
              <a:rPr lang="en-US" sz="3200" dirty="0">
                <a:solidFill>
                  <a:schemeClr val="tx1"/>
                </a:solidFill>
                <a:effectLst/>
                <a:latin typeface="Times New Roman" panose="02020603050405020304" pitchFamily="18" charset="0"/>
                <a:cs typeface="Times New Roman" panose="02020603050405020304" pitchFamily="18" charset="0"/>
              </a:rPr>
              <a:t> </a:t>
            </a:r>
            <a:r>
              <a:rPr lang="vi-VN" sz="3200" dirty="0">
                <a:solidFill>
                  <a:schemeClr val="tx1"/>
                </a:solidFill>
                <a:effectLst/>
                <a:latin typeface="Times New Roman" panose="02020603050405020304" pitchFamily="18" charset="0"/>
                <a:cs typeface="Times New Roman" panose="02020603050405020304" pitchFamily="18" charset="0"/>
              </a:rPr>
              <a:t>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là</a:t>
            </a:r>
            <a:r>
              <a:rPr lang="en-US" sz="3200" dirty="0">
                <a:solidFill>
                  <a:schemeClr val="tx1"/>
                </a:solidFill>
                <a:effectLst/>
                <a:latin typeface="Times New Roman" panose="02020603050405020304" pitchFamily="18" charset="0"/>
                <a:cs typeface="Times New Roman" panose="02020603050405020304" pitchFamily="18" charset="0"/>
              </a:rPr>
              <a:t> </a:t>
            </a:r>
            <a:r>
              <a:rPr lang="vi-VN" sz="3200" dirty="0">
                <a:solidFill>
                  <a:schemeClr val="tx1"/>
                </a:solidFill>
                <a:effectLst/>
                <a:latin typeface="Times New Roman" panose="02020603050405020304" pitchFamily="18" charset="0"/>
                <a:cs typeface="Times New Roman" panose="02020603050405020304" pitchFamily="18" charset="0"/>
              </a:rPr>
              <a:t>I</a:t>
            </a:r>
            <a:r>
              <a:rPr lang="en-US" sz="3200" dirty="0">
                <a:solidFill>
                  <a:schemeClr val="tx1"/>
                </a:solidFill>
                <a:effectLst/>
                <a:latin typeface="Times New Roman" panose="02020603050405020304" pitchFamily="18" charset="0"/>
                <a:cs typeface="Times New Roman" panose="02020603050405020304" pitchFamily="18" charset="0"/>
              </a:rPr>
              <a:t>V.</a:t>
            </a:r>
            <a:endPar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3200" dirty="0"/>
          </a:p>
        </p:txBody>
      </p:sp>
    </p:spTree>
    <p:extLst>
      <p:ext uri="{BB962C8B-B14F-4D97-AF65-F5344CB8AC3E}">
        <p14:creationId xmlns:p14="http://schemas.microsoft.com/office/powerpoint/2010/main" val="2038151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barn(inVertical)">
                                      <p:cBhvr>
                                        <p:cTn id="20" dur="500"/>
                                        <p:tgtEl>
                                          <p:spTgt spid="2"/>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3" grpId="0"/>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6F4E88-8895-3420-56C2-AAB04519F1AB}"/>
              </a:ext>
            </a:extLst>
          </p:cNvPr>
          <p:cNvSpPr>
            <a:spLocks noChangeArrowheads="1"/>
          </p:cNvSpPr>
          <p:nvPr/>
        </p:nvSpPr>
        <p:spPr bwMode="auto">
          <a:xfrm>
            <a:off x="1031356" y="390201"/>
            <a:ext cx="978195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US" altLang="en-US" sz="3200" dirty="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c) </a:t>
            </a:r>
            <a:r>
              <a:rPr lang="en-US" altLang="en-US" sz="3200" dirty="0" err="1">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H</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ãy</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tính</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hoá</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trị</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nguyên</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tố</a:t>
            </a:r>
            <a:r>
              <a:rPr lang="en-US" altLang="en-US" sz="3200" dirty="0">
                <a:solidFill>
                  <a:schemeClr val="accent1">
                    <a:lumMod val="75000"/>
                  </a:schemeClr>
                </a:solidFill>
                <a:latin typeface="Times New Roman" panose="02020603050405020304" pitchFamily="18" charset="0"/>
                <a:cs typeface="Times New Roman" panose="02020603050405020304" pitchFamily="18" charset="0"/>
              </a:rPr>
              <a:t> </a:t>
            </a:r>
            <a:r>
              <a:rPr lang="en-US" altLang="en-US" sz="3200" dirty="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S</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trong</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phân</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tử</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SO</a:t>
            </a:r>
            <a:r>
              <a:rPr kumimoji="0" lang="en-US" altLang="en-US" sz="3200" b="0" i="0" u="none" strike="noStrike" cap="none" normalizeH="0" baseline="-3000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3</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5" name="Object 4">
            <a:extLst>
              <a:ext uri="{FF2B5EF4-FFF2-40B4-BE49-F238E27FC236}">
                <a16:creationId xmlns:a16="http://schemas.microsoft.com/office/drawing/2014/main" id="{EF0FC03D-7716-39C6-B44A-9D25A794250A}"/>
              </a:ext>
            </a:extLst>
          </p:cNvPr>
          <p:cNvGraphicFramePr>
            <a:graphicFrameLocks noChangeAspect="1"/>
          </p:cNvGraphicFramePr>
          <p:nvPr>
            <p:extLst>
              <p:ext uri="{D42A27DB-BD31-4B8C-83A1-F6EECF244321}">
                <p14:modId xmlns:p14="http://schemas.microsoft.com/office/powerpoint/2010/main" val="2723407315"/>
              </p:ext>
            </p:extLst>
          </p:nvPr>
        </p:nvGraphicFramePr>
        <p:xfrm>
          <a:off x="6379536" y="1170479"/>
          <a:ext cx="946298" cy="744280"/>
        </p:xfrm>
        <a:graphic>
          <a:graphicData uri="http://schemas.openxmlformats.org/presentationml/2006/ole">
            <mc:AlternateContent xmlns:mc="http://schemas.openxmlformats.org/markup-compatibility/2006">
              <mc:Choice xmlns:v="urn:schemas-microsoft-com:vml" Requires="v">
                <p:oleObj r:id="rId2" imgW="317160" imgH="279360" progId="Equation.DSMT4">
                  <p:embed/>
                </p:oleObj>
              </mc:Choice>
              <mc:Fallback>
                <p:oleObj r:id="rId2" imgW="317160" imgH="279360" progId="Equation.DSMT4">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9536" y="1170479"/>
                        <a:ext cx="946298" cy="744280"/>
                      </a:xfrm>
                      <a:prstGeom prst="rect">
                        <a:avLst/>
                      </a:prstGeom>
                      <a:noFill/>
                    </p:spPr>
                  </p:pic>
                </p:oleObj>
              </mc:Fallback>
            </mc:AlternateContent>
          </a:graphicData>
        </a:graphic>
      </p:graphicFrame>
      <p:sp>
        <p:nvSpPr>
          <p:cNvPr id="6" name="Rectangle 3">
            <a:extLst>
              <a:ext uri="{FF2B5EF4-FFF2-40B4-BE49-F238E27FC236}">
                <a16:creationId xmlns:a16="http://schemas.microsoft.com/office/drawing/2014/main" id="{2D99B8C5-00B7-0E8E-6960-1B4673926E3C}"/>
              </a:ext>
            </a:extLst>
          </p:cNvPr>
          <p:cNvSpPr>
            <a:spLocks noChangeArrowheads="1"/>
          </p:cNvSpPr>
          <p:nvPr/>
        </p:nvSpPr>
        <p:spPr bwMode="auto">
          <a:xfrm>
            <a:off x="1063252" y="2024426"/>
            <a:ext cx="9239693"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Theo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quy</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tắc</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hóa</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trị</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ta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có</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1</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 = 3</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2</a:t>
            </a:r>
            <a:r>
              <a:rPr lang="en-US" altLang="en-US" sz="3200" dirty="0">
                <a:latin typeface="Times New Roman" panose="02020603050405020304" pitchFamily="18" charset="0"/>
                <a:cs typeface="Times New Roman" panose="02020603050405020304" pitchFamily="18" charset="0"/>
              </a:rPr>
              <a:t> </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vi-VN" altLang="en-US" sz="3200" b="0" i="0" u="none" strike="noStrike" cap="none" normalizeH="0" baseline="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a:t>
            </a:r>
            <a:r>
              <a:rPr kumimoji="0" lang="en-US" altLang="en-US" sz="3200" b="0" i="0" u="none" strike="noStrike" cap="none" normalizeH="0" baseline="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vi-VN" altLang="en-US" sz="3200" b="0" i="0" u="none" strike="noStrike" cap="none" normalizeH="0" baseline="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6</a:t>
            </a:r>
            <a:endParaRPr kumimoji="0" lang="en-US" altLang="en-US" sz="3200" b="0" i="0" u="none" strike="noStrike" cap="none" normalizeH="0" baseline="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Vậy</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hóa</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trị</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V</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graphicFrame>
        <p:nvGraphicFramePr>
          <p:cNvPr id="8" name="Object 7">
            <a:extLst>
              <a:ext uri="{FF2B5EF4-FFF2-40B4-BE49-F238E27FC236}">
                <a16:creationId xmlns:a16="http://schemas.microsoft.com/office/drawing/2014/main" id="{19CEF58A-81C2-A123-C031-C2D1DBE1E123}"/>
              </a:ext>
            </a:extLst>
          </p:cNvPr>
          <p:cNvGraphicFramePr>
            <a:graphicFrameLocks noChangeAspect="1"/>
          </p:cNvGraphicFramePr>
          <p:nvPr>
            <p:extLst>
              <p:ext uri="{D42A27DB-BD31-4B8C-83A1-F6EECF244321}">
                <p14:modId xmlns:p14="http://schemas.microsoft.com/office/powerpoint/2010/main" val="2390289153"/>
              </p:ext>
            </p:extLst>
          </p:nvPr>
        </p:nvGraphicFramePr>
        <p:xfrm>
          <a:off x="6834243" y="3996825"/>
          <a:ext cx="983182" cy="870358"/>
        </p:xfrm>
        <a:graphic>
          <a:graphicData uri="http://schemas.openxmlformats.org/presentationml/2006/ole">
            <mc:AlternateContent xmlns:mc="http://schemas.openxmlformats.org/markup-compatibility/2006">
              <mc:Choice xmlns:v="urn:schemas-microsoft-com:vml" Requires="v">
                <p:oleObj r:id="rId4" imgW="355320" imgH="317160" progId="Equation.DSMT4">
                  <p:embed/>
                </p:oleObj>
              </mc:Choice>
              <mc:Fallback>
                <p:oleObj r:id="rId4" imgW="355320" imgH="317160" progId="Equation.DSMT4">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34243" y="3996825"/>
                        <a:ext cx="983182" cy="870358"/>
                      </a:xfrm>
                      <a:prstGeom prst="rect">
                        <a:avLst/>
                      </a:prstGeom>
                      <a:noFill/>
                    </p:spPr>
                  </p:pic>
                </p:oleObj>
              </mc:Fallback>
            </mc:AlternateContent>
          </a:graphicData>
        </a:graphic>
      </p:graphicFrame>
      <p:sp>
        <p:nvSpPr>
          <p:cNvPr id="9" name="Rectangle 6">
            <a:extLst>
              <a:ext uri="{FF2B5EF4-FFF2-40B4-BE49-F238E27FC236}">
                <a16:creationId xmlns:a16="http://schemas.microsoft.com/office/drawing/2014/main" id="{CA4DE224-A3DE-C4FB-0980-5A86587CD40E}"/>
              </a:ext>
            </a:extLst>
          </p:cNvPr>
          <p:cNvSpPr>
            <a:spLocks noChangeArrowheads="1"/>
          </p:cNvSpPr>
          <p:nvPr/>
        </p:nvSpPr>
        <p:spPr bwMode="auto">
          <a:xfrm>
            <a:off x="1031356" y="5079923"/>
            <a:ext cx="810568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Theo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quy</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tắc</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hóa</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trị</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ta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có</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2 </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 = 5 </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2 → </a:t>
            </a:r>
            <a:r>
              <a:rPr kumimoji="0" lang="vi-VN" altLang="en-US" sz="3200" b="0" i="0" u="none" strike="noStrike" cap="none" normalizeH="0" baseline="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a=5</a:t>
            </a:r>
            <a:endParaRPr kumimoji="0" lang="en-US" altLang="en-US" sz="3200" b="0" i="0" u="none" strike="noStrike" cap="none" normalizeH="0" baseline="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Vậy</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hóa</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trị</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P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V</a:t>
            </a:r>
            <a:r>
              <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
        <p:nvSpPr>
          <p:cNvPr id="10" name="Rectangle 2">
            <a:extLst>
              <a:ext uri="{FF2B5EF4-FFF2-40B4-BE49-F238E27FC236}">
                <a16:creationId xmlns:a16="http://schemas.microsoft.com/office/drawing/2014/main" id="{C513EC09-12C1-E9AD-C0F7-587519FF1A15}"/>
              </a:ext>
            </a:extLst>
          </p:cNvPr>
          <p:cNvSpPr>
            <a:spLocks noChangeArrowheads="1"/>
          </p:cNvSpPr>
          <p:nvPr/>
        </p:nvSpPr>
        <p:spPr bwMode="auto">
          <a:xfrm>
            <a:off x="893135" y="3272439"/>
            <a:ext cx="980676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US" altLang="en-US" sz="3200" dirty="0">
                <a:latin typeface="Times New Roman" panose="02020603050405020304" pitchFamily="18" charset="0"/>
                <a:ea typeface="Calibri" panose="020F0502020204030204" pitchFamily="34" charset="0"/>
                <a:cs typeface="Times New Roman" panose="02020603050405020304" pitchFamily="18" charset="0"/>
              </a:rPr>
              <a:t>d) </a:t>
            </a:r>
            <a:r>
              <a:rPr lang="en-US" altLang="en-US" sz="3200" dirty="0" err="1">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H</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ãy</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tính</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hoá</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trị</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nguyên</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tố</a:t>
            </a:r>
            <a:r>
              <a:rPr lang="en-US" altLang="en-US" sz="3200" dirty="0">
                <a:solidFill>
                  <a:schemeClr val="accent1">
                    <a:lumMod val="75000"/>
                  </a:schemeClr>
                </a:solidFill>
                <a:latin typeface="Times New Roman" panose="02020603050405020304" pitchFamily="18" charset="0"/>
                <a:cs typeface="Times New Roman" panose="02020603050405020304" pitchFamily="18" charset="0"/>
              </a:rPr>
              <a:t> </a:t>
            </a:r>
            <a:r>
              <a:rPr lang="en-US" altLang="en-US" sz="3200" dirty="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P</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trong</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phân</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tử</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chemeClr val="accent1">
                    <a:lumMod val="75000"/>
                  </a:schemeClr>
                </a:solidFill>
                <a:effectLst/>
                <a:latin typeface="Times New Roman" panose="02020603050405020304" pitchFamily="18" charset="0"/>
                <a:ea typeface="Calibri" panose="020F0502020204030204" pitchFamily="34" charset="0"/>
              </a:rPr>
              <a:t>P</a:t>
            </a:r>
            <a:r>
              <a:rPr lang="en-US" sz="3600" baseline="-25000" dirty="0" err="1">
                <a:solidFill>
                  <a:schemeClr val="accent1">
                    <a:lumMod val="75000"/>
                  </a:schemeClr>
                </a:solidFill>
                <a:effectLst/>
                <a:latin typeface="Times New Roman" panose="02020603050405020304" pitchFamily="18" charset="0"/>
                <a:ea typeface="Calibri" panose="020F0502020204030204" pitchFamily="34" charset="0"/>
              </a:rPr>
              <a:t>2</a:t>
            </a:r>
            <a:r>
              <a:rPr lang="en-US" sz="3600" dirty="0" err="1">
                <a:solidFill>
                  <a:schemeClr val="accent1">
                    <a:lumMod val="75000"/>
                  </a:schemeClr>
                </a:solidFill>
                <a:effectLst/>
                <a:latin typeface="Times New Roman" panose="02020603050405020304" pitchFamily="18" charset="0"/>
                <a:ea typeface="Calibri" panose="020F0502020204030204" pitchFamily="34" charset="0"/>
              </a:rPr>
              <a:t>O</a:t>
            </a:r>
            <a:r>
              <a:rPr lang="en-US" sz="3600" baseline="-25000" dirty="0" err="1">
                <a:solidFill>
                  <a:schemeClr val="accent1">
                    <a:lumMod val="75000"/>
                  </a:schemeClr>
                </a:solidFill>
                <a:effectLst/>
                <a:latin typeface="Times New Roman" panose="02020603050405020304" pitchFamily="18" charset="0"/>
                <a:ea typeface="Calibri" panose="020F0502020204030204" pitchFamily="34" charset="0"/>
              </a:rPr>
              <a:t>5</a:t>
            </a:r>
            <a:r>
              <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en-US" sz="3200" b="0" i="0" u="none" strike="noStrike" cap="none" normalizeH="0" baseline="0" dirty="0">
              <a:ln>
                <a:noFill/>
              </a:ln>
              <a:solidFill>
                <a:schemeClr val="accent1">
                  <a:lumMod val="75000"/>
                </a:schemeClr>
              </a:solidFill>
              <a:effectLst/>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883991DB-44B8-0125-0A51-00FDD56332AA}"/>
              </a:ext>
            </a:extLst>
          </p:cNvPr>
          <p:cNvSpPr txBox="1"/>
          <p:nvPr/>
        </p:nvSpPr>
        <p:spPr>
          <a:xfrm>
            <a:off x="1052623" y="1116419"/>
            <a:ext cx="5092992"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3200" dirty="0">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Công</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thức</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hoá</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học</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chung</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vi-VN"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B138F125-316E-27DD-175D-C38BD48E13EB}"/>
              </a:ext>
            </a:extLst>
          </p:cNvPr>
          <p:cNvSpPr txBox="1"/>
          <p:nvPr/>
        </p:nvSpPr>
        <p:spPr>
          <a:xfrm>
            <a:off x="1088063" y="4139617"/>
            <a:ext cx="5092992"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3200" dirty="0">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Công</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thức</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hoá</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học</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chung</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vi-VN"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1101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ppt_x"/>
                                          </p:val>
                                        </p:tav>
                                        <p:tav tm="100000">
                                          <p:val>
                                            <p:strVal val="#ppt_x"/>
                                          </p:val>
                                        </p:tav>
                                      </p:tavLst>
                                    </p:anim>
                                    <p:anim calcmode="lin" valueType="num">
                                      <p:cBhvr additive="base">
                                        <p:cTn id="2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 calcmode="lin" valueType="num">
                                      <p:cBhvr additive="base">
                                        <p:cTn id="26" dur="500" fill="hold"/>
                                        <p:tgtEl>
                                          <p:spTgt spid="3"/>
                                        </p:tgtEl>
                                        <p:attrNameLst>
                                          <p:attrName>ppt_x</p:attrName>
                                        </p:attrNameLst>
                                      </p:cBhvr>
                                      <p:tavLst>
                                        <p:tav tm="0">
                                          <p:val>
                                            <p:strVal val="#ppt_x"/>
                                          </p:val>
                                        </p:tav>
                                        <p:tav tm="100000">
                                          <p:val>
                                            <p:strVal val="#ppt_x"/>
                                          </p:val>
                                        </p:tav>
                                      </p:tavLst>
                                    </p:anim>
                                    <p:anim calcmode="lin" valueType="num">
                                      <p:cBhvr additive="base">
                                        <p:cTn id="27"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1000"/>
                                        <p:tgtEl>
                                          <p:spTgt spid="8"/>
                                        </p:tgtEl>
                                      </p:cBhvr>
                                    </p:animEffect>
                                    <p:anim calcmode="lin" valueType="num">
                                      <p:cBhvr>
                                        <p:cTn id="33" dur="1000" fill="hold"/>
                                        <p:tgtEl>
                                          <p:spTgt spid="8"/>
                                        </p:tgtEl>
                                        <p:attrNameLst>
                                          <p:attrName>ppt_x</p:attrName>
                                        </p:attrNameLst>
                                      </p:cBhvr>
                                      <p:tavLst>
                                        <p:tav tm="0">
                                          <p:val>
                                            <p:strVal val="#ppt_x"/>
                                          </p:val>
                                        </p:tav>
                                        <p:tav tm="100000">
                                          <p:val>
                                            <p:strVal val="#ppt_x"/>
                                          </p:val>
                                        </p:tav>
                                      </p:tavLst>
                                    </p:anim>
                                    <p:anim calcmode="lin" valueType="num">
                                      <p:cBhvr>
                                        <p:cTn id="3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2" grpId="0"/>
      <p:bldP spid="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6E8B7-D7F3-5E7E-084A-DA983FD3C2A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6C798E0-FE77-0A5B-9AE2-433A9244CD14}"/>
              </a:ext>
            </a:extLst>
          </p:cNvPr>
          <p:cNvSpPr>
            <a:spLocks noGrp="1"/>
          </p:cNvSpPr>
          <p:nvPr>
            <p:ph idx="1"/>
          </p:nvPr>
        </p:nvSpPr>
        <p:spPr>
          <a:xfrm>
            <a:off x="797442" y="1786270"/>
            <a:ext cx="10556358" cy="4390693"/>
          </a:xfrm>
          <a:solidFill>
            <a:schemeClr val="accent4">
              <a:lumMod val="20000"/>
              <a:lumOff val="80000"/>
            </a:schemeClr>
          </a:solidFill>
        </p:spPr>
        <p:txBody>
          <a:bodyPr>
            <a:normAutofit/>
          </a:bodyPr>
          <a:lstStyle/>
          <a:p>
            <a:pPr algn="just">
              <a:lnSpc>
                <a:spcPct val="115000"/>
              </a:lnSpc>
              <a:spcBef>
                <a:spcPts val="200"/>
              </a:spcBef>
              <a:spcAft>
                <a:spcPts val="300"/>
              </a:spcAft>
            </a:pPr>
            <a:r>
              <a:rPr lang="en-US" sz="32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Kết</a:t>
            </a:r>
            <a:r>
              <a:rPr lang="en-US"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luận</a:t>
            </a:r>
            <a:r>
              <a:rPr lang="en-US"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15000"/>
              </a:lnSpc>
              <a:spcBef>
                <a:spcPts val="200"/>
              </a:spcBef>
              <a:spcAft>
                <a:spcPts val="300"/>
              </a:spcAft>
              <a:buNone/>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Xác định công thức hoá học dựa vào quy tắc hoá trị:</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200"/>
              </a:spcBef>
              <a:spcAft>
                <a:spcPts val="300"/>
              </a:spcAft>
              <a:buNone/>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 Bước 1: Đặt công thức hoá học của hợp chất AxBy</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200"/>
              </a:spcBef>
              <a:spcAft>
                <a:spcPts val="300"/>
              </a:spcAft>
              <a:buNone/>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 Bước 2: Áp dụng quy tắc hoá trị, xác định tỉ lệ x/y= b/a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 Bước 3: Xác định x, y (x, y thường là những số nguyên nhỏ nhất thỏa mãn tỉ lệ trên)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1553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51E4B40D-2A5D-82B7-0CBA-95FB26182C8E}"/>
              </a:ext>
            </a:extLst>
          </p:cNvPr>
          <p:cNvSpPr>
            <a:spLocks noChangeArrowheads="1"/>
          </p:cNvSpPr>
          <p:nvPr/>
        </p:nvSpPr>
        <p:spPr bwMode="auto">
          <a:xfrm>
            <a:off x="808522" y="386549"/>
            <a:ext cx="1042416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1" i="0" u="none" strike="noStrike" cap="none" normalizeH="0" baseline="0" dirty="0">
                <a:ln>
                  <a:noFill/>
                </a:ln>
                <a:solidFill>
                  <a:schemeClr val="tx1"/>
                </a:solidFill>
                <a:effectLst/>
                <a:latin typeface="+mj-lt"/>
                <a:ea typeface="Calibri" panose="020F0502020204030204" pitchFamily="34" charset="0"/>
                <a:cs typeface="Times New Roman" panose="02020603050405020304" pitchFamily="18" charset="0"/>
              </a:rPr>
              <a:t>Câu 2:</a:t>
            </a:r>
            <a:r>
              <a:rPr kumimoji="0" lang="vi-VN" altLang="en-US" sz="2800" b="0" i="0" u="none" strike="noStrike" cap="none" normalizeH="0" baseline="0" dirty="0">
                <a:ln>
                  <a:noFill/>
                </a:ln>
                <a:solidFill>
                  <a:schemeClr val="tx1"/>
                </a:solidFill>
                <a:effectLst/>
                <a:latin typeface="+mj-lt"/>
                <a:ea typeface="Calibri" panose="020F0502020204030204" pitchFamily="34" charset="0"/>
                <a:cs typeface="Times New Roman" panose="02020603050405020304" pitchFamily="18" charset="0"/>
              </a:rPr>
              <a:t> Quan sát hình 6.2, hãy so sánh hóa trị của nguyên tố và số electron mà nguyên tử của nguyên tố đã góp chung để tạo ra liên kết?</a:t>
            </a:r>
            <a:endParaRPr kumimoji="0" lang="en-US" altLang="en-US" sz="28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mj-lt"/>
            </a:endParaRPr>
          </a:p>
        </p:txBody>
      </p:sp>
      <p:pic>
        <p:nvPicPr>
          <p:cNvPr id="2049" name="Picture 20">
            <a:extLst>
              <a:ext uri="{FF2B5EF4-FFF2-40B4-BE49-F238E27FC236}">
                <a16:creationId xmlns:a16="http://schemas.microsoft.com/office/drawing/2014/main" id="{3C058DBD-4DE5-787F-1558-3EF64F684310}"/>
              </a:ext>
            </a:extLst>
          </p:cNvPr>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1174617" y="1555039"/>
            <a:ext cx="4427621" cy="459549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23CFB0D3-355D-A4F7-8ED0-FA60C2A06AE3}"/>
              </a:ext>
            </a:extLst>
          </p:cNvPr>
          <p:cNvSpPr txBox="1"/>
          <p:nvPr/>
        </p:nvSpPr>
        <p:spPr>
          <a:xfrm>
            <a:off x="6687880" y="2147778"/>
            <a:ext cx="4912241" cy="2062103"/>
          </a:xfrm>
          <a:prstGeom prst="rect">
            <a:avLst/>
          </a:prstGeom>
          <a:solidFill>
            <a:schemeClr val="accent4">
              <a:lumMod val="20000"/>
              <a:lumOff val="80000"/>
            </a:schemeClr>
          </a:solidFill>
        </p:spPr>
        <p:txBody>
          <a:bodyPr wrap="square" rtlCol="0">
            <a:spAutoFit/>
          </a:bodyPr>
          <a:lstStyle/>
          <a:p>
            <a:r>
              <a:rPr lang="en-US" sz="3200" dirty="0">
                <a:solidFill>
                  <a:schemeClr val="accent1">
                    <a:lumMod val="75000"/>
                  </a:schemeClr>
                </a:solidFill>
                <a:effectLst/>
                <a:latin typeface="Times New Roman" panose="02020603050405020304" pitchFamily="18" charset="0"/>
                <a:ea typeface="Calibri" panose="020F0502020204030204" pitchFamily="34" charset="0"/>
              </a:rPr>
              <a:t>=&gt; H</a:t>
            </a:r>
            <a:r>
              <a:rPr lang="vi-VN" sz="3200" dirty="0">
                <a:solidFill>
                  <a:schemeClr val="accent1">
                    <a:lumMod val="75000"/>
                  </a:schemeClr>
                </a:solidFill>
                <a:effectLst/>
                <a:latin typeface="Times New Roman" panose="02020603050405020304" pitchFamily="18" charset="0"/>
                <a:ea typeface="Calibri" panose="020F0502020204030204" pitchFamily="34" charset="0"/>
              </a:rPr>
              <a:t>óa trị của nguyên tố và số electron mà nguyên tử của nguyên tố đã góp chung để tạo ra liên kết </a:t>
            </a:r>
            <a:r>
              <a:rPr lang="vi-VN" sz="3200" dirty="0">
                <a:solidFill>
                  <a:srgbClr val="FF0000"/>
                </a:solidFill>
                <a:effectLst/>
                <a:latin typeface="Times New Roman" panose="02020603050405020304" pitchFamily="18" charset="0"/>
                <a:ea typeface="Calibri" panose="020F0502020204030204" pitchFamily="34" charset="0"/>
              </a:rPr>
              <a:t>bằng nhau</a:t>
            </a:r>
            <a:endParaRPr lang="en-US" sz="3200" dirty="0">
              <a:solidFill>
                <a:srgbClr val="FF0000"/>
              </a:solidFill>
            </a:endParaRPr>
          </a:p>
        </p:txBody>
      </p:sp>
    </p:spTree>
    <p:extLst>
      <p:ext uri="{BB962C8B-B14F-4D97-AF65-F5344CB8AC3E}">
        <p14:creationId xmlns:p14="http://schemas.microsoft.com/office/powerpoint/2010/main" val="2960045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C527F-9A9F-37D5-E680-67A2C1495E0E}"/>
              </a:ext>
            </a:extLst>
          </p:cNvPr>
          <p:cNvSpPr>
            <a:spLocks noGrp="1"/>
          </p:cNvSpPr>
          <p:nvPr>
            <p:ph type="title"/>
          </p:nvPr>
        </p:nvSpPr>
        <p:spPr>
          <a:xfrm>
            <a:off x="797442" y="-85064"/>
            <a:ext cx="10556358" cy="765543"/>
          </a:xfrm>
        </p:spPr>
        <p:txBody>
          <a:bodyPr>
            <a:normAutofit/>
          </a:bodyPr>
          <a:lstStyle/>
          <a:p>
            <a:pPr algn="ctr"/>
            <a:r>
              <a:rPr lang="en-US" sz="3200" dirty="0" err="1">
                <a:solidFill>
                  <a:srgbClr val="FF0000"/>
                </a:solidFill>
                <a:latin typeface="Times New Roman" panose="02020603050405020304" pitchFamily="18" charset="0"/>
                <a:cs typeface="Times New Roman" panose="02020603050405020304" pitchFamily="18" charset="0"/>
              </a:rPr>
              <a:t>BÀI</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TẬP</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VỀ</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NHÀ</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0114B40-9D5A-4673-D8FD-41A62D38B711}"/>
              </a:ext>
            </a:extLst>
          </p:cNvPr>
          <p:cNvSpPr>
            <a:spLocks noGrp="1"/>
          </p:cNvSpPr>
          <p:nvPr>
            <p:ph idx="1"/>
          </p:nvPr>
        </p:nvSpPr>
        <p:spPr>
          <a:xfrm>
            <a:off x="839972" y="584787"/>
            <a:ext cx="10513828" cy="625262"/>
          </a:xfrm>
        </p:spPr>
        <p:txBody>
          <a:bodyPr>
            <a:normAutofit/>
          </a:bodyPr>
          <a:lstStyle/>
          <a:p>
            <a:pPr marL="0" indent="0">
              <a:buNone/>
            </a:pPr>
            <a:r>
              <a:rPr lang="vi-VN" b="1" dirty="0">
                <a:effectLst/>
                <a:latin typeface="Times New Roman" panose="02020603050405020304" pitchFamily="18" charset="0"/>
                <a:ea typeface="Calibri" panose="020F0502020204030204" pitchFamily="34" charset="0"/>
                <a:cs typeface="Times New Roman" panose="02020603050405020304" pitchFamily="18" charset="0"/>
              </a:rPr>
              <a:t>Bài 1: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Dựa</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bảng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hoá</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US"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Phụ</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lục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em</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hãy</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hoàn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bảng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buNone/>
            </a:pPr>
            <a:endParaRPr lang="en-US" dirty="0">
              <a:latin typeface="Times New Roman" panose="02020603050405020304" pitchFamily="18"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0833DD45-4B8D-8BA3-F73E-F13026AA7314}"/>
              </a:ext>
            </a:extLst>
          </p:cNvPr>
          <p:cNvGraphicFramePr>
            <a:graphicFrameLocks noGrp="1"/>
          </p:cNvGraphicFramePr>
          <p:nvPr>
            <p:extLst>
              <p:ext uri="{D42A27DB-BD31-4B8C-83A1-F6EECF244321}">
                <p14:modId xmlns:p14="http://schemas.microsoft.com/office/powerpoint/2010/main" val="108104269"/>
              </p:ext>
            </p:extLst>
          </p:nvPr>
        </p:nvGraphicFramePr>
        <p:xfrm>
          <a:off x="489098" y="1084516"/>
          <a:ext cx="10441172" cy="3386510"/>
        </p:xfrm>
        <a:graphic>
          <a:graphicData uri="http://schemas.openxmlformats.org/drawingml/2006/table">
            <a:tbl>
              <a:tblPr firstRow="1" firstCol="1" bandRow="1">
                <a:tableStyleId>{5C22544A-7EE6-4342-B048-85BDC9FD1C3A}</a:tableStyleId>
              </a:tblPr>
              <a:tblGrid>
                <a:gridCol w="5364861">
                  <a:extLst>
                    <a:ext uri="{9D8B030D-6E8A-4147-A177-3AD203B41FA5}">
                      <a16:colId xmlns:a16="http://schemas.microsoft.com/office/drawing/2014/main" val="227498905"/>
                    </a:ext>
                  </a:extLst>
                </a:gridCol>
                <a:gridCol w="2137394">
                  <a:extLst>
                    <a:ext uri="{9D8B030D-6E8A-4147-A177-3AD203B41FA5}">
                      <a16:colId xmlns:a16="http://schemas.microsoft.com/office/drawing/2014/main" val="3979985939"/>
                    </a:ext>
                  </a:extLst>
                </a:gridCol>
                <a:gridCol w="2938917">
                  <a:extLst>
                    <a:ext uri="{9D8B030D-6E8A-4147-A177-3AD203B41FA5}">
                      <a16:colId xmlns:a16="http://schemas.microsoft.com/office/drawing/2014/main" val="3191210005"/>
                    </a:ext>
                  </a:extLst>
                </a:gridCol>
              </a:tblGrid>
              <a:tr h="1011940">
                <a:tc>
                  <a:txBody>
                    <a:bodyPr/>
                    <a:lstStyle/>
                    <a:p>
                      <a:pPr algn="ctr">
                        <a:lnSpc>
                          <a:spcPct val="115000"/>
                        </a:lnSpc>
                        <a:spcBef>
                          <a:spcPts val="200"/>
                        </a:spcBef>
                        <a:spcAft>
                          <a:spcPts val="300"/>
                        </a:spcAft>
                      </a:pPr>
                      <a:r>
                        <a:rPr lang="en-US" sz="2400" dirty="0" err="1">
                          <a:effectLst/>
                          <a:latin typeface="Times New Roman" panose="02020603050405020304" pitchFamily="18" charset="0"/>
                          <a:cs typeface="Times New Roman" panose="02020603050405020304" pitchFamily="18" charset="0"/>
                        </a:rPr>
                        <a:t>Chất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400" dirty="0" err="1">
                          <a:effectLst/>
                          <a:latin typeface="Times New Roman" panose="02020603050405020304" pitchFamily="18" charset="0"/>
                          <a:cs typeface="Times New Roman" panose="02020603050405020304" pitchFamily="18" charset="0"/>
                        </a:rPr>
                        <a:t>Công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thức</a:t>
                      </a:r>
                      <a:r>
                        <a:rPr lang="en-US" sz="2400" dirty="0">
                          <a:effectLst/>
                          <a:latin typeface="Times New Roman" panose="02020603050405020304" pitchFamily="18" charset="0"/>
                          <a:cs typeface="Times New Roman" panose="02020603050405020304" pitchFamily="18" charset="0"/>
                        </a:rPr>
                        <a:t> </a:t>
                      </a:r>
                    </a:p>
                    <a:p>
                      <a:pPr algn="ctr">
                        <a:lnSpc>
                          <a:spcPct val="115000"/>
                        </a:lnSpc>
                        <a:spcBef>
                          <a:spcPts val="200"/>
                        </a:spcBef>
                        <a:spcAft>
                          <a:spcPts val="300"/>
                        </a:spcAft>
                      </a:pPr>
                      <a:r>
                        <a:rPr lang="en-US" sz="2400" dirty="0" err="1">
                          <a:effectLst/>
                          <a:latin typeface="Times New Roman" panose="02020603050405020304" pitchFamily="18" charset="0"/>
                          <a:cs typeface="Times New Roman" panose="02020603050405020304" pitchFamily="18" charset="0"/>
                        </a:rPr>
                        <a:t>hóa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học</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R="765810" algn="ctr">
                        <a:lnSpc>
                          <a:spcPct val="115000"/>
                        </a:lnSpc>
                        <a:spcBef>
                          <a:spcPts val="200"/>
                        </a:spcBef>
                        <a:spcAft>
                          <a:spcPts val="300"/>
                        </a:spcAft>
                      </a:pPr>
                      <a:r>
                        <a:rPr lang="en-US" sz="2400" dirty="0" err="1">
                          <a:effectLst/>
                          <a:latin typeface="Times New Roman" panose="02020603050405020304" pitchFamily="18" charset="0"/>
                          <a:cs typeface="Times New Roman" panose="02020603050405020304" pitchFamily="18" charset="0"/>
                        </a:rPr>
                        <a:t>Khối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lượng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tử</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67766101"/>
                  </a:ext>
                </a:extLst>
              </a:tr>
              <a:tr h="454210">
                <a:tc>
                  <a:txBody>
                    <a:bodyPr/>
                    <a:lstStyle/>
                    <a:p>
                      <a:pPr>
                        <a:lnSpc>
                          <a:spcPct val="115000"/>
                        </a:lnSpc>
                        <a:spcBef>
                          <a:spcPts val="200"/>
                        </a:spcBef>
                        <a:spcAft>
                          <a:spcPts val="300"/>
                        </a:spcAft>
                      </a:pPr>
                      <a:r>
                        <a:rPr lang="en-US" sz="2400">
                          <a:effectLst/>
                          <a:latin typeface="Times New Roman" panose="02020603050405020304" pitchFamily="18" charset="0"/>
                          <a:cs typeface="Times New Roman" panose="02020603050405020304" pitchFamily="18" charset="0"/>
                        </a:rPr>
                        <a:t>Sodium sulfide (S hóa trị II)</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04438142"/>
                  </a:ext>
                </a:extLst>
              </a:tr>
              <a:tr h="1011940">
                <a:tc>
                  <a:txBody>
                    <a:bodyPr/>
                    <a:lstStyle/>
                    <a:p>
                      <a:pPr>
                        <a:lnSpc>
                          <a:spcPct val="115000"/>
                        </a:lnSpc>
                        <a:spcBef>
                          <a:spcPts val="200"/>
                        </a:spcBef>
                        <a:spcAft>
                          <a:spcPts val="300"/>
                        </a:spcAft>
                      </a:pPr>
                      <a:r>
                        <a:rPr lang="en-US" sz="2400" dirty="0" err="1">
                          <a:effectLst/>
                          <a:latin typeface="Times New Roman" panose="02020603050405020304" pitchFamily="18" charset="0"/>
                          <a:cs typeface="Times New Roman" panose="02020603050405020304" pitchFamily="18" charset="0"/>
                        </a:rPr>
                        <a:t>Aluminium</a:t>
                      </a:r>
                      <a:r>
                        <a:rPr lang="en-US" sz="2400" dirty="0">
                          <a:effectLst/>
                          <a:latin typeface="Times New Roman" panose="02020603050405020304" pitchFamily="18" charset="0"/>
                          <a:cs typeface="Times New Roman" panose="02020603050405020304" pitchFamily="18" charset="0"/>
                        </a:rPr>
                        <a:t> nitride </a:t>
                      </a:r>
                    </a:p>
                    <a:p>
                      <a:pPr>
                        <a:lnSpc>
                          <a:spcPct val="115000"/>
                        </a:lnSpc>
                        <a:spcBef>
                          <a:spcPts val="200"/>
                        </a:spcBef>
                        <a:spcAft>
                          <a:spcPts val="300"/>
                        </a:spcAft>
                      </a:pPr>
                      <a:r>
                        <a:rPr lang="en-US" sz="2400" dirty="0">
                          <a:effectLst/>
                          <a:latin typeface="Times New Roman" panose="02020603050405020304" pitchFamily="18" charset="0"/>
                          <a:cs typeface="Times New Roman" panose="02020603050405020304" pitchFamily="18" charset="0"/>
                        </a:rPr>
                        <a:t>(N </a:t>
                      </a:r>
                      <a:r>
                        <a:rPr lang="en-US" sz="2400" dirty="0" err="1">
                          <a:effectLst/>
                          <a:latin typeface="Times New Roman" panose="02020603050405020304" pitchFamily="18" charset="0"/>
                          <a:cs typeface="Times New Roman" panose="02020603050405020304" pitchFamily="18" charset="0"/>
                        </a:rPr>
                        <a:t>hóa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cs typeface="Times New Roman" panose="02020603050405020304" pitchFamily="18" charset="0"/>
                        </a:rPr>
                        <a:t> III)</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13778639"/>
                  </a:ext>
                </a:extLst>
              </a:tr>
              <a:tr h="454210">
                <a:tc>
                  <a:txBody>
                    <a:bodyPr/>
                    <a:lstStyle/>
                    <a:p>
                      <a:pPr>
                        <a:lnSpc>
                          <a:spcPct val="115000"/>
                        </a:lnSpc>
                        <a:spcBef>
                          <a:spcPts val="200"/>
                        </a:spcBef>
                        <a:spcAft>
                          <a:spcPts val="300"/>
                        </a:spcAft>
                      </a:pPr>
                      <a:r>
                        <a:rPr lang="en-US" sz="2400" dirty="0">
                          <a:effectLst/>
                          <a:latin typeface="Times New Roman" panose="02020603050405020304" pitchFamily="18" charset="0"/>
                          <a:cs typeface="Times New Roman" panose="02020603050405020304" pitchFamily="18" charset="0"/>
                        </a:rPr>
                        <a:t>Copper (II) sulfate</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63676855"/>
                  </a:ext>
                </a:extLst>
              </a:tr>
              <a:tr h="454210">
                <a:tc>
                  <a:txBody>
                    <a:bodyPr/>
                    <a:lstStyle/>
                    <a:p>
                      <a:pPr>
                        <a:lnSpc>
                          <a:spcPct val="115000"/>
                        </a:lnSpc>
                        <a:spcBef>
                          <a:spcPts val="200"/>
                        </a:spcBef>
                        <a:spcAft>
                          <a:spcPts val="300"/>
                        </a:spcAft>
                      </a:pPr>
                      <a:r>
                        <a:rPr lang="en-US" sz="2400">
                          <a:effectLst/>
                          <a:latin typeface="Times New Roman" panose="02020603050405020304" pitchFamily="18" charset="0"/>
                          <a:cs typeface="Times New Roman" panose="02020603050405020304" pitchFamily="18" charset="0"/>
                        </a:rPr>
                        <a:t>Iron (III) hydroxide</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8249897"/>
                  </a:ext>
                </a:extLst>
              </a:tr>
            </a:tbl>
          </a:graphicData>
        </a:graphic>
      </p:graphicFrame>
      <p:sp>
        <p:nvSpPr>
          <p:cNvPr id="5" name="TextBox 4">
            <a:extLst>
              <a:ext uri="{FF2B5EF4-FFF2-40B4-BE49-F238E27FC236}">
                <a16:creationId xmlns:a16="http://schemas.microsoft.com/office/drawing/2014/main" id="{2F5D9322-A828-F004-56A6-5BB8F710BD45}"/>
              </a:ext>
            </a:extLst>
          </p:cNvPr>
          <p:cNvSpPr txBox="1"/>
          <p:nvPr/>
        </p:nvSpPr>
        <p:spPr>
          <a:xfrm>
            <a:off x="1158949" y="5295014"/>
            <a:ext cx="45719" cy="523220"/>
          </a:xfrm>
          <a:prstGeom prst="rect">
            <a:avLst/>
          </a:prstGeom>
          <a:noFill/>
        </p:spPr>
        <p:txBody>
          <a:bodyPr wrap="square" rtlCol="0">
            <a:spAutoFit/>
          </a:bodyPr>
          <a:lstStyle/>
          <a:p>
            <a:endParaRPr lang="en-US" sz="2800" dirty="0">
              <a:latin typeface="Times New Roman" panose="02020603050405020304" pitchFamily="18" charset="0"/>
              <a:cs typeface="Times New Roman" panose="02020603050405020304" pitchFamily="18" charset="0"/>
            </a:endParaRPr>
          </a:p>
        </p:txBody>
      </p:sp>
      <p:sp>
        <p:nvSpPr>
          <p:cNvPr id="6" name="Content Placeholder 2">
            <a:extLst>
              <a:ext uri="{FF2B5EF4-FFF2-40B4-BE49-F238E27FC236}">
                <a16:creationId xmlns:a16="http://schemas.microsoft.com/office/drawing/2014/main" id="{4ABA5FAD-75AE-B267-F292-8A202AC29644}"/>
              </a:ext>
            </a:extLst>
          </p:cNvPr>
          <p:cNvSpPr txBox="1">
            <a:spLocks/>
          </p:cNvSpPr>
          <p:nvPr/>
        </p:nvSpPr>
        <p:spPr>
          <a:xfrm>
            <a:off x="373911" y="4536887"/>
            <a:ext cx="10556358" cy="164273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15000"/>
              </a:lnSpc>
              <a:spcBef>
                <a:spcPts val="200"/>
              </a:spcBef>
              <a:spcAft>
                <a:spcPts val="300"/>
              </a:spcAft>
            </a:pPr>
            <a:r>
              <a:rPr lang="vi-VN" b="1" dirty="0">
                <a:effectLst/>
                <a:latin typeface="Times New Roman" panose="02020603050405020304" pitchFamily="18" charset="0"/>
                <a:ea typeface="Calibri" panose="020F0502020204030204" pitchFamily="34" charset="0"/>
                <a:cs typeface="Times New Roman" panose="02020603050405020304" pitchFamily="18" charset="0"/>
              </a:rPr>
              <a:t>Bài 2. </a:t>
            </a:r>
            <a:r>
              <a:rPr lang="vi-VN" dirty="0">
                <a:effectLst/>
                <a:latin typeface="Times New Roman" panose="02020603050405020304" pitchFamily="18" charset="0"/>
                <a:ea typeface="Calibri" panose="020F0502020204030204" pitchFamily="34" charset="0"/>
                <a:cs typeface="Times New Roman" panose="02020603050405020304" pitchFamily="18" charset="0"/>
              </a:rPr>
              <a:t>Bột thạch cao có nhiều ứng dụng quan trọng trong đời sống. Thành phần chính của bột thạch cao là hợp chất (M) gồm calcium và gốc sulfate. Xác định công thức hoá học cùa hợp chất (M).Tìm hiếu thông qua sách, báo, internet và cho biết các ứng dụng của thạch cao.</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61227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C7EBF-7892-F33E-E927-3BB8A8F75D4F}"/>
              </a:ext>
            </a:extLst>
          </p:cNvPr>
          <p:cNvSpPr>
            <a:spLocks noGrp="1"/>
          </p:cNvSpPr>
          <p:nvPr>
            <p:ph type="title"/>
          </p:nvPr>
        </p:nvSpPr>
        <p:spPr>
          <a:xfrm>
            <a:off x="838200" y="365125"/>
            <a:ext cx="10515600" cy="1325563"/>
          </a:xfrm>
        </p:spPr>
        <p:txBody>
          <a:bodyPr>
            <a:noAutofit/>
          </a:bodyPr>
          <a:lstStyle/>
          <a:p>
            <a:r>
              <a:rPr lang="en-US" sz="3200" b="1" dirty="0" err="1">
                <a:latin typeface="Times New Roman" panose="02020603050405020304" pitchFamily="18" charset="0"/>
                <a:ea typeface="Calibri" panose="020F0502020204030204" pitchFamily="34" charset="0"/>
                <a:cs typeface="Times New Roman" panose="02020603050405020304" pitchFamily="18" charset="0"/>
              </a:rPr>
              <a:t>Luyện</a:t>
            </a:r>
            <a:r>
              <a:rPr lang="en-US" sz="3200" b="1" dirty="0">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latin typeface="Times New Roman" panose="02020603050405020304" pitchFamily="18" charset="0"/>
                <a:ea typeface="Calibri" panose="020F0502020204030204" pitchFamily="34" charset="0"/>
                <a:cs typeface="Times New Roman" panose="02020603050405020304" pitchFamily="18" charset="0"/>
              </a:rPr>
              <a:t>tập</a:t>
            </a:r>
            <a:r>
              <a:rPr lang="en-US" sz="3200" b="1" dirty="0">
                <a:latin typeface="Times New Roman" panose="02020603050405020304" pitchFamily="18" charset="0"/>
                <a:ea typeface="Calibri" panose="020F0502020204030204" pitchFamily="34" charset="0"/>
                <a:cs typeface="Times New Roman" panose="02020603050405020304" pitchFamily="18" charset="0"/>
              </a:rPr>
              <a:t>: </a:t>
            </a:r>
            <a:br>
              <a:rPr lang="en-US" sz="3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br>
            <a:r>
              <a:rPr lang="en-US" sz="32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Xác</a:t>
            </a:r>
            <a:r>
              <a:rPr lang="en-US" sz="3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3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công</a:t>
            </a:r>
            <a:r>
              <a:rPr lang="en-US" sz="3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thức</a:t>
            </a:r>
            <a:r>
              <a:rPr lang="en-US" sz="3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hoá</a:t>
            </a:r>
            <a:r>
              <a:rPr lang="en-US" sz="3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3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dựa</a:t>
            </a:r>
            <a:r>
              <a:rPr lang="en-US" sz="3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vào</a:t>
            </a:r>
            <a:r>
              <a:rPr lang="en-US" sz="3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phần</a:t>
            </a:r>
            <a:r>
              <a:rPr lang="en-US" sz="3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trăm</a:t>
            </a:r>
            <a:r>
              <a:rPr lang="en-US" sz="3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3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tố</a:t>
            </a:r>
            <a:r>
              <a:rPr lang="en-US" sz="3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khối</a:t>
            </a:r>
            <a:r>
              <a:rPr lang="en-US" sz="3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3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phân</a:t>
            </a:r>
            <a:r>
              <a:rPr lang="en-US" sz="3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tử</a:t>
            </a:r>
            <a:r>
              <a:rPr lang="en-US" sz="3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54CDBA7-21B4-70B7-82CC-A1571C5EA9F9}"/>
              </a:ext>
            </a:extLst>
          </p:cNvPr>
          <p:cNvSpPr>
            <a:spLocks noGrp="1"/>
          </p:cNvSpPr>
          <p:nvPr>
            <p:ph idx="1"/>
          </p:nvPr>
        </p:nvSpPr>
        <p:spPr>
          <a:xfrm>
            <a:off x="808074" y="1807535"/>
            <a:ext cx="10545726" cy="4369428"/>
          </a:xfrm>
        </p:spPr>
        <p:txBody>
          <a:bodyPr>
            <a:normAutofit/>
          </a:bodyPr>
          <a:lstStyle/>
          <a:p>
            <a:pPr algn="just">
              <a:lnSpc>
                <a:spcPct val="115000"/>
              </a:lnSpc>
              <a:spcBef>
                <a:spcPts val="200"/>
              </a:spcBef>
              <a:spcAft>
                <a:spcPts val="300"/>
              </a:spcAft>
            </a:pPr>
            <a:r>
              <a:rPr lang="vi-VN" sz="3200" b="1" dirty="0">
                <a:effectLst/>
                <a:latin typeface="Times New Roman" panose="02020603050405020304" pitchFamily="18" charset="0"/>
                <a:ea typeface="Calibri" panose="020F0502020204030204" pitchFamily="34" charset="0"/>
                <a:cs typeface="Times New Roman" panose="02020603050405020304" pitchFamily="18" charset="0"/>
              </a:rPr>
              <a:t>(?1) </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R là hợp chất của S và O, khối lượng phân tử của R là 64 amu. Biết phần trăm khối lượng của oxygen trong R là 50%. Hãy xác định công thức hoá học của R</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vi-VN" sz="3200" b="1" dirty="0">
                <a:effectLst/>
                <a:latin typeface="Times New Roman" panose="02020603050405020304" pitchFamily="18" charset="0"/>
                <a:ea typeface="Calibri" panose="020F0502020204030204" pitchFamily="34" charset="0"/>
                <a:cs typeface="Times New Roman" panose="02020603050405020304" pitchFamily="18" charset="0"/>
              </a:rPr>
              <a:t>(?2) </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Hợp chất X được tạo thành bởi Fe và O có khối lượng phân tử là 160. Biết phần trăm khối lượng của Fe trong X là 70%. Hãy xác định công thức hóa học của X</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53361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61E725-98FE-B2A7-70A1-8C254367476D}"/>
              </a:ext>
            </a:extLst>
          </p:cNvPr>
          <p:cNvSpPr>
            <a:spLocks noGrp="1"/>
          </p:cNvSpPr>
          <p:nvPr>
            <p:ph idx="1"/>
          </p:nvPr>
        </p:nvSpPr>
        <p:spPr>
          <a:xfrm>
            <a:off x="818707" y="320477"/>
            <a:ext cx="10535093" cy="6218545"/>
          </a:xfrm>
        </p:spPr>
        <p:txBody>
          <a:bodyPr>
            <a:noAutofit/>
          </a:bodyPr>
          <a:lstStyle/>
          <a:p>
            <a:pPr marL="0" indent="0">
              <a:lnSpc>
                <a:spcPct val="115000"/>
              </a:lnSpc>
              <a:spcBef>
                <a:spcPts val="200"/>
              </a:spcBef>
              <a:spcAft>
                <a:spcPts val="300"/>
              </a:spcAft>
              <a:buNone/>
            </a:pPr>
            <a:r>
              <a:rPr lang="vi-VN"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(?1) </a:t>
            </a:r>
            <a:r>
              <a:rPr lang="vi-VN" dirty="0">
                <a:effectLst/>
                <a:latin typeface="Times New Roman" panose="02020603050405020304" pitchFamily="18" charset="0"/>
                <a:ea typeface="Calibri" panose="020F0502020204030204" pitchFamily="34" charset="0"/>
                <a:cs typeface="Times New Roman" panose="02020603050405020304" pitchFamily="18" charset="0"/>
              </a:rPr>
              <a:t>R là hợp chất của S và O, khối lượng phân tử của R là 64 amu. Biết phần trăm khối lượng của oxygen trong R là 50%. Hãy xác định công thức hoá học của R</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Bef>
                <a:spcPts val="200"/>
              </a:spcBef>
              <a:spcAft>
                <a:spcPts val="300"/>
              </a:spcAft>
              <a:buNone/>
            </a:pPr>
            <a:r>
              <a:rPr lang="en-US"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giải</a:t>
            </a:r>
            <a:r>
              <a:rPr lang="en-US"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nSpc>
                <a:spcPct val="115000"/>
              </a:lnSpc>
              <a:spcBef>
                <a:spcPts val="200"/>
              </a:spcBef>
              <a:spcAft>
                <a:spcPts val="300"/>
              </a:spcAft>
              <a:buNone/>
            </a:pPr>
            <a:r>
              <a:rPr lang="vi-VN"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Đặt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dirty="0">
                <a:effectLst/>
                <a:latin typeface="Times New Roman" panose="02020603050405020304" pitchFamily="18" charset="0"/>
                <a:ea typeface="Calibri" panose="020F0502020204030204" pitchFamily="34" charset="0"/>
                <a:cs typeface="Times New Roman" panose="02020603050405020304" pitchFamily="18" charset="0"/>
              </a:rPr>
              <a:t> R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S</a:t>
            </a:r>
            <a:r>
              <a:rPr lang="en-US" b="1" baseline="-25000" dirty="0" err="1">
                <a:effectLst/>
                <a:latin typeface="Times New Roman" panose="02020603050405020304" pitchFamily="18" charset="0"/>
                <a:ea typeface="Calibri" panose="020F0502020204030204" pitchFamily="34" charset="0"/>
                <a:cs typeface="Times New Roman" panose="02020603050405020304" pitchFamily="18" charset="0"/>
              </a:rPr>
              <a:t>x</a:t>
            </a: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O</a:t>
            </a:r>
            <a:r>
              <a:rPr lang="en-US" b="1" baseline="-25000" dirty="0" err="1">
                <a:effectLst/>
                <a:latin typeface="Times New Roman" panose="02020603050405020304" pitchFamily="18" charset="0"/>
                <a:ea typeface="Calibri" panose="020F0502020204030204" pitchFamily="34" charset="0"/>
                <a:cs typeface="Times New Roman" panose="02020603050405020304" pitchFamily="18" charset="0"/>
              </a:rPr>
              <a:t>y</a:t>
            </a:r>
            <a:endParaRPr lang="en-US"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Bef>
                <a:spcPts val="200"/>
              </a:spcBef>
              <a:spcAft>
                <a:spcPts val="30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Khối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tố</a:t>
            </a:r>
            <a:r>
              <a:rPr lang="en-US" dirty="0">
                <a:effectLst/>
                <a:latin typeface="Times New Roman" panose="02020603050405020304" pitchFamily="18" charset="0"/>
                <a:ea typeface="Calibri" panose="020F0502020204030204" pitchFamily="34" charset="0"/>
                <a:cs typeface="Times New Roman" panose="02020603050405020304" pitchFamily="18" charset="0"/>
              </a:rPr>
              <a:t> O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tử</a:t>
            </a:r>
            <a:r>
              <a:rPr lang="en-US" dirty="0">
                <a:effectLst/>
                <a:latin typeface="Times New Roman" panose="02020603050405020304" pitchFamily="18" charset="0"/>
                <a:ea typeface="Calibri" panose="020F0502020204030204" pitchFamily="34" charset="0"/>
                <a:cs typeface="Times New Roman" panose="02020603050405020304" pitchFamily="18" charset="0"/>
              </a:rPr>
              <a:t> R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dirty="0">
                <a:effectLst/>
                <a:latin typeface="Times New Roman" panose="02020603050405020304" pitchFamily="18" charset="0"/>
                <a:ea typeface="Calibri" panose="020F0502020204030204" pitchFamily="34" charset="0"/>
                <a:cs typeface="Times New Roman" panose="02020603050405020304" pitchFamily="18" charset="0"/>
              </a:rPr>
              <a:t> :                      		</a:t>
            </a:r>
            <a:r>
              <a:rPr lang="vi-VN" dirty="0">
                <a:effectLst/>
                <a:latin typeface="Times New Roman" panose="02020603050405020304" pitchFamily="18" charset="0"/>
                <a:ea typeface="Calibri" panose="020F0502020204030204" pitchFamily="34" charset="0"/>
                <a:cs typeface="Times New Roman" panose="02020603050405020304" pitchFamily="18" charset="0"/>
              </a:rPr>
              <a:t>(</a:t>
            </a:r>
            <a:r>
              <a:rPr lang="en-US" dirty="0">
                <a:effectLst/>
                <a:latin typeface="Times New Roman" panose="02020603050405020304" pitchFamily="18" charset="0"/>
                <a:ea typeface="Calibri" panose="020F0502020204030204" pitchFamily="34" charset="0"/>
                <a:cs typeface="Times New Roman" panose="02020603050405020304" pitchFamily="18" charset="0"/>
              </a:rPr>
              <a:t>64</a:t>
            </a:r>
            <a:r>
              <a:rPr lang="vi-VN" dirty="0">
                <a:effectLst/>
                <a:latin typeface="Times New Roman" panose="02020603050405020304" pitchFamily="18" charset="0"/>
                <a:ea typeface="Calibri" panose="020F0502020204030204" pitchFamily="34" charset="0"/>
                <a:cs typeface="Times New Roman" panose="02020603050405020304" pitchFamily="18" charset="0"/>
              </a:rPr>
              <a:t>.</a:t>
            </a:r>
            <a:r>
              <a:rPr lang="en-US" dirty="0">
                <a:effectLst/>
                <a:latin typeface="Times New Roman" panose="02020603050405020304" pitchFamily="18" charset="0"/>
                <a:ea typeface="Calibri" panose="020F0502020204030204" pitchFamily="34" charset="0"/>
                <a:cs typeface="Times New Roman" panose="02020603050405020304" pitchFamily="18" charset="0"/>
              </a:rPr>
              <a:t>50</a:t>
            </a:r>
            <a:r>
              <a:rPr lang="vi-VN" dirty="0">
                <a:effectLst/>
                <a:latin typeface="Times New Roman" panose="02020603050405020304" pitchFamily="18" charset="0"/>
                <a:ea typeface="Calibri" panose="020F0502020204030204" pitchFamily="34" charset="0"/>
                <a:cs typeface="Times New Roman" panose="02020603050405020304" pitchFamily="18" charset="0"/>
              </a:rPr>
              <a:t>)</a:t>
            </a:r>
            <a:r>
              <a:rPr lang="en-US" dirty="0">
                <a:effectLst/>
                <a:latin typeface="Times New Roman" panose="02020603050405020304" pitchFamily="18" charset="0"/>
                <a:ea typeface="Calibri" panose="020F0502020204030204" pitchFamily="34" charset="0"/>
                <a:cs typeface="Times New Roman" panose="02020603050405020304" pitchFamily="18" charset="0"/>
              </a:rPr>
              <a:t>/100=32 amu </a:t>
            </a:r>
          </a:p>
          <a:p>
            <a:pPr marL="0" indent="0">
              <a:lnSpc>
                <a:spcPct val="115000"/>
              </a:lnSpc>
              <a:spcBef>
                <a:spcPts val="200"/>
              </a:spcBef>
              <a:spcAft>
                <a:spcPts val="30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Khối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tố</a:t>
            </a:r>
            <a:r>
              <a:rPr lang="en-US" dirty="0">
                <a:effectLst/>
                <a:latin typeface="Times New Roman" panose="02020603050405020304" pitchFamily="18" charset="0"/>
                <a:ea typeface="Calibri" panose="020F0502020204030204" pitchFamily="34" charset="0"/>
                <a:cs typeface="Times New Roman" panose="02020603050405020304" pitchFamily="18" charset="0"/>
              </a:rPr>
              <a:t> S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tử</a:t>
            </a:r>
            <a:r>
              <a:rPr lang="en-US" dirty="0">
                <a:effectLst/>
                <a:latin typeface="Times New Roman" panose="02020603050405020304" pitchFamily="18" charset="0"/>
                <a:ea typeface="Calibri" panose="020F0502020204030204" pitchFamily="34" charset="0"/>
                <a:cs typeface="Times New Roman" panose="02020603050405020304" pitchFamily="18" charset="0"/>
              </a:rPr>
              <a:t> R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dirty="0">
                <a:effectLst/>
                <a:latin typeface="Times New Roman" panose="02020603050405020304" pitchFamily="18" charset="0"/>
                <a:ea typeface="Calibri" panose="020F0502020204030204" pitchFamily="34" charset="0"/>
                <a:cs typeface="Times New Roman" panose="02020603050405020304" pitchFamily="18" charset="0"/>
              </a:rPr>
              <a:t> 64 −32=32 amu </a:t>
            </a:r>
          </a:p>
          <a:p>
            <a:pPr marL="0" indent="0">
              <a:lnSpc>
                <a:spcPct val="115000"/>
              </a:lnSpc>
              <a:spcBef>
                <a:spcPts val="200"/>
              </a:spcBef>
              <a:spcAft>
                <a:spcPts val="30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Ta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dirty="0">
                <a:effectLst/>
                <a:latin typeface="Times New Roman" panose="02020603050405020304" pitchFamily="18" charset="0"/>
                <a:ea typeface="Calibri" panose="020F0502020204030204" pitchFamily="34" charset="0"/>
                <a:cs typeface="Times New Roman" panose="02020603050405020304" pitchFamily="18" charset="0"/>
              </a:rPr>
              <a:t>: 16</a:t>
            </a:r>
            <a:r>
              <a:rPr lang="vi-VN" dirty="0">
                <a:effectLst/>
                <a:latin typeface="Times New Roman" panose="02020603050405020304" pitchFamily="18" charset="0"/>
                <a:ea typeface="Calibri" panose="020F0502020204030204" pitchFamily="34" charset="0"/>
                <a:cs typeface="Times New Roman" panose="02020603050405020304" pitchFamily="18" charset="0"/>
              </a:rPr>
              <a:t>.</a:t>
            </a:r>
            <a:r>
              <a:rPr lang="en-US" dirty="0">
                <a:effectLst/>
                <a:latin typeface="Times New Roman" panose="02020603050405020304" pitchFamily="18" charset="0"/>
                <a:ea typeface="Calibri" panose="020F0502020204030204" pitchFamily="34" charset="0"/>
                <a:cs typeface="Times New Roman" panose="02020603050405020304" pitchFamily="18" charset="0"/>
              </a:rPr>
              <a:t>y = 32 → y = 2</a:t>
            </a:r>
          </a:p>
          <a:p>
            <a:pPr marL="0" indent="0">
              <a:lnSpc>
                <a:spcPct val="115000"/>
              </a:lnSpc>
              <a:spcBef>
                <a:spcPts val="200"/>
              </a:spcBef>
              <a:spcAft>
                <a:spcPts val="30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32</a:t>
            </a:r>
            <a:r>
              <a:rPr lang="vi-VN" dirty="0">
                <a:effectLst/>
                <a:latin typeface="Times New Roman" panose="02020603050405020304" pitchFamily="18" charset="0"/>
                <a:ea typeface="Calibri" panose="020F0502020204030204" pitchFamily="34" charset="0"/>
                <a:cs typeface="Times New Roman" panose="02020603050405020304" pitchFamily="18" charset="0"/>
              </a:rPr>
              <a:t>.</a:t>
            </a:r>
            <a:r>
              <a:rPr lang="en-US" dirty="0">
                <a:effectLst/>
                <a:latin typeface="Times New Roman" panose="02020603050405020304" pitchFamily="18" charset="0"/>
                <a:ea typeface="Calibri" panose="020F0502020204030204" pitchFamily="34" charset="0"/>
                <a:cs typeface="Times New Roman" panose="02020603050405020304" pitchFamily="18" charset="0"/>
              </a:rPr>
              <a:t>x = 32 → x = 1</a:t>
            </a:r>
          </a:p>
          <a:p>
            <a:pPr marL="0" indent="0">
              <a:lnSpc>
                <a:spcPct val="115000"/>
              </a:lnSpc>
              <a:spcBef>
                <a:spcPts val="200"/>
              </a:spcBef>
              <a:spcAft>
                <a:spcPts val="300"/>
              </a:spcAft>
              <a:buNone/>
            </a:pPr>
            <a:r>
              <a:rPr lang="en-US" dirty="0" err="1">
                <a:effectLst/>
                <a:latin typeface="Times New Roman" panose="02020603050405020304" pitchFamily="18" charset="0"/>
                <a:ea typeface="Calibri" panose="020F0502020204030204" pitchFamily="34" charset="0"/>
                <a:cs typeface="Times New Roman" panose="02020603050405020304" pitchFamily="18" charset="0"/>
              </a:rPr>
              <a:t>Vậy</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hoá</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SO</a:t>
            </a:r>
            <a:r>
              <a:rPr lang="en-US" baseline="-25000" dirty="0" err="1">
                <a:effectLst/>
                <a:latin typeface="Times New Roman" panose="02020603050405020304" pitchFamily="18" charset="0"/>
                <a:ea typeface="Calibri" panose="020F0502020204030204" pitchFamily="34" charset="0"/>
                <a:cs typeface="Times New Roman" panose="02020603050405020304" pitchFamily="18" charset="0"/>
              </a:rPr>
              <a:t>2</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5025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A22CF4-AC36-C269-0E9B-AA3CC876634F}"/>
              </a:ext>
            </a:extLst>
          </p:cNvPr>
          <p:cNvSpPr>
            <a:spLocks noGrp="1"/>
          </p:cNvSpPr>
          <p:nvPr>
            <p:ph idx="1"/>
          </p:nvPr>
        </p:nvSpPr>
        <p:spPr>
          <a:xfrm>
            <a:off x="861236" y="627319"/>
            <a:ext cx="10492563" cy="5911703"/>
          </a:xfrm>
        </p:spPr>
        <p:txBody>
          <a:bodyPr>
            <a:noAutofit/>
          </a:bodyPr>
          <a:lstStyle/>
          <a:p>
            <a:pPr marL="0" indent="0">
              <a:buNone/>
            </a:pPr>
            <a:r>
              <a:rPr lang="vi-VN"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(?2) </a:t>
            </a:r>
            <a:r>
              <a:rPr lang="vi-VN" dirty="0">
                <a:effectLst/>
                <a:latin typeface="Times New Roman" panose="02020603050405020304" pitchFamily="18" charset="0"/>
                <a:ea typeface="Calibri" panose="020F0502020204030204" pitchFamily="34" charset="0"/>
                <a:cs typeface="Times New Roman" panose="02020603050405020304" pitchFamily="18" charset="0"/>
              </a:rPr>
              <a:t>Hợp chất X được tạo thành bởi Fe và O có khối lượng phân tử là 160. Biết phần trăm khối lượng của Fe trong X là 70%. </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vi-VN" dirty="0">
                <a:effectLst/>
                <a:latin typeface="Times New Roman" panose="02020603050405020304" pitchFamily="18" charset="0"/>
                <a:ea typeface="Calibri" panose="020F0502020204030204" pitchFamily="34" charset="0"/>
                <a:cs typeface="Times New Roman" panose="02020603050405020304" pitchFamily="18" charset="0"/>
              </a:rPr>
              <a:t>Hãy xác định công thức hóa học của X</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Bài</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giải</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solidFill>
                <a:srgbClr val="FF0000"/>
              </a:solidFill>
              <a:latin typeface="Times New Roman" panose="02020603050405020304" pitchFamily="18" charset="0"/>
              <a:cs typeface="Times New Roman" panose="02020603050405020304" pitchFamily="18" charset="0"/>
            </a:endParaRPr>
          </a:p>
          <a:p>
            <a:pPr marL="0" indent="0">
              <a:lnSpc>
                <a:spcPct val="115000"/>
              </a:lnSpc>
              <a:spcBef>
                <a:spcPts val="200"/>
              </a:spcBef>
              <a:spcAft>
                <a:spcPts val="30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Đặt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dirty="0">
                <a:effectLst/>
                <a:latin typeface="Times New Roman" panose="02020603050405020304" pitchFamily="18" charset="0"/>
                <a:ea typeface="Calibri" panose="020F0502020204030204" pitchFamily="34" charset="0"/>
                <a:cs typeface="Times New Roman" panose="02020603050405020304" pitchFamily="18" charset="0"/>
              </a:rPr>
              <a:t> X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Fe</a:t>
            </a:r>
            <a:r>
              <a:rPr lang="en-US" b="1" baseline="-25000" dirty="0" err="1">
                <a:effectLst/>
                <a:latin typeface="Times New Roman" panose="02020603050405020304" pitchFamily="18" charset="0"/>
                <a:ea typeface="Calibri" panose="020F0502020204030204" pitchFamily="34" charset="0"/>
                <a:cs typeface="Times New Roman" panose="02020603050405020304" pitchFamily="18" charset="0"/>
              </a:rPr>
              <a:t>x</a:t>
            </a: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O</a:t>
            </a:r>
            <a:r>
              <a:rPr lang="en-US" b="1" baseline="-25000" dirty="0" err="1">
                <a:effectLst/>
                <a:latin typeface="Times New Roman" panose="02020603050405020304" pitchFamily="18" charset="0"/>
                <a:ea typeface="Calibri" panose="020F0502020204030204" pitchFamily="34" charset="0"/>
                <a:cs typeface="Times New Roman" panose="02020603050405020304" pitchFamily="18" charset="0"/>
              </a:rPr>
              <a:t>y</a:t>
            </a:r>
            <a:endParaRPr lang="en-US"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Bef>
                <a:spcPts val="200"/>
              </a:spcBef>
              <a:spcAft>
                <a:spcPts val="300"/>
              </a:spcAft>
              <a:buNone/>
            </a:pPr>
            <a:r>
              <a:rPr lang="vi-VN"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Khối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tố</a:t>
            </a:r>
            <a:r>
              <a:rPr lang="en-US" dirty="0">
                <a:effectLst/>
                <a:latin typeface="Times New Roman" panose="02020603050405020304" pitchFamily="18" charset="0"/>
                <a:ea typeface="Calibri" panose="020F0502020204030204" pitchFamily="34" charset="0"/>
                <a:cs typeface="Times New Roman" panose="02020603050405020304" pitchFamily="18" charset="0"/>
              </a:rPr>
              <a:t> Fe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1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tử</a:t>
            </a:r>
            <a:r>
              <a:rPr lang="en-US" dirty="0">
                <a:effectLst/>
                <a:latin typeface="Times New Roman" panose="02020603050405020304" pitchFamily="18" charset="0"/>
                <a:ea typeface="Calibri" panose="020F0502020204030204" pitchFamily="34" charset="0"/>
                <a:cs typeface="Times New Roman" panose="02020603050405020304" pitchFamily="18" charset="0"/>
              </a:rPr>
              <a:t> X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r>
              <a:rPr lang="vi-VN"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vi-VN" dirty="0">
                <a:effectLst/>
                <a:latin typeface="Times New Roman" panose="02020603050405020304" pitchFamily="18" charset="0"/>
                <a:ea typeface="Calibri" panose="020F0502020204030204" pitchFamily="34" charset="0"/>
                <a:cs typeface="Times New Roman" panose="02020603050405020304" pitchFamily="18" charset="0"/>
              </a:rPr>
              <a:t>(</a:t>
            </a:r>
            <a:r>
              <a:rPr lang="en-US" dirty="0">
                <a:effectLst/>
                <a:latin typeface="Times New Roman" panose="02020603050405020304" pitchFamily="18" charset="0"/>
                <a:ea typeface="Calibri" panose="020F0502020204030204" pitchFamily="34" charset="0"/>
                <a:cs typeface="Times New Roman" panose="02020603050405020304" pitchFamily="18" charset="0"/>
              </a:rPr>
              <a:t>160</a:t>
            </a:r>
            <a:r>
              <a:rPr lang="vi-VN" dirty="0">
                <a:effectLst/>
                <a:latin typeface="Times New Roman" panose="02020603050405020304" pitchFamily="18" charset="0"/>
                <a:ea typeface="Calibri" panose="020F0502020204030204" pitchFamily="34" charset="0"/>
                <a:cs typeface="Times New Roman" panose="02020603050405020304" pitchFamily="18" charset="0"/>
              </a:rPr>
              <a:t>.</a:t>
            </a:r>
            <a:r>
              <a:rPr lang="en-US" dirty="0">
                <a:effectLst/>
                <a:latin typeface="Times New Roman" panose="02020603050405020304" pitchFamily="18" charset="0"/>
                <a:ea typeface="Calibri" panose="020F0502020204030204" pitchFamily="34" charset="0"/>
                <a:cs typeface="Times New Roman" panose="02020603050405020304" pitchFamily="18" charset="0"/>
              </a:rPr>
              <a:t>70</a:t>
            </a:r>
            <a:r>
              <a:rPr lang="vi-VN" dirty="0">
                <a:effectLst/>
                <a:latin typeface="Times New Roman" panose="02020603050405020304" pitchFamily="18" charset="0"/>
                <a:ea typeface="Calibri" panose="020F0502020204030204" pitchFamily="34" charset="0"/>
                <a:cs typeface="Times New Roman" panose="02020603050405020304" pitchFamily="18" charset="0"/>
              </a:rPr>
              <a:t>)</a:t>
            </a:r>
            <a:r>
              <a:rPr lang="en-US" dirty="0">
                <a:effectLst/>
                <a:latin typeface="Times New Roman" panose="02020603050405020304" pitchFamily="18" charset="0"/>
                <a:ea typeface="Calibri" panose="020F0502020204030204" pitchFamily="34" charset="0"/>
                <a:cs typeface="Times New Roman" panose="02020603050405020304" pitchFamily="18" charset="0"/>
              </a:rPr>
              <a:t>/100=112 amu </a:t>
            </a:r>
          </a:p>
          <a:p>
            <a:pPr marL="0" indent="0">
              <a:lnSpc>
                <a:spcPct val="115000"/>
              </a:lnSpc>
              <a:spcBef>
                <a:spcPts val="200"/>
              </a:spcBef>
              <a:spcAft>
                <a:spcPts val="30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Khối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tố</a:t>
            </a:r>
            <a:r>
              <a:rPr lang="en-US" dirty="0">
                <a:effectLst/>
                <a:latin typeface="Times New Roman" panose="02020603050405020304" pitchFamily="18" charset="0"/>
                <a:ea typeface="Calibri" panose="020F0502020204030204" pitchFamily="34" charset="0"/>
                <a:cs typeface="Times New Roman" panose="02020603050405020304" pitchFamily="18" charset="0"/>
              </a:rPr>
              <a:t> O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1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tử</a:t>
            </a:r>
            <a:r>
              <a:rPr lang="en-US" dirty="0">
                <a:effectLst/>
                <a:latin typeface="Times New Roman" panose="02020603050405020304" pitchFamily="18" charset="0"/>
                <a:ea typeface="Calibri" panose="020F0502020204030204" pitchFamily="34" charset="0"/>
                <a:cs typeface="Times New Roman" panose="02020603050405020304" pitchFamily="18" charset="0"/>
              </a:rPr>
              <a:t> X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dirty="0">
                <a:effectLst/>
                <a:latin typeface="Times New Roman" panose="02020603050405020304" pitchFamily="18" charset="0"/>
                <a:ea typeface="Calibri" panose="020F0502020204030204" pitchFamily="34" charset="0"/>
                <a:cs typeface="Times New Roman" panose="02020603050405020304" pitchFamily="18" charset="0"/>
              </a:rPr>
              <a:t>: 160 – 112 = 48 amu</a:t>
            </a:r>
          </a:p>
          <a:p>
            <a:pPr marL="0" indent="0">
              <a:lnSpc>
                <a:spcPct val="115000"/>
              </a:lnSpc>
              <a:spcBef>
                <a:spcPts val="200"/>
              </a:spcBef>
              <a:spcAft>
                <a:spcPts val="30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Ta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dirty="0">
                <a:effectLst/>
                <a:latin typeface="Times New Roman" panose="02020603050405020304" pitchFamily="18" charset="0"/>
                <a:ea typeface="Calibri" panose="020F0502020204030204" pitchFamily="34" charset="0"/>
                <a:cs typeface="Times New Roman" panose="02020603050405020304" pitchFamily="18" charset="0"/>
              </a:rPr>
              <a:t>: 56 . x = 112 → x = 2</a:t>
            </a:r>
          </a:p>
          <a:p>
            <a:pPr marL="0" indent="0">
              <a:lnSpc>
                <a:spcPct val="115000"/>
              </a:lnSpc>
              <a:spcBef>
                <a:spcPts val="200"/>
              </a:spcBef>
              <a:spcAft>
                <a:spcPts val="30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16 . y = 48 → y = 3</a:t>
            </a:r>
          </a:p>
          <a:p>
            <a:pPr marL="0" indent="0">
              <a:lnSpc>
                <a:spcPct val="115000"/>
              </a:lnSpc>
              <a:spcBef>
                <a:spcPts val="200"/>
              </a:spcBef>
              <a:spcAft>
                <a:spcPts val="300"/>
              </a:spcAft>
              <a:buNone/>
            </a:pPr>
            <a:r>
              <a:rPr lang="en-US" dirty="0" err="1">
                <a:effectLst/>
                <a:latin typeface="Times New Roman" panose="02020603050405020304" pitchFamily="18" charset="0"/>
                <a:ea typeface="Calibri" panose="020F0502020204030204" pitchFamily="34" charset="0"/>
                <a:cs typeface="Times New Roman" panose="02020603050405020304" pitchFamily="18" charset="0"/>
              </a:rPr>
              <a:t>Vậy</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dirty="0">
                <a:effectLst/>
                <a:latin typeface="Times New Roman" panose="02020603050405020304" pitchFamily="18" charset="0"/>
                <a:ea typeface="Calibri" panose="020F0502020204030204" pitchFamily="34" charset="0"/>
                <a:cs typeface="Times New Roman" panose="02020603050405020304" pitchFamily="18" charset="0"/>
              </a:rPr>
              <a:t> X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Fe</a:t>
            </a:r>
            <a:r>
              <a:rPr lang="en-US" baseline="-25000" dirty="0" err="1">
                <a:effectLst/>
                <a:latin typeface="Times New Roman" panose="02020603050405020304" pitchFamily="18" charset="0"/>
                <a:ea typeface="Calibri" panose="020F0502020204030204" pitchFamily="34" charset="0"/>
                <a:cs typeface="Times New Roman" panose="02020603050405020304" pitchFamily="18" charset="0"/>
              </a:rPr>
              <a:t>2</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O</a:t>
            </a:r>
            <a:r>
              <a:rPr lang="en-US" baseline="-25000" dirty="0" err="1">
                <a:effectLst/>
                <a:latin typeface="Times New Roman" panose="02020603050405020304" pitchFamily="18" charset="0"/>
                <a:ea typeface="Calibri" panose="020F0502020204030204" pitchFamily="34" charset="0"/>
                <a:cs typeface="Times New Roman" panose="02020603050405020304" pitchFamily="18" charset="0"/>
              </a:rPr>
              <a:t>3</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9841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EDB90D-48D4-0906-366E-2CD99833EE02}"/>
              </a:ext>
            </a:extLst>
          </p:cNvPr>
          <p:cNvSpPr>
            <a:spLocks noGrp="1"/>
          </p:cNvSpPr>
          <p:nvPr>
            <p:ph idx="1"/>
          </p:nvPr>
        </p:nvSpPr>
        <p:spPr>
          <a:xfrm>
            <a:off x="829340" y="606056"/>
            <a:ext cx="10524460" cy="3030279"/>
          </a:xfrm>
          <a:solidFill>
            <a:schemeClr val="accent4">
              <a:lumMod val="20000"/>
              <a:lumOff val="80000"/>
            </a:schemeClr>
          </a:solidFill>
        </p:spPr>
        <p:txBody>
          <a:bodyPr>
            <a:normAutofit/>
          </a:bodyPr>
          <a:lstStyle/>
          <a:p>
            <a:pPr algn="just">
              <a:lnSpc>
                <a:spcPct val="115000"/>
              </a:lnSpc>
              <a:spcBef>
                <a:spcPts val="200"/>
              </a:spcBef>
              <a:spcAft>
                <a:spcPts val="300"/>
              </a:spcAft>
            </a:pPr>
            <a:r>
              <a:rPr lang="en-US" b="1" dirty="0" err="1">
                <a:latin typeface="Times New Roman" panose="02020603050405020304" pitchFamily="18" charset="0"/>
                <a:ea typeface="Calibri" panose="020F0502020204030204" pitchFamily="34" charset="0"/>
                <a:cs typeface="Times New Roman" panose="02020603050405020304" pitchFamily="18" charset="0"/>
              </a:rPr>
              <a:t>Kết</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luận</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dirty="0">
                <a:effectLst/>
                <a:latin typeface="Times New Roman" panose="02020603050405020304" pitchFamily="18" charset="0"/>
                <a:ea typeface="Calibri" panose="020F0502020204030204" pitchFamily="34" charset="0"/>
                <a:cs typeface="Times New Roman" panose="02020603050405020304" pitchFamily="18" charset="0"/>
              </a:rPr>
              <a:t>Xác định công thức hoá học khi biết phần trăm nguyên tố và khối lượng phân tử:</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200"/>
              </a:spcBef>
              <a:spcAft>
                <a:spcPts val="300"/>
              </a:spcAft>
              <a:buNone/>
            </a:pPr>
            <a:r>
              <a:rPr lang="vi-VN" dirty="0">
                <a:effectLst/>
                <a:latin typeface="Times New Roman" panose="02020603050405020304" pitchFamily="18" charset="0"/>
                <a:ea typeface="Calibri" panose="020F0502020204030204" pitchFamily="34" charset="0"/>
                <a:cs typeface="Times New Roman" panose="02020603050405020304" pitchFamily="18" charset="0"/>
              </a:rPr>
              <a:t>- Bước 1: Đặt công thức hoá học của chất là AxBy.</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200"/>
              </a:spcBef>
              <a:spcAft>
                <a:spcPts val="300"/>
              </a:spcAft>
              <a:buNone/>
            </a:pPr>
            <a:r>
              <a:rPr lang="vi-VN" dirty="0">
                <a:effectLst/>
                <a:latin typeface="Times New Roman" panose="02020603050405020304" pitchFamily="18" charset="0"/>
                <a:ea typeface="Calibri" panose="020F0502020204030204" pitchFamily="34" charset="0"/>
                <a:cs typeface="Times New Roman" panose="02020603050405020304" pitchFamily="18" charset="0"/>
              </a:rPr>
              <a:t>- Bước 2: Tính khối lượng của A, B trong một phân tử chất.</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vi-VN" dirty="0">
                <a:effectLst/>
                <a:latin typeface="Times New Roman" panose="02020603050405020304" pitchFamily="18" charset="0"/>
                <a:ea typeface="Calibri" panose="020F0502020204030204" pitchFamily="34" charset="0"/>
                <a:cs typeface="Times New Roman" panose="02020603050405020304" pitchFamily="18" charset="0"/>
              </a:rPr>
              <a:t>- Bước 3: Tìm x, y.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45664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7295076F-8945-219C-4FDE-C853A2E62B19}"/>
              </a:ext>
            </a:extLst>
          </p:cNvPr>
          <p:cNvSpPr/>
          <p:nvPr/>
        </p:nvSpPr>
        <p:spPr>
          <a:xfrm>
            <a:off x="396941" y="4277843"/>
            <a:ext cx="542260" cy="61668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BD29202D-9E8C-E41D-7C42-CCA863C783D1}"/>
              </a:ext>
            </a:extLst>
          </p:cNvPr>
          <p:cNvSpPr/>
          <p:nvPr/>
        </p:nvSpPr>
        <p:spPr>
          <a:xfrm>
            <a:off x="9551600" y="2565998"/>
            <a:ext cx="542260" cy="61668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79F6FF66-2F98-DDA6-E227-925076CB55C6}"/>
              </a:ext>
            </a:extLst>
          </p:cNvPr>
          <p:cNvSpPr/>
          <p:nvPr/>
        </p:nvSpPr>
        <p:spPr>
          <a:xfrm>
            <a:off x="3168502" y="1435395"/>
            <a:ext cx="542260" cy="61668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7B33352-1C35-B761-26AF-5667B20E541C}"/>
              </a:ext>
            </a:extLst>
          </p:cNvPr>
          <p:cNvSpPr>
            <a:spLocks noGrp="1"/>
          </p:cNvSpPr>
          <p:nvPr>
            <p:ph idx="1"/>
          </p:nvPr>
        </p:nvSpPr>
        <p:spPr>
          <a:xfrm>
            <a:off x="467834" y="276442"/>
            <a:ext cx="11536324" cy="5837277"/>
          </a:xfrm>
        </p:spPr>
        <p:txBody>
          <a:bodyPr>
            <a:noAutofit/>
          </a:bodyPr>
          <a:lstStyle/>
          <a:p>
            <a:pPr marL="228600">
              <a:lnSpc>
                <a:spcPct val="107000"/>
              </a:lnSpc>
              <a:spcAft>
                <a:spcPts val="800"/>
              </a:spcAft>
            </a:pPr>
            <a:r>
              <a:rPr lang="vi-VN"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Phần </a:t>
            </a:r>
            <a:r>
              <a:rPr lang="en-US"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a:t>
            </a:r>
            <a:r>
              <a:rPr lang="vi-VN"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rắc nghiệm</a:t>
            </a:r>
            <a:r>
              <a:rPr lang="en-US"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vi-VN" b="1" dirty="0">
                <a:effectLst/>
                <a:latin typeface="Times New Roman" panose="02020603050405020304" pitchFamily="18" charset="0"/>
                <a:ea typeface="Calibri" panose="020F0502020204030204" pitchFamily="34" charset="0"/>
                <a:cs typeface="Times New Roman" panose="02020603050405020304" pitchFamily="18" charset="0"/>
              </a:rPr>
              <a:t>Câu 1: </a:t>
            </a:r>
            <a:r>
              <a:rPr lang="vi-VN" dirty="0">
                <a:effectLst/>
                <a:latin typeface="Times New Roman" panose="02020603050405020304" pitchFamily="18" charset="0"/>
                <a:ea typeface="Calibri" panose="020F0502020204030204" pitchFamily="34" charset="0"/>
                <a:cs typeface="Times New Roman" panose="02020603050405020304" pitchFamily="18" charset="0"/>
              </a:rPr>
              <a:t>Biết hydroxide có hóa trị I, công thức hóa học nào đây là sai?</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15000"/>
              </a:lnSpc>
              <a:spcBef>
                <a:spcPts val="200"/>
              </a:spcBef>
              <a:spcAft>
                <a:spcPts val="300"/>
              </a:spcAft>
              <a:buFont typeface="+mj-lt"/>
              <a:buAutoNum type="alphaUcPeriod"/>
            </a:pPr>
            <a:r>
              <a:rPr lang="vi-VN" dirty="0">
                <a:effectLst/>
                <a:latin typeface="Times New Roman" panose="02020603050405020304" pitchFamily="18" charset="0"/>
                <a:ea typeface="Calibri" panose="020F0502020204030204" pitchFamily="34" charset="0"/>
                <a:cs typeface="Times New Roman" panose="02020603050405020304" pitchFamily="18" charset="0"/>
              </a:rPr>
              <a:t>NaOH                 B. ZnOH               C. Fe(OH)</a:t>
            </a:r>
            <a:r>
              <a:rPr lang="vi-VN" baseline="-25000" dirty="0">
                <a:effectLst/>
                <a:latin typeface="Times New Roman" panose="02020603050405020304" pitchFamily="18" charset="0"/>
                <a:ea typeface="Calibri" panose="020F0502020204030204" pitchFamily="34" charset="0"/>
                <a:cs typeface="Times New Roman" panose="02020603050405020304" pitchFamily="18" charset="0"/>
              </a:rPr>
              <a:t>3  </a:t>
            </a:r>
            <a:r>
              <a:rPr lang="vi-VN" dirty="0">
                <a:effectLst/>
                <a:latin typeface="Times New Roman" panose="02020603050405020304" pitchFamily="18" charset="0"/>
                <a:ea typeface="Calibri" panose="020F0502020204030204" pitchFamily="34" charset="0"/>
                <a:cs typeface="Times New Roman" panose="02020603050405020304" pitchFamily="18" charset="0"/>
              </a:rPr>
              <a:t>                     D. KOH</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Bef>
                <a:spcPts val="200"/>
              </a:spcBef>
              <a:spcAft>
                <a:spcPts val="300"/>
              </a:spcAft>
              <a:buNone/>
            </a:pPr>
            <a:r>
              <a:rPr lang="vi-VN" b="1" dirty="0">
                <a:effectLst/>
                <a:latin typeface="Times New Roman" panose="02020603050405020304" pitchFamily="18" charset="0"/>
                <a:ea typeface="Calibri" panose="020F0502020204030204" pitchFamily="34" charset="0"/>
                <a:cs typeface="Times New Roman" panose="02020603050405020304" pitchFamily="18" charset="0"/>
              </a:rPr>
              <a:t>Câu 2: </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Lập</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dirty="0">
                <a:effectLst/>
                <a:latin typeface="Times New Roman" panose="02020603050405020304" pitchFamily="18" charset="0"/>
                <a:ea typeface="Calibri" panose="020F0502020204030204" pitchFamily="34" charset="0"/>
                <a:cs typeface="Times New Roman" panose="02020603050405020304" pitchFamily="18" charset="0"/>
              </a:rPr>
              <a:t> Ca(II)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dirty="0">
                <a:effectLst/>
                <a:latin typeface="Times New Roman" panose="02020603050405020304" pitchFamily="18" charset="0"/>
                <a:ea typeface="Calibri" panose="020F0502020204030204" pitchFamily="34" charset="0"/>
                <a:cs typeface="Times New Roman" panose="02020603050405020304" pitchFamily="18" charset="0"/>
              </a:rPr>
              <a:t> OH(I)</a:t>
            </a:r>
          </a:p>
          <a:p>
            <a:pPr marL="43815" indent="0">
              <a:lnSpc>
                <a:spcPct val="115000"/>
              </a:lnSpc>
              <a:spcBef>
                <a:spcPts val="200"/>
              </a:spcBef>
              <a:spcAft>
                <a:spcPts val="300"/>
              </a:spcAft>
              <a:buNone/>
            </a:pPr>
            <a:r>
              <a:rPr lang="vi-VN" dirty="0">
                <a:effectLst/>
                <a:latin typeface="Times New Roman" panose="02020603050405020304" pitchFamily="18" charset="0"/>
                <a:ea typeface="Calibri" panose="020F0502020204030204" pitchFamily="34" charset="0"/>
                <a:cs typeface="Times New Roman" panose="02020603050405020304" pitchFamily="18" charset="0"/>
              </a:rPr>
              <a:t>A. CaOH                 B.  Ca</a:t>
            </a:r>
            <a:r>
              <a:rPr lang="vi-VN"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vi-VN" dirty="0">
                <a:effectLst/>
                <a:latin typeface="Times New Roman" panose="02020603050405020304" pitchFamily="18" charset="0"/>
                <a:ea typeface="Calibri" panose="020F0502020204030204" pitchFamily="34" charset="0"/>
                <a:cs typeface="Times New Roman" panose="02020603050405020304" pitchFamily="18" charset="0"/>
              </a:rPr>
              <a:t>(OH)             C. Ca</a:t>
            </a:r>
            <a:r>
              <a:rPr lang="vi-VN"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vi-VN" dirty="0">
                <a:effectLst/>
                <a:latin typeface="Times New Roman" panose="02020603050405020304" pitchFamily="18" charset="0"/>
                <a:ea typeface="Calibri" panose="020F0502020204030204" pitchFamily="34" charset="0"/>
                <a:cs typeface="Times New Roman" panose="02020603050405020304" pitchFamily="18" charset="0"/>
              </a:rPr>
              <a:t>OH                     D. Ca(OH)</a:t>
            </a:r>
            <a:r>
              <a:rPr lang="vi-VN" baseline="-25000" dirty="0">
                <a:effectLst/>
                <a:latin typeface="Times New Roman" panose="02020603050405020304" pitchFamily="18" charset="0"/>
                <a:ea typeface="Calibri" panose="020F0502020204030204" pitchFamily="34" charset="0"/>
                <a:cs typeface="Times New Roman" panose="02020603050405020304" pitchFamily="18" charset="0"/>
              </a:rPr>
              <a:t>2</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Bef>
                <a:spcPts val="200"/>
              </a:spcBef>
              <a:spcAft>
                <a:spcPts val="300"/>
              </a:spcAft>
              <a:buNone/>
            </a:pPr>
            <a:r>
              <a:rPr lang="vi-VN" b="1" dirty="0">
                <a:effectLst/>
                <a:latin typeface="Times New Roman" panose="02020603050405020304" pitchFamily="18" charset="0"/>
                <a:ea typeface="Calibri" panose="020F0502020204030204" pitchFamily="34" charset="0"/>
                <a:cs typeface="Times New Roman" panose="02020603050405020304" pitchFamily="18" charset="0"/>
              </a:rPr>
              <a:t>Câu 3: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Viết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CTHH</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tử</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khối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dirty="0">
                <a:effectLst/>
                <a:latin typeface="Times New Roman" panose="02020603050405020304" pitchFamily="18" charset="0"/>
                <a:ea typeface="Calibri" panose="020F0502020204030204" pitchFamily="34" charset="0"/>
                <a:cs typeface="Times New Roman" panose="02020603050405020304" pitchFamily="18" charset="0"/>
              </a:rPr>
              <a:t> 1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tử</a:t>
            </a:r>
            <a:r>
              <a:rPr lang="en-US" dirty="0">
                <a:effectLst/>
                <a:latin typeface="Times New Roman" panose="02020603050405020304" pitchFamily="18" charset="0"/>
                <a:ea typeface="Calibri" panose="020F0502020204030204" pitchFamily="34" charset="0"/>
                <a:cs typeface="Times New Roman" panose="02020603050405020304" pitchFamily="18" charset="0"/>
              </a:rPr>
              <a:t> Na, 1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tử</a:t>
            </a:r>
            <a:r>
              <a:rPr lang="en-US" dirty="0">
                <a:effectLst/>
                <a:latin typeface="Times New Roman" panose="02020603050405020304" pitchFamily="18" charset="0"/>
                <a:ea typeface="Calibri" panose="020F0502020204030204" pitchFamily="34" charset="0"/>
                <a:cs typeface="Times New Roman" panose="02020603050405020304" pitchFamily="18" charset="0"/>
              </a:rPr>
              <a:t> N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dirty="0">
                <a:effectLst/>
                <a:latin typeface="Times New Roman" panose="02020603050405020304" pitchFamily="18" charset="0"/>
                <a:ea typeface="Calibri" panose="020F0502020204030204" pitchFamily="34" charset="0"/>
                <a:cs typeface="Times New Roman" panose="02020603050405020304" pitchFamily="18" charset="0"/>
              </a:rPr>
              <a:t> 3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tử</a:t>
            </a:r>
            <a:r>
              <a:rPr lang="en-US" dirty="0">
                <a:effectLst/>
                <a:latin typeface="Times New Roman" panose="02020603050405020304" pitchFamily="18" charset="0"/>
                <a:ea typeface="Calibri" panose="020F0502020204030204" pitchFamily="34" charset="0"/>
                <a:cs typeface="Times New Roman" panose="02020603050405020304" pitchFamily="18" charset="0"/>
              </a:rPr>
              <a:t> O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tử</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43815" indent="0">
              <a:lnSpc>
                <a:spcPct val="115000"/>
              </a:lnSpc>
              <a:spcBef>
                <a:spcPts val="200"/>
              </a:spcBef>
              <a:spcAft>
                <a:spcPts val="300"/>
              </a:spcAft>
              <a:buNone/>
            </a:pPr>
            <a:r>
              <a:rPr lang="vi-VN" dirty="0">
                <a:effectLst/>
                <a:latin typeface="Times New Roman" panose="02020603050405020304" pitchFamily="18" charset="0"/>
                <a:ea typeface="Calibri" panose="020F0502020204030204" pitchFamily="34" charset="0"/>
                <a:cs typeface="Times New Roman" panose="02020603050405020304" pitchFamily="18" charset="0"/>
              </a:rPr>
              <a:t>A. NaNO</a:t>
            </a:r>
            <a:r>
              <a:rPr lang="vi-VN"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vi-VN" dirty="0">
                <a:effectLst/>
                <a:latin typeface="Times New Roman" panose="02020603050405020304" pitchFamily="18" charset="0"/>
                <a:ea typeface="Calibri" panose="020F0502020204030204" pitchFamily="34" charset="0"/>
                <a:cs typeface="Times New Roman" panose="02020603050405020304" pitchFamily="18" charset="0"/>
              </a:rPr>
              <a:t>, phân tử khối là 85                       B.  NaNO</a:t>
            </a:r>
            <a:r>
              <a:rPr lang="vi-VN"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vi-VN" dirty="0">
                <a:effectLst/>
                <a:latin typeface="Times New Roman" panose="02020603050405020304" pitchFamily="18" charset="0"/>
                <a:ea typeface="Calibri" panose="020F0502020204030204" pitchFamily="34" charset="0"/>
                <a:cs typeface="Times New Roman" panose="02020603050405020304" pitchFamily="18" charset="0"/>
              </a:rPr>
              <a:t>, phân tử khối là 86</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43815" indent="0">
              <a:lnSpc>
                <a:spcPct val="115000"/>
              </a:lnSpc>
              <a:spcBef>
                <a:spcPts val="200"/>
              </a:spcBef>
              <a:spcAft>
                <a:spcPts val="300"/>
              </a:spcAft>
              <a:buNone/>
            </a:pPr>
            <a:r>
              <a:rPr lang="vi-VN" dirty="0">
                <a:effectLst/>
                <a:latin typeface="Times New Roman" panose="02020603050405020304" pitchFamily="18" charset="0"/>
                <a:ea typeface="Calibri" panose="020F0502020204030204" pitchFamily="34" charset="0"/>
                <a:cs typeface="Times New Roman" panose="02020603050405020304" pitchFamily="18" charset="0"/>
              </a:rPr>
              <a:t>C.  NaN</a:t>
            </a:r>
            <a:r>
              <a:rPr lang="vi-VN"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vi-VN" dirty="0">
                <a:effectLst/>
                <a:latin typeface="Times New Roman" panose="02020603050405020304" pitchFamily="18" charset="0"/>
                <a:ea typeface="Calibri" panose="020F0502020204030204" pitchFamily="34" charset="0"/>
                <a:cs typeface="Times New Roman" panose="02020603050405020304" pitchFamily="18" charset="0"/>
              </a:rPr>
              <a:t>O, phân tử khối là 100                    D. Không có hợp chất thỏa mãn</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5531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4"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9614FD-3062-25DC-045D-E5D8ED1FE1A5}"/>
              </a:ext>
            </a:extLst>
          </p:cNvPr>
          <p:cNvSpPr>
            <a:spLocks noGrp="1"/>
          </p:cNvSpPr>
          <p:nvPr>
            <p:ph idx="1"/>
          </p:nvPr>
        </p:nvSpPr>
        <p:spPr>
          <a:xfrm>
            <a:off x="838200" y="273271"/>
            <a:ext cx="10515600" cy="2661315"/>
          </a:xfrm>
        </p:spPr>
        <p:txBody>
          <a:bodyPr>
            <a:noAutofit/>
          </a:bodyPr>
          <a:lstStyle/>
          <a:p>
            <a:pPr>
              <a:lnSpc>
                <a:spcPct val="107000"/>
              </a:lnSpc>
              <a:spcAft>
                <a:spcPts val="800"/>
              </a:spcAft>
            </a:pPr>
            <a:r>
              <a:rPr lang="vi-VN" sz="2400" b="1" dirty="0">
                <a:effectLst/>
                <a:latin typeface="Times New Roman" panose="02020603050405020304" pitchFamily="18" charset="0"/>
                <a:ea typeface="Calibri" panose="020F0502020204030204" pitchFamily="34" charset="0"/>
                <a:cs typeface="Times New Roman" panose="02020603050405020304" pitchFamily="18" charset="0"/>
              </a:rPr>
              <a:t>Phần tự luận</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nSpc>
                <a:spcPct val="115000"/>
              </a:lnSpc>
              <a:spcBef>
                <a:spcPts val="200"/>
              </a:spcBef>
              <a:spcAft>
                <a:spcPts val="300"/>
              </a:spcAft>
              <a:buNone/>
            </a:pPr>
            <a:r>
              <a:rPr lang="vi-VN" sz="2400" b="1" dirty="0">
                <a:effectLst/>
                <a:latin typeface="Times New Roman" panose="02020603050405020304" pitchFamily="18" charset="0"/>
                <a:ea typeface="Calibri" panose="020F0502020204030204" pitchFamily="34" charset="0"/>
                <a:cs typeface="Times New Roman" panose="02020603050405020304" pitchFamily="18" charset="0"/>
              </a:rPr>
              <a:t>Câu 1: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Dựa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bảng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hoá</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Phụ</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lục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SGK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hãy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hoá</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bởi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lvl="0" indent="0">
              <a:lnSpc>
                <a:spcPct val="115000"/>
              </a:lnSpc>
              <a:spcBef>
                <a:spcPts val="200"/>
              </a:spcBef>
              <a:spcAft>
                <a:spcPts val="30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 Potassium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sulfat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indent="0">
              <a:lnSpc>
                <a:spcPct val="115000"/>
              </a:lnSpc>
              <a:spcBef>
                <a:spcPts val="200"/>
              </a:spcBef>
              <a:spcAft>
                <a:spcPts val="30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b)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Aluminium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carbonate. </a:t>
            </a:r>
          </a:p>
          <a:p>
            <a:pPr indent="0">
              <a:lnSpc>
                <a:spcPct val="115000"/>
              </a:lnSpc>
              <a:spcBef>
                <a:spcPts val="200"/>
              </a:spcBef>
              <a:spcAft>
                <a:spcPts val="30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 Magnesium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nitrate.</a:t>
            </a:r>
          </a:p>
          <a:p>
            <a:pPr indent="0">
              <a:lnSpc>
                <a:spcPct val="115000"/>
              </a:lnSpc>
              <a:spcBef>
                <a:spcPts val="200"/>
              </a:spcBef>
              <a:spcAft>
                <a:spcPts val="300"/>
              </a:spcAft>
              <a:buNone/>
            </a:pPr>
            <a:r>
              <a:rPr lang="vi-VN" sz="2400" b="1" dirty="0">
                <a:effectLst/>
                <a:latin typeface="Times New Roman" panose="02020603050405020304" pitchFamily="18" charset="0"/>
                <a:ea typeface="Calibri" panose="020F0502020204030204" pitchFamily="34" charset="0"/>
                <a:cs typeface="Times New Roman" panose="02020603050405020304" pitchFamily="18" charset="0"/>
              </a:rPr>
              <a:t>Câu 2: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Dựa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bảng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hoá</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Phụ</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lục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SGK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em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hãy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hoàn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bảng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indent="0">
              <a:lnSpc>
                <a:spcPct val="115000"/>
              </a:lnSpc>
              <a:spcBef>
                <a:spcPts val="200"/>
              </a:spcBef>
              <a:spcAft>
                <a:spcPts val="300"/>
              </a:spcAft>
              <a:buNone/>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7FC8A28E-7F72-E3F4-D8F6-4CD5663F54CC}"/>
              </a:ext>
            </a:extLst>
          </p:cNvPr>
          <p:cNvGraphicFramePr>
            <a:graphicFrameLocks noGrp="1"/>
          </p:cNvGraphicFramePr>
          <p:nvPr>
            <p:extLst>
              <p:ext uri="{D42A27DB-BD31-4B8C-83A1-F6EECF244321}">
                <p14:modId xmlns:p14="http://schemas.microsoft.com/office/powerpoint/2010/main" val="848721217"/>
              </p:ext>
            </p:extLst>
          </p:nvPr>
        </p:nvGraphicFramePr>
        <p:xfrm>
          <a:off x="1095153" y="3732027"/>
          <a:ext cx="10258647" cy="2661315"/>
        </p:xfrm>
        <a:graphic>
          <a:graphicData uri="http://schemas.openxmlformats.org/drawingml/2006/table">
            <a:tbl>
              <a:tblPr firstRow="1" firstCol="1" bandRow="1">
                <a:tableStyleId>{5C22544A-7EE6-4342-B048-85BDC9FD1C3A}</a:tableStyleId>
              </a:tblPr>
              <a:tblGrid>
                <a:gridCol w="4068199">
                  <a:extLst>
                    <a:ext uri="{9D8B030D-6E8A-4147-A177-3AD203B41FA5}">
                      <a16:colId xmlns:a16="http://schemas.microsoft.com/office/drawing/2014/main" val="3563700608"/>
                    </a:ext>
                  </a:extLst>
                </a:gridCol>
                <a:gridCol w="2982529">
                  <a:extLst>
                    <a:ext uri="{9D8B030D-6E8A-4147-A177-3AD203B41FA5}">
                      <a16:colId xmlns:a16="http://schemas.microsoft.com/office/drawing/2014/main" val="1055140397"/>
                    </a:ext>
                  </a:extLst>
                </a:gridCol>
                <a:gridCol w="3207919">
                  <a:extLst>
                    <a:ext uri="{9D8B030D-6E8A-4147-A177-3AD203B41FA5}">
                      <a16:colId xmlns:a16="http://schemas.microsoft.com/office/drawing/2014/main" val="143216329"/>
                    </a:ext>
                  </a:extLst>
                </a:gridCol>
              </a:tblGrid>
              <a:tr h="440201">
                <a:tc>
                  <a:txBody>
                    <a:bodyPr/>
                    <a:lstStyle/>
                    <a:p>
                      <a:pPr algn="ctr">
                        <a:lnSpc>
                          <a:spcPct val="115000"/>
                        </a:lnSpc>
                        <a:spcBef>
                          <a:spcPts val="200"/>
                        </a:spcBef>
                        <a:spcAft>
                          <a:spcPts val="300"/>
                        </a:spcAft>
                      </a:pPr>
                      <a:r>
                        <a:rPr lang="en-US" sz="2000" dirty="0" err="1">
                          <a:effectLst/>
                          <a:latin typeface="Times New Roman" panose="02020603050405020304" pitchFamily="18" charset="0"/>
                          <a:cs typeface="Times New Roman" panose="02020603050405020304" pitchFamily="18" charset="0"/>
                        </a:rPr>
                        <a:t>Chất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000" dirty="0" err="1">
                          <a:effectLst/>
                          <a:latin typeface="Times New Roman" panose="02020603050405020304" pitchFamily="18" charset="0"/>
                          <a:cs typeface="Times New Roman" panose="02020603050405020304" pitchFamily="18" charset="0"/>
                        </a:rPr>
                        <a:t>Công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thức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hóa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học</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000" dirty="0" err="1">
                          <a:effectLst/>
                          <a:latin typeface="Times New Roman" panose="02020603050405020304" pitchFamily="18" charset="0"/>
                          <a:cs typeface="Times New Roman" panose="02020603050405020304" pitchFamily="18" charset="0"/>
                        </a:rPr>
                        <a:t>Khối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lượng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phân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tử</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89332707"/>
                  </a:ext>
                </a:extLst>
              </a:tr>
              <a:tr h="729236">
                <a:tc>
                  <a:txBody>
                    <a:bodyPr/>
                    <a:lstStyle/>
                    <a:p>
                      <a:pPr>
                        <a:lnSpc>
                          <a:spcPct val="115000"/>
                        </a:lnSpc>
                        <a:spcBef>
                          <a:spcPts val="200"/>
                        </a:spcBef>
                        <a:spcAft>
                          <a:spcPts val="300"/>
                        </a:spcAft>
                      </a:pPr>
                      <a:r>
                        <a:rPr lang="en-US" sz="2000" dirty="0">
                          <a:effectLst/>
                          <a:latin typeface="Times New Roman" panose="02020603050405020304" pitchFamily="18" charset="0"/>
                          <a:cs typeface="Times New Roman" panose="02020603050405020304" pitchFamily="18" charset="0"/>
                        </a:rPr>
                        <a:t>Sodium sulfide (S </a:t>
                      </a:r>
                      <a:r>
                        <a:rPr lang="en-US" sz="2000" dirty="0" err="1">
                          <a:effectLst/>
                          <a:latin typeface="Times New Roman" panose="02020603050405020304" pitchFamily="18" charset="0"/>
                          <a:cs typeface="Times New Roman" panose="02020603050405020304" pitchFamily="18" charset="0"/>
                        </a:rPr>
                        <a:t>hóa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trị</a:t>
                      </a:r>
                      <a:r>
                        <a:rPr lang="en-US" sz="2000" dirty="0">
                          <a:effectLst/>
                          <a:latin typeface="Times New Roman" panose="02020603050405020304" pitchFamily="18" charset="0"/>
                          <a:cs typeface="Times New Roman" panose="02020603050405020304" pitchFamily="18" charset="0"/>
                        </a:rPr>
                        <a:t> II)</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7087853"/>
                  </a:ext>
                </a:extLst>
              </a:tr>
              <a:tr h="607094">
                <a:tc>
                  <a:txBody>
                    <a:bodyPr/>
                    <a:lstStyle/>
                    <a:p>
                      <a:pPr algn="ctr">
                        <a:lnSpc>
                          <a:spcPct val="115000"/>
                        </a:lnSpc>
                        <a:spcBef>
                          <a:spcPts val="200"/>
                        </a:spcBef>
                        <a:spcAft>
                          <a:spcPts val="300"/>
                        </a:spcAft>
                      </a:pPr>
                      <a:r>
                        <a:rPr lang="en-US" sz="2000" dirty="0" err="1">
                          <a:effectLst/>
                          <a:latin typeface="Times New Roman" panose="02020603050405020304" pitchFamily="18" charset="0"/>
                          <a:cs typeface="Times New Roman" panose="02020603050405020304" pitchFamily="18" charset="0"/>
                        </a:rPr>
                        <a:t>Aluminium</a:t>
                      </a:r>
                      <a:r>
                        <a:rPr lang="en-US" sz="2000" dirty="0">
                          <a:effectLst/>
                          <a:latin typeface="Times New Roman" panose="02020603050405020304" pitchFamily="18" charset="0"/>
                          <a:cs typeface="Times New Roman" panose="02020603050405020304" pitchFamily="18" charset="0"/>
                        </a:rPr>
                        <a:t> nitride (N </a:t>
                      </a:r>
                      <a:r>
                        <a:rPr lang="en-US" sz="2000" dirty="0" err="1">
                          <a:effectLst/>
                          <a:latin typeface="Times New Roman" panose="02020603050405020304" pitchFamily="18" charset="0"/>
                          <a:cs typeface="Times New Roman" panose="02020603050405020304" pitchFamily="18" charset="0"/>
                        </a:rPr>
                        <a:t>hóa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trị</a:t>
                      </a:r>
                      <a:r>
                        <a:rPr lang="en-US" sz="2000" dirty="0">
                          <a:effectLst/>
                          <a:latin typeface="Times New Roman" panose="02020603050405020304" pitchFamily="18" charset="0"/>
                          <a:cs typeface="Times New Roman" panose="02020603050405020304" pitchFamily="18" charset="0"/>
                        </a:rPr>
                        <a:t> III)</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80748361"/>
                  </a:ext>
                </a:extLst>
              </a:tr>
              <a:tr h="442392">
                <a:tc>
                  <a:txBody>
                    <a:bodyPr/>
                    <a:lstStyle/>
                    <a:p>
                      <a:pPr>
                        <a:lnSpc>
                          <a:spcPct val="115000"/>
                        </a:lnSpc>
                        <a:spcBef>
                          <a:spcPts val="200"/>
                        </a:spcBef>
                        <a:spcAft>
                          <a:spcPts val="300"/>
                        </a:spcAft>
                      </a:pPr>
                      <a:r>
                        <a:rPr lang="en-US" sz="2000" dirty="0">
                          <a:effectLst/>
                          <a:latin typeface="Times New Roman" panose="02020603050405020304" pitchFamily="18" charset="0"/>
                          <a:cs typeface="Times New Roman" panose="02020603050405020304" pitchFamily="18" charset="0"/>
                        </a:rPr>
                        <a:t>Copper (II) sulfate</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64363421"/>
                  </a:ext>
                </a:extLst>
              </a:tr>
              <a:tr h="442392">
                <a:tc>
                  <a:txBody>
                    <a:bodyPr/>
                    <a:lstStyle/>
                    <a:p>
                      <a:pPr>
                        <a:lnSpc>
                          <a:spcPct val="115000"/>
                        </a:lnSpc>
                        <a:spcBef>
                          <a:spcPts val="200"/>
                        </a:spcBef>
                        <a:spcAft>
                          <a:spcPts val="300"/>
                        </a:spcAft>
                      </a:pPr>
                      <a:r>
                        <a:rPr lang="en-US" sz="2000" dirty="0">
                          <a:effectLst/>
                          <a:latin typeface="Times New Roman" panose="02020603050405020304" pitchFamily="18" charset="0"/>
                          <a:cs typeface="Times New Roman" panose="02020603050405020304" pitchFamily="18" charset="0"/>
                        </a:rPr>
                        <a:t>Iron (III) hydroxide</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20783573"/>
                  </a:ext>
                </a:extLst>
              </a:tr>
            </a:tbl>
          </a:graphicData>
        </a:graphic>
      </p:graphicFrame>
    </p:spTree>
    <p:extLst>
      <p:ext uri="{BB962C8B-B14F-4D97-AF65-F5344CB8AC3E}">
        <p14:creationId xmlns:p14="http://schemas.microsoft.com/office/powerpoint/2010/main" val="39472413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FEB53-D7BF-B044-0403-D0BD9A9F63AF}"/>
              </a:ext>
            </a:extLst>
          </p:cNvPr>
          <p:cNvSpPr>
            <a:spLocks noGrp="1"/>
          </p:cNvSpPr>
          <p:nvPr>
            <p:ph type="title"/>
          </p:nvPr>
        </p:nvSpPr>
        <p:spPr>
          <a:xfrm>
            <a:off x="839972" y="393405"/>
            <a:ext cx="10513828" cy="1297283"/>
          </a:xfrm>
        </p:spPr>
        <p:txBody>
          <a:bodyPr/>
          <a:lstStyle/>
          <a:p>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2</a:t>
            </a:r>
          </a:p>
        </p:txBody>
      </p:sp>
      <p:graphicFrame>
        <p:nvGraphicFramePr>
          <p:cNvPr id="4" name="Content Placeholder 3">
            <a:extLst>
              <a:ext uri="{FF2B5EF4-FFF2-40B4-BE49-F238E27FC236}">
                <a16:creationId xmlns:a16="http://schemas.microsoft.com/office/drawing/2014/main" id="{A04EDBD8-CE0B-151E-3290-FAC78C40B114}"/>
              </a:ext>
            </a:extLst>
          </p:cNvPr>
          <p:cNvGraphicFramePr>
            <a:graphicFrameLocks noGrp="1"/>
          </p:cNvGraphicFramePr>
          <p:nvPr>
            <p:ph idx="1"/>
            <p:extLst>
              <p:ext uri="{D42A27DB-BD31-4B8C-83A1-F6EECF244321}">
                <p14:modId xmlns:p14="http://schemas.microsoft.com/office/powerpoint/2010/main" val="150490688"/>
              </p:ext>
            </p:extLst>
          </p:nvPr>
        </p:nvGraphicFramePr>
        <p:xfrm>
          <a:off x="838200" y="1828800"/>
          <a:ext cx="10515600" cy="3554077"/>
        </p:xfrm>
        <a:graphic>
          <a:graphicData uri="http://schemas.openxmlformats.org/drawingml/2006/table">
            <a:tbl>
              <a:tblPr firstRow="1" firstCol="1" bandRow="1">
                <a:tableStyleId>{5C22544A-7EE6-4342-B048-85BDC9FD1C3A}</a:tableStyleId>
              </a:tblPr>
              <a:tblGrid>
                <a:gridCol w="3999614">
                  <a:extLst>
                    <a:ext uri="{9D8B030D-6E8A-4147-A177-3AD203B41FA5}">
                      <a16:colId xmlns:a16="http://schemas.microsoft.com/office/drawing/2014/main" val="3489035162"/>
                    </a:ext>
                  </a:extLst>
                </a:gridCol>
                <a:gridCol w="3337219">
                  <a:extLst>
                    <a:ext uri="{9D8B030D-6E8A-4147-A177-3AD203B41FA5}">
                      <a16:colId xmlns:a16="http://schemas.microsoft.com/office/drawing/2014/main" val="1031674784"/>
                    </a:ext>
                  </a:extLst>
                </a:gridCol>
                <a:gridCol w="3178767">
                  <a:extLst>
                    <a:ext uri="{9D8B030D-6E8A-4147-A177-3AD203B41FA5}">
                      <a16:colId xmlns:a16="http://schemas.microsoft.com/office/drawing/2014/main" val="996406443"/>
                    </a:ext>
                  </a:extLst>
                </a:gridCol>
              </a:tblGrid>
              <a:tr h="1091511">
                <a:tc>
                  <a:txBody>
                    <a:bodyPr/>
                    <a:lstStyle/>
                    <a:p>
                      <a:pPr algn="ctr">
                        <a:lnSpc>
                          <a:spcPct val="115000"/>
                        </a:lnSpc>
                        <a:spcBef>
                          <a:spcPts val="200"/>
                        </a:spcBef>
                        <a:spcAft>
                          <a:spcPts val="300"/>
                        </a:spcAft>
                      </a:pPr>
                      <a:r>
                        <a:rPr lang="en-US" sz="2400" dirty="0" err="1">
                          <a:effectLst/>
                          <a:latin typeface="Times New Roman" panose="02020603050405020304" pitchFamily="18" charset="0"/>
                          <a:cs typeface="Times New Roman" panose="02020603050405020304" pitchFamily="18" charset="0"/>
                        </a:rPr>
                        <a:t>Chất</a:t>
                      </a:r>
                      <a:endParaRPr lang="en-US" sz="2400"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200"/>
                        </a:spcBef>
                        <a:spcAft>
                          <a:spcPts val="300"/>
                        </a:spcAft>
                      </a:pPr>
                      <a:r>
                        <a:rPr lang="en-US" sz="2800">
                          <a:effectLst/>
                          <a:latin typeface="Times New Roman" panose="02020603050405020304" pitchFamily="18" charset="0"/>
                          <a:cs typeface="Times New Roman" panose="02020603050405020304" pitchFamily="18" charset="0"/>
                        </a:rPr>
                        <a:t>Công thức hóa học</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200"/>
                        </a:spcBef>
                        <a:spcAft>
                          <a:spcPts val="300"/>
                        </a:spcAft>
                      </a:pPr>
                      <a:r>
                        <a:rPr lang="en-US" sz="2800">
                          <a:effectLst/>
                          <a:latin typeface="Times New Roman" panose="02020603050405020304" pitchFamily="18" charset="0"/>
                          <a:cs typeface="Times New Roman" panose="02020603050405020304" pitchFamily="18" charset="0"/>
                        </a:rPr>
                        <a:t>Khối lượng phân tử</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7250939"/>
                  </a:ext>
                </a:extLst>
              </a:tr>
              <a:tr h="530512">
                <a:tc>
                  <a:txBody>
                    <a:bodyPr/>
                    <a:lstStyle/>
                    <a:p>
                      <a:pPr>
                        <a:lnSpc>
                          <a:spcPct val="115000"/>
                        </a:lnSpc>
                        <a:spcBef>
                          <a:spcPts val="200"/>
                        </a:spcBef>
                        <a:spcAft>
                          <a:spcPts val="300"/>
                        </a:spcAft>
                      </a:pPr>
                      <a:r>
                        <a:rPr lang="en-US" sz="2400">
                          <a:effectLst/>
                          <a:latin typeface="Times New Roman" panose="02020603050405020304" pitchFamily="18" charset="0"/>
                          <a:cs typeface="Times New Roman" panose="02020603050405020304" pitchFamily="18" charset="0"/>
                        </a:rPr>
                        <a:t>Sodium sulfide (S hóa trị II)</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800">
                          <a:effectLst/>
                          <a:latin typeface="Times New Roman" panose="02020603050405020304" pitchFamily="18" charset="0"/>
                          <a:cs typeface="Times New Roman" panose="02020603050405020304" pitchFamily="18" charset="0"/>
                        </a:rPr>
                        <a:t>Na</a:t>
                      </a:r>
                      <a:r>
                        <a:rPr lang="en-US" sz="2800" baseline="-25000">
                          <a:effectLst/>
                          <a:latin typeface="Times New Roman" panose="02020603050405020304" pitchFamily="18" charset="0"/>
                          <a:cs typeface="Times New Roman" panose="02020603050405020304" pitchFamily="18" charset="0"/>
                        </a:rPr>
                        <a:t>2</a:t>
                      </a:r>
                      <a:r>
                        <a:rPr lang="en-US" sz="2800">
                          <a:effectLst/>
                          <a:latin typeface="Times New Roman" panose="02020603050405020304" pitchFamily="18" charset="0"/>
                          <a:cs typeface="Times New Roman" panose="02020603050405020304" pitchFamily="18" charset="0"/>
                        </a:rPr>
                        <a:t>S</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vi-VN" sz="2800">
                          <a:effectLst/>
                          <a:latin typeface="Times New Roman" panose="02020603050405020304" pitchFamily="18" charset="0"/>
                          <a:cs typeface="Times New Roman" panose="02020603050405020304" pitchFamily="18" charset="0"/>
                        </a:rPr>
                        <a:t>78</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40332806"/>
                  </a:ext>
                </a:extLst>
              </a:tr>
              <a:tr h="663977">
                <a:tc>
                  <a:txBody>
                    <a:bodyPr/>
                    <a:lstStyle/>
                    <a:p>
                      <a:pPr>
                        <a:lnSpc>
                          <a:spcPct val="115000"/>
                        </a:lnSpc>
                        <a:spcBef>
                          <a:spcPts val="200"/>
                        </a:spcBef>
                        <a:spcAft>
                          <a:spcPts val="300"/>
                        </a:spcAft>
                      </a:pPr>
                      <a:r>
                        <a:rPr lang="en-US" sz="2400" dirty="0" err="1">
                          <a:effectLst/>
                          <a:latin typeface="Times New Roman" panose="02020603050405020304" pitchFamily="18" charset="0"/>
                          <a:cs typeface="Times New Roman" panose="02020603050405020304" pitchFamily="18" charset="0"/>
                        </a:rPr>
                        <a:t>Aluminium</a:t>
                      </a:r>
                      <a:r>
                        <a:rPr lang="en-US" sz="2400" dirty="0">
                          <a:effectLst/>
                          <a:latin typeface="Times New Roman" panose="02020603050405020304" pitchFamily="18" charset="0"/>
                          <a:cs typeface="Times New Roman" panose="02020603050405020304" pitchFamily="18" charset="0"/>
                        </a:rPr>
                        <a:t> nitride </a:t>
                      </a:r>
                    </a:p>
                    <a:p>
                      <a:pPr>
                        <a:lnSpc>
                          <a:spcPct val="115000"/>
                        </a:lnSpc>
                        <a:spcBef>
                          <a:spcPts val="200"/>
                        </a:spcBef>
                        <a:spcAft>
                          <a:spcPts val="300"/>
                        </a:spcAft>
                      </a:pPr>
                      <a:r>
                        <a:rPr lang="en-US" sz="2400" dirty="0">
                          <a:effectLst/>
                          <a:latin typeface="Times New Roman" panose="02020603050405020304" pitchFamily="18" charset="0"/>
                          <a:cs typeface="Times New Roman" panose="02020603050405020304" pitchFamily="18" charset="0"/>
                        </a:rPr>
                        <a:t>(N </a:t>
                      </a:r>
                      <a:r>
                        <a:rPr lang="en-US" sz="2400" dirty="0" err="1">
                          <a:effectLst/>
                          <a:latin typeface="Times New Roman" panose="02020603050405020304" pitchFamily="18" charset="0"/>
                          <a:cs typeface="Times New Roman" panose="02020603050405020304" pitchFamily="18" charset="0"/>
                        </a:rPr>
                        <a:t>hóa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cs typeface="Times New Roman" panose="02020603050405020304" pitchFamily="18" charset="0"/>
                        </a:rPr>
                        <a:t> III)</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800">
                          <a:effectLst/>
                          <a:latin typeface="Times New Roman" panose="02020603050405020304" pitchFamily="18" charset="0"/>
                          <a:cs typeface="Times New Roman" panose="02020603050405020304" pitchFamily="18" charset="0"/>
                        </a:rPr>
                        <a:t>AlN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800">
                          <a:effectLst/>
                          <a:latin typeface="Times New Roman" panose="02020603050405020304" pitchFamily="18" charset="0"/>
                          <a:cs typeface="Times New Roman" panose="02020603050405020304" pitchFamily="18" charset="0"/>
                        </a:rPr>
                        <a:t>37</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4729956"/>
                  </a:ext>
                </a:extLst>
              </a:tr>
              <a:tr h="530512">
                <a:tc>
                  <a:txBody>
                    <a:bodyPr/>
                    <a:lstStyle/>
                    <a:p>
                      <a:pPr>
                        <a:lnSpc>
                          <a:spcPct val="115000"/>
                        </a:lnSpc>
                        <a:spcBef>
                          <a:spcPts val="200"/>
                        </a:spcBef>
                        <a:spcAft>
                          <a:spcPts val="300"/>
                        </a:spcAft>
                      </a:pPr>
                      <a:r>
                        <a:rPr lang="en-US" sz="2400">
                          <a:effectLst/>
                          <a:latin typeface="Times New Roman" panose="02020603050405020304" pitchFamily="18" charset="0"/>
                          <a:cs typeface="Times New Roman" panose="02020603050405020304" pitchFamily="18" charset="0"/>
                        </a:rPr>
                        <a:t>Copper (II) sulfate</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800">
                          <a:effectLst/>
                          <a:latin typeface="Times New Roman" panose="02020603050405020304" pitchFamily="18" charset="0"/>
                          <a:cs typeface="Times New Roman" panose="02020603050405020304" pitchFamily="18" charset="0"/>
                        </a:rPr>
                        <a:t>CuSO</a:t>
                      </a:r>
                      <a:r>
                        <a:rPr lang="en-US" sz="2800" baseline="-25000">
                          <a:effectLst/>
                          <a:latin typeface="Times New Roman" panose="02020603050405020304" pitchFamily="18" charset="0"/>
                          <a:cs typeface="Times New Roman" panose="02020603050405020304" pitchFamily="18" charset="0"/>
                        </a:rPr>
                        <a:t>4</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800">
                          <a:effectLst/>
                          <a:latin typeface="Times New Roman" panose="02020603050405020304" pitchFamily="18" charset="0"/>
                          <a:cs typeface="Times New Roman" panose="02020603050405020304" pitchFamily="18" charset="0"/>
                        </a:rPr>
                        <a:t>160</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57285705"/>
                  </a:ext>
                </a:extLst>
              </a:tr>
              <a:tr h="530512">
                <a:tc>
                  <a:txBody>
                    <a:bodyPr/>
                    <a:lstStyle/>
                    <a:p>
                      <a:pPr>
                        <a:lnSpc>
                          <a:spcPct val="115000"/>
                        </a:lnSpc>
                        <a:spcBef>
                          <a:spcPts val="200"/>
                        </a:spcBef>
                        <a:spcAft>
                          <a:spcPts val="300"/>
                        </a:spcAft>
                      </a:pPr>
                      <a:r>
                        <a:rPr lang="en-US" sz="2400" dirty="0">
                          <a:effectLst/>
                          <a:latin typeface="Times New Roman" panose="02020603050405020304" pitchFamily="18" charset="0"/>
                          <a:cs typeface="Times New Roman" panose="02020603050405020304" pitchFamily="18" charset="0"/>
                        </a:rPr>
                        <a:t>Iron (III) hydroxide</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800">
                          <a:effectLst/>
                          <a:latin typeface="Times New Roman" panose="02020603050405020304" pitchFamily="18" charset="0"/>
                          <a:cs typeface="Times New Roman" panose="02020603050405020304" pitchFamily="18" charset="0"/>
                        </a:rPr>
                        <a:t>Fe(OH)</a:t>
                      </a:r>
                      <a:r>
                        <a:rPr lang="en-US" sz="2800" baseline="-25000">
                          <a:effectLst/>
                          <a:latin typeface="Times New Roman" panose="02020603050405020304" pitchFamily="18" charset="0"/>
                          <a:cs typeface="Times New Roman" panose="02020603050405020304" pitchFamily="18" charset="0"/>
                        </a:rPr>
                        <a:t>3</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300"/>
                        </a:spcAft>
                      </a:pPr>
                      <a:r>
                        <a:rPr lang="en-US" sz="2800" dirty="0">
                          <a:effectLst/>
                          <a:latin typeface="Times New Roman" panose="02020603050405020304" pitchFamily="18" charset="0"/>
                          <a:cs typeface="Times New Roman" panose="02020603050405020304" pitchFamily="18" charset="0"/>
                        </a:rPr>
                        <a:t>107</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49105667"/>
                  </a:ext>
                </a:extLst>
              </a:tr>
            </a:tbl>
          </a:graphicData>
        </a:graphic>
      </p:graphicFrame>
    </p:spTree>
    <p:extLst>
      <p:ext uri="{BB962C8B-B14F-4D97-AF65-F5344CB8AC3E}">
        <p14:creationId xmlns:p14="http://schemas.microsoft.com/office/powerpoint/2010/main" val="23861595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0CED0-204D-F784-2FE1-A5342284BEA0}"/>
              </a:ext>
            </a:extLst>
          </p:cNvPr>
          <p:cNvSpPr>
            <a:spLocks noGrp="1"/>
          </p:cNvSpPr>
          <p:nvPr>
            <p:ph type="title"/>
          </p:nvPr>
        </p:nvSpPr>
        <p:spPr>
          <a:xfrm>
            <a:off x="893134" y="308345"/>
            <a:ext cx="10460665" cy="1382344"/>
          </a:xfrm>
        </p:spPr>
        <p:txBody>
          <a:bodyPr/>
          <a:lstStyle/>
          <a:p>
            <a:pPr algn="ctr"/>
            <a:r>
              <a:rPr lang="en-US" dirty="0" err="1">
                <a:solidFill>
                  <a:srgbClr val="FF0000"/>
                </a:solidFill>
                <a:latin typeface="Times New Roman" panose="02020603050405020304" pitchFamily="18" charset="0"/>
                <a:cs typeface="Times New Roman" panose="02020603050405020304" pitchFamily="18" charset="0"/>
              </a:rPr>
              <a:t>VẬN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DỤNG</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44302D8-58C2-0AD9-3E5A-B59ACF8B991D}"/>
              </a:ext>
            </a:extLst>
          </p:cNvPr>
          <p:cNvSpPr>
            <a:spLocks noGrp="1"/>
          </p:cNvSpPr>
          <p:nvPr>
            <p:ph idx="1"/>
          </p:nvPr>
        </p:nvSpPr>
        <p:spPr>
          <a:xfrm>
            <a:off x="808074" y="1850065"/>
            <a:ext cx="10545726" cy="4326898"/>
          </a:xfrm>
        </p:spPr>
        <p:txBody>
          <a:bodyPr>
            <a:normAutofit/>
          </a:bodyPr>
          <a:lstStyle/>
          <a:p>
            <a:pPr indent="0">
              <a:lnSpc>
                <a:spcPct val="115000"/>
              </a:lnSpc>
              <a:spcAft>
                <a:spcPts val="80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vi-VN" dirty="0">
                <a:effectLst/>
                <a:latin typeface="Times New Roman" panose="02020603050405020304" pitchFamily="18" charset="0"/>
                <a:ea typeface="Calibri" panose="020F0502020204030204" pitchFamily="34" charset="0"/>
                <a:cs typeface="Times New Roman" panose="02020603050405020304" pitchFamily="18" charset="0"/>
              </a:rPr>
              <a:t>Pháo hoa có thành phần nhiên liệu nổ gồm sulfur, than và hợp chất (Z). Hợp chất (Z) gồm nguyên tố potassium, nitrogen và oxygen với các tỉ lệ phần trăm tương ứng là 38,61%, 13,86% và 47,53%. Khối lượng phân lử hợp chất (Z) là 101 amu. Xác định công thức hoá học của (Z).</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vi-VN" dirty="0">
                <a:effectLst/>
                <a:latin typeface="Times New Roman" panose="02020603050405020304" pitchFamily="18" charset="0"/>
                <a:ea typeface="Calibri" panose="020F0502020204030204" pitchFamily="34" charset="0"/>
                <a:cs typeface="Times New Roman" panose="02020603050405020304" pitchFamily="18" charset="0"/>
              </a:rPr>
              <a:t>Tìm hiếu qua sách, báo và internet, em hãy cho biết một số ứng dụng của hợp chất (Z).</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8543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FDC0A7D7-9848-F800-83AB-BD1AA742FAE4}"/>
              </a:ext>
            </a:extLst>
          </p:cNvPr>
          <p:cNvSpPr>
            <a:spLocks noChangeArrowheads="1"/>
          </p:cNvSpPr>
          <p:nvPr/>
        </p:nvSpPr>
        <p:spPr bwMode="auto">
          <a:xfrm>
            <a:off x="818147" y="314445"/>
            <a:ext cx="10260531"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Câu</a:t>
            </a:r>
            <a:r>
              <a:rPr kumimoji="0" lang="en-US" altLang="en-US" sz="3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3: </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Quan s</a:t>
            </a:r>
            <a:r>
              <a:rPr kumimoji="0" lang="vi-VN" altLang="en-US"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á</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 h</a:t>
            </a:r>
            <a:r>
              <a:rPr kumimoji="0" lang="vi-VN" altLang="en-US"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ì</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 6.3 v</a:t>
            </a:r>
            <a:r>
              <a:rPr kumimoji="0" lang="vi-VN" altLang="en-US"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à</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x</a:t>
            </a:r>
            <a:r>
              <a:rPr kumimoji="0" lang="vi-VN" altLang="en-US"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á</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 định h</a:t>
            </a:r>
            <a:r>
              <a:rPr kumimoji="0" lang="vi-VN" altLang="en-US"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 trị của C v</a:t>
            </a:r>
            <a:r>
              <a:rPr kumimoji="0" lang="vi-VN" altLang="en-US"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à</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O </a:t>
            </a:r>
            <a:r>
              <a:rPr kumimoji="0" lang="en-US"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trong kh</a:t>
            </a:r>
            <a:r>
              <a:rPr kumimoji="0" lang="vi-VN" altLang="en-US"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í</a:t>
            </a:r>
            <a:r>
              <a:rPr kumimoji="0" lang="vi-VN" altLang="en-US"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carbonic</a:t>
            </a:r>
            <a:endParaRPr kumimoji="0" lang="en-US" altLang="en-US" sz="3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pic>
        <p:nvPicPr>
          <p:cNvPr id="1025" name="Picture 11">
            <a:extLst>
              <a:ext uri="{FF2B5EF4-FFF2-40B4-BE49-F238E27FC236}">
                <a16:creationId xmlns:a16="http://schemas.microsoft.com/office/drawing/2014/main" id="{0188553F-81D9-07B6-B30F-FAFC5D899F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1680" y="1779360"/>
            <a:ext cx="8317706" cy="294149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id="{CD52AAE7-D5A7-1A68-566D-067F19CD9145}"/>
              </a:ext>
            </a:extLst>
          </p:cNvPr>
          <p:cNvSpPr>
            <a:spLocks noChangeArrowheads="1"/>
          </p:cNvSpPr>
          <p:nvPr/>
        </p:nvSpPr>
        <p:spPr bwMode="auto">
          <a:xfrm>
            <a:off x="2011680" y="3246210"/>
            <a:ext cx="832104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 name="TextBox 1">
            <a:extLst>
              <a:ext uri="{FF2B5EF4-FFF2-40B4-BE49-F238E27FC236}">
                <a16:creationId xmlns:a16="http://schemas.microsoft.com/office/drawing/2014/main" id="{8A7CC9A3-4053-92DA-9961-D32300D609E6}"/>
              </a:ext>
            </a:extLst>
          </p:cNvPr>
          <p:cNvSpPr txBox="1"/>
          <p:nvPr/>
        </p:nvSpPr>
        <p:spPr>
          <a:xfrm>
            <a:off x="1084521" y="5380074"/>
            <a:ext cx="10377377" cy="954107"/>
          </a:xfrm>
          <a:prstGeom prst="rect">
            <a:avLst/>
          </a:prstGeom>
          <a:solidFill>
            <a:schemeClr val="accent4">
              <a:lumMod val="20000"/>
              <a:lumOff val="80000"/>
            </a:schemeClr>
          </a:solidFill>
        </p:spPr>
        <p:txBody>
          <a:bodyPr wrap="square" rtlCol="0">
            <a:spAutoFit/>
          </a:bodyPr>
          <a:lstStyle/>
          <a:p>
            <a:r>
              <a:rPr lang="en-US" sz="280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=&gt; </a:t>
            </a:r>
            <a:r>
              <a:rPr lang="vi-VN" sz="2800" dirty="0">
                <a:latin typeface="Times New Roman" panose="02020603050405020304" pitchFamily="18" charset="0"/>
                <a:cs typeface="Times New Roman" panose="02020603050405020304" pitchFamily="18" charset="0"/>
              </a:rPr>
              <a:t>hóa trị của C là IV và O là II trong khí carbonic</a:t>
            </a:r>
            <a:endParaRPr lang="en-US" sz="2800" dirty="0">
              <a:latin typeface="Times New Roman" panose="02020603050405020304" pitchFamily="18" charset="0"/>
              <a:cs typeface="Times New Roman" panose="02020603050405020304" pitchFamily="18" charset="0"/>
            </a:endParaRPr>
          </a:p>
          <a:p>
            <a:endParaRPr lang="en-US"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0728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7566A2-34D9-0904-F1A7-60C540EEBD20}"/>
              </a:ext>
            </a:extLst>
          </p:cNvPr>
          <p:cNvSpPr>
            <a:spLocks noGrp="1"/>
          </p:cNvSpPr>
          <p:nvPr>
            <p:ph idx="1"/>
          </p:nvPr>
        </p:nvSpPr>
        <p:spPr>
          <a:xfrm>
            <a:off x="838200" y="1825625"/>
            <a:ext cx="10515600" cy="4351338"/>
          </a:xfrm>
        </p:spPr>
        <p:txBody>
          <a:bodyPr>
            <a:normAutofit/>
          </a:bodyPr>
          <a:lstStyle/>
          <a:p>
            <a:pPr marL="0" indent="0">
              <a:buNone/>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Vẽ</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sơ</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đồ</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liên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giữa</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3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tử</a:t>
            </a:r>
            <a:r>
              <a:rPr lang="en-US" sz="3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N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ba</a:t>
            </a:r>
            <a:r>
              <a:rPr lang="en-US" sz="3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3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tử</a:t>
            </a:r>
            <a:r>
              <a:rPr lang="en-US" sz="3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H</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buNone/>
            </a:pPr>
            <a:r>
              <a:rPr lang="en-US" sz="3600" dirty="0">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Hãy</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biết</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liên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đó</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thuộc</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loại</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liên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nào</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buNone/>
            </a:pPr>
            <a:r>
              <a:rPr lang="en-US" sz="3600" dirty="0">
                <a:latin typeface="Times New Roman" panose="02020603050405020304" pitchFamily="18" charset="0"/>
                <a:ea typeface="Calibri" panose="020F0502020204030204" pitchFamily="34" charset="0"/>
                <a:cs typeface="Times New Roman" panose="02020603050405020304" pitchFamily="18" charset="0"/>
              </a:rPr>
              <a:t>?</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mỗi</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tố</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bao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nhiêu</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600" dirty="0"/>
          </a:p>
        </p:txBody>
      </p:sp>
    </p:spTree>
    <p:extLst>
      <p:ext uri="{BB962C8B-B14F-4D97-AF65-F5344CB8AC3E}">
        <p14:creationId xmlns:p14="http://schemas.microsoft.com/office/powerpoint/2010/main" val="1819669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D048C-0A70-0860-8D6F-0695563D12A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22D59E8-D75F-A0C5-DE74-E849174BB74F}"/>
              </a:ext>
            </a:extLst>
          </p:cNvPr>
          <p:cNvSpPr>
            <a:spLocks noGrp="1"/>
          </p:cNvSpPr>
          <p:nvPr>
            <p:ph idx="1"/>
          </p:nvPr>
        </p:nvSpPr>
        <p:spPr>
          <a:xfrm>
            <a:off x="838200" y="4293863"/>
            <a:ext cx="10515600" cy="2011247"/>
          </a:xfrm>
        </p:spPr>
        <p:txBody>
          <a:bodyPr>
            <a:normAutofit/>
          </a:bodyPr>
          <a:lstStyle/>
          <a:p>
            <a:pPr marL="0" indent="0">
              <a:lnSpc>
                <a:spcPct val="115000"/>
              </a:lnSpc>
              <a:spcBef>
                <a:spcPts val="200"/>
              </a:spcBef>
              <a:spcAft>
                <a:spcPts val="300"/>
              </a:spcAft>
              <a:buNone/>
            </a:pPr>
            <a:r>
              <a:rPr lang="vi-VN" dirty="0">
                <a:effectLst/>
                <a:latin typeface="Times New Roman" panose="02020603050405020304" pitchFamily="18" charset="0"/>
                <a:ea typeface="Calibri" panose="020F0502020204030204" pitchFamily="34" charset="0"/>
                <a:cs typeface="Times New Roman" panose="02020603050405020304" pitchFamily="18" charset="0"/>
              </a:rPr>
              <a:t>⇒ Hợp chất NH</a:t>
            </a:r>
            <a:r>
              <a:rPr lang="vi-VN"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vi-VN" dirty="0">
                <a:effectLst/>
                <a:latin typeface="Times New Roman" panose="02020603050405020304" pitchFamily="18" charset="0"/>
                <a:ea typeface="Calibri" panose="020F0502020204030204" pitchFamily="34" charset="0"/>
                <a:cs typeface="Times New Roman" panose="02020603050405020304" pitchFamily="18" charset="0"/>
              </a:rPr>
              <a:t> là liên kết cộng hóa trị</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Bef>
                <a:spcPts val="200"/>
              </a:spcBef>
              <a:spcAft>
                <a:spcPts val="300"/>
              </a:spcAft>
              <a:buNone/>
            </a:pPr>
            <a:r>
              <a:rPr lang="vi-VN" dirty="0">
                <a:effectLst/>
                <a:latin typeface="Times New Roman" panose="02020603050405020304" pitchFamily="18" charset="0"/>
                <a:ea typeface="Calibri" panose="020F0502020204030204" pitchFamily="34" charset="0"/>
                <a:cs typeface="Times New Roman" panose="02020603050405020304" pitchFamily="18" charset="0"/>
              </a:rPr>
              <a:t>- Mỗi nguyên tử H góp chung 1 electron, nguyên tử N góp chung 3 e</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Bef>
                <a:spcPts val="200"/>
              </a:spcBef>
              <a:spcAft>
                <a:spcPts val="300"/>
              </a:spcAft>
              <a:buNone/>
            </a:pPr>
            <a:r>
              <a:rPr lang="vi-VN" dirty="0">
                <a:effectLst/>
                <a:latin typeface="Times New Roman" panose="02020603050405020304" pitchFamily="18" charset="0"/>
                <a:ea typeface="Calibri" panose="020F0502020204030204" pitchFamily="34" charset="0"/>
                <a:cs typeface="Times New Roman" panose="02020603050405020304" pitchFamily="18" charset="0"/>
              </a:rPr>
              <a:t>⇒ H có hóa trị I, N có hóa trị III</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5F7EE296-7354-4949-0569-95C747818D66}"/>
              </a:ext>
            </a:extLst>
          </p:cNvPr>
          <p:cNvPicPr>
            <a:picLocks noChangeAspect="1"/>
          </p:cNvPicPr>
          <p:nvPr/>
        </p:nvPicPr>
        <p:blipFill>
          <a:blip r:embed="rId2">
            <a:lum bright="-6000" contrast="24000"/>
          </a:blip>
          <a:stretch>
            <a:fillRect/>
          </a:stretch>
        </p:blipFill>
        <p:spPr>
          <a:xfrm>
            <a:off x="1711842" y="435933"/>
            <a:ext cx="8240232" cy="3730337"/>
          </a:xfrm>
          <a:prstGeom prst="rect">
            <a:avLst/>
          </a:prstGeom>
          <a:noFill/>
          <a:ln>
            <a:noFill/>
          </a:ln>
        </p:spPr>
      </p:pic>
    </p:spTree>
    <p:extLst>
      <p:ext uri="{BB962C8B-B14F-4D97-AF65-F5344CB8AC3E}">
        <p14:creationId xmlns:p14="http://schemas.microsoft.com/office/powerpoint/2010/main" val="1773854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BE32D0-95D0-994E-5938-1916758D81A7}"/>
              </a:ext>
            </a:extLst>
          </p:cNvPr>
          <p:cNvSpPr>
            <a:spLocks noGrp="1"/>
          </p:cNvSpPr>
          <p:nvPr>
            <p:ph idx="1"/>
          </p:nvPr>
        </p:nvSpPr>
        <p:spPr>
          <a:xfrm>
            <a:off x="850604" y="1825626"/>
            <a:ext cx="10503195" cy="2799538"/>
          </a:xfrm>
          <a:solidFill>
            <a:schemeClr val="accent4">
              <a:lumMod val="20000"/>
              <a:lumOff val="80000"/>
            </a:schemeClr>
          </a:solidFill>
        </p:spPr>
        <p:txBody>
          <a:bodyPr>
            <a:noAutofit/>
          </a:bodyPr>
          <a:lstStyle/>
          <a:p>
            <a:pPr algn="just">
              <a:lnSpc>
                <a:spcPct val="115000"/>
              </a:lnSpc>
              <a:spcBef>
                <a:spcPts val="200"/>
              </a:spcBef>
              <a:spcAft>
                <a:spcPts val="3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3200" dirty="0">
                <a:effectLst/>
                <a:latin typeface="Times New Roman" panose="02020603050405020304" pitchFamily="18" charset="0"/>
                <a:ea typeface="Calibri" panose="020F0502020204030204" pitchFamily="34" charset="0"/>
                <a:cs typeface="Times New Roman" panose="02020603050405020304" pitchFamily="18" charset="0"/>
              </a:rPr>
              <a:t>Hoá trị </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của một nguyên tố trong hợp chất là con sổ </a:t>
            </a:r>
            <a:r>
              <a:rPr lang="nl-NL" sz="3200" dirty="0">
                <a:effectLst/>
                <a:latin typeface="Times New Roman" panose="02020603050405020304" pitchFamily="18" charset="0"/>
                <a:ea typeface="Calibri" panose="020F0502020204030204" pitchFamily="34" charset="0"/>
                <a:cs typeface="Times New Roman" panose="02020603050405020304" pitchFamily="18" charset="0"/>
              </a:rPr>
              <a:t>biểu thị khả năng liên kết của nguyên tử của nguyên tố </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đó</a:t>
            </a:r>
            <a:r>
              <a:rPr lang="nl-NL" sz="3200" dirty="0">
                <a:effectLst/>
                <a:latin typeface="Times New Roman" panose="02020603050405020304" pitchFamily="18" charset="0"/>
                <a:ea typeface="Calibri" panose="020F0502020204030204" pitchFamily="34" charset="0"/>
                <a:cs typeface="Times New Roman" panose="02020603050405020304" pitchFamily="18" charset="0"/>
              </a:rPr>
              <a:t> với nguyên tử </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khác trong phân tử</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Bef>
                <a:spcPts val="200"/>
              </a:spcBef>
              <a:spcAft>
                <a:spcPts val="300"/>
              </a:spcAft>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3200" dirty="0">
                <a:effectLst/>
                <a:latin typeface="Times New Roman" panose="02020603050405020304" pitchFamily="18" charset="0"/>
                <a:ea typeface="Calibri" panose="020F0502020204030204" pitchFamily="34" charset="0"/>
                <a:cs typeface="Times New Roman" panose="02020603050405020304" pitchFamily="18" charset="0"/>
              </a:rPr>
              <a:t>Hoá trị </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được biểu diễn bởi số la mã I, II, III...</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p:txBody>
      </p:sp>
      <p:sp>
        <p:nvSpPr>
          <p:cNvPr id="5" name="Title 4">
            <a:extLst>
              <a:ext uri="{FF2B5EF4-FFF2-40B4-BE49-F238E27FC236}">
                <a16:creationId xmlns:a16="http://schemas.microsoft.com/office/drawing/2014/main" id="{8CB312B5-CAF3-5F74-83A5-BE077468C15B}"/>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3697275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A053C-CB10-7E8F-CAB9-6EAF61755F82}"/>
              </a:ext>
            </a:extLst>
          </p:cNvPr>
          <p:cNvSpPr>
            <a:spLocks noGrp="1"/>
          </p:cNvSpPr>
          <p:nvPr>
            <p:ph type="title"/>
          </p:nvPr>
        </p:nvSpPr>
        <p:spPr>
          <a:xfrm>
            <a:off x="838200" y="365126"/>
            <a:ext cx="10515600" cy="1055910"/>
          </a:xfrm>
        </p:spPr>
        <p:txBody>
          <a:bodyPr>
            <a:normAutofit/>
          </a:bodyPr>
          <a:lstStyle/>
          <a:p>
            <a:r>
              <a:rPr lang="en-US" sz="4400" b="1" dirty="0" err="1">
                <a:solidFill>
                  <a:srgbClr val="FF0000"/>
                </a:solidFill>
                <a:latin typeface="Times New Roman" panose="02020603050405020304" pitchFamily="18" charset="0"/>
                <a:cs typeface="Times New Roman" panose="02020603050405020304" pitchFamily="18" charset="0"/>
              </a:rPr>
              <a:t>LUYỆN</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TẬP</a:t>
            </a:r>
            <a:endParaRPr lang="en-US" dirty="0"/>
          </a:p>
        </p:txBody>
      </p:sp>
      <p:sp>
        <p:nvSpPr>
          <p:cNvPr id="3" name="Content Placeholder 2">
            <a:extLst>
              <a:ext uri="{FF2B5EF4-FFF2-40B4-BE49-F238E27FC236}">
                <a16:creationId xmlns:a16="http://schemas.microsoft.com/office/drawing/2014/main" id="{27D410CC-9E2C-B59F-AB2D-FDE470467616}"/>
              </a:ext>
            </a:extLst>
          </p:cNvPr>
          <p:cNvSpPr>
            <a:spLocks noGrp="1"/>
          </p:cNvSpPr>
          <p:nvPr>
            <p:ph idx="1"/>
          </p:nvPr>
        </p:nvSpPr>
        <p:spPr/>
        <p:txBody>
          <a:bodyPr/>
          <a:lstStyle/>
          <a:p>
            <a:endParaRPr lang="en-US"/>
          </a:p>
        </p:txBody>
      </p:sp>
      <p:pic>
        <p:nvPicPr>
          <p:cNvPr id="7" name="Picture 6">
            <a:extLst>
              <a:ext uri="{FF2B5EF4-FFF2-40B4-BE49-F238E27FC236}">
                <a16:creationId xmlns:a16="http://schemas.microsoft.com/office/drawing/2014/main" id="{BBCBB405-8522-FCF6-A78D-D1FD7298683C}"/>
              </a:ext>
            </a:extLst>
          </p:cNvPr>
          <p:cNvPicPr>
            <a:picLocks noChangeAspect="1"/>
          </p:cNvPicPr>
          <p:nvPr/>
        </p:nvPicPr>
        <p:blipFill>
          <a:blip r:embed="rId2"/>
          <a:stretch>
            <a:fillRect/>
          </a:stretch>
        </p:blipFill>
        <p:spPr>
          <a:xfrm>
            <a:off x="712381" y="1421036"/>
            <a:ext cx="10515600" cy="5203047"/>
          </a:xfrm>
          <a:prstGeom prst="rect">
            <a:avLst/>
          </a:prstGeom>
        </p:spPr>
      </p:pic>
    </p:spTree>
    <p:extLst>
      <p:ext uri="{BB962C8B-B14F-4D97-AF65-F5344CB8AC3E}">
        <p14:creationId xmlns:p14="http://schemas.microsoft.com/office/powerpoint/2010/main" val="2876387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370</TotalTime>
  <Words>3686</Words>
  <Application>Microsoft Office PowerPoint</Application>
  <PresentationFormat>Widescreen</PresentationFormat>
  <Paragraphs>297</Paragraphs>
  <Slides>48</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4" baseType="lpstr">
      <vt:lpstr>Arial</vt:lpstr>
      <vt:lpstr>Calibri</vt:lpstr>
      <vt:lpstr>Calibri Light</vt:lpstr>
      <vt:lpstr>Times New Roman</vt:lpstr>
      <vt:lpstr>Office Theme</vt:lpstr>
      <vt:lpstr>Equation.DSMT4</vt:lpstr>
      <vt:lpstr>BÀI 6: HÓA TRỊ  VÀ CÔNG THỨC HÓA HỌC</vt:lpstr>
      <vt:lpstr>Cho các miếng bìa ghi kí hiệu hóa học của các nguyên tố C, O, Cl, H như hình dưới đây. Mỗi miếng bìa tượng trưng cho một nguyên tử. (?) Hãy cho biết mỗi nguyên tử C, O, Cl ghép được với tối đa bao nhiêu nguyên tử H.  ? Dùng kí hiệu hóa học và các chữ số để mô tả trong những miếng ghép thu được có bao nhiêu nguyên tử của mỗi nguyên tố</vt:lpstr>
      <vt:lpstr>PowerPoint Presentation</vt:lpstr>
      <vt:lpstr>PowerPoint Presentation</vt:lpstr>
      <vt:lpstr>PowerPoint Presentation</vt:lpstr>
      <vt:lpstr>PowerPoint Presentation</vt:lpstr>
      <vt:lpstr>PowerPoint Presentation</vt:lpstr>
      <vt:lpstr>PowerPoint Presentation</vt:lpstr>
      <vt:lpstr>LUYỆN TẬP</vt:lpstr>
      <vt:lpstr>PowerPoint Presentation</vt:lpstr>
      <vt:lpstr>PowerPoint Presentation</vt:lpstr>
      <vt:lpstr>THẢO LUẬN NHÓM ĐÔI (5 PHÚT)</vt:lpstr>
      <vt:lpstr>PowerPoint Presentation</vt:lpstr>
      <vt:lpstr>PowerPoint Presentation</vt:lpstr>
      <vt:lpstr>Biểu thức:  x . a = y . b</vt:lpstr>
      <vt:lpstr>PowerPoint Presentation</vt:lpstr>
      <vt:lpstr>PowerPoint Presentation</vt:lpstr>
      <vt:lpstr>PowerPoint Presentation</vt:lpstr>
      <vt:lpstr>Bài tập</vt:lpstr>
      <vt:lpstr>PowerPoint Presentation</vt:lpstr>
      <vt:lpstr>PHIẾU HỌC TẬP SỐ 3 </vt:lpstr>
      <vt:lpstr>THẢO LUẬN NHÓM ĐÔI 5 PHÚT</vt:lpstr>
      <vt:lpstr>PowerPoint Presentation</vt:lpstr>
      <vt:lpstr>PowerPoint Presentation</vt:lpstr>
      <vt:lpstr>PowerPoint Presentation</vt:lpstr>
      <vt:lpstr>PowerPoint Presentation</vt:lpstr>
      <vt:lpstr>* Biết công thức hoá học tính được phần trăm khối lượng các nguyên tố trong hợp chất</vt:lpstr>
      <vt:lpstr>PowerPoint Presentation</vt:lpstr>
      <vt:lpstr>* Biết công thức hoá học và hoá trị của một nguyên tố, xác định được hoá trị của nguyên tố còn lại trong hợp chất </vt:lpstr>
      <vt:lpstr>* Biết công thức hoá học và hoá trị của một nguyên tố, xác định được hoá trị của nguyên tố còn lại trong hợp chất </vt:lpstr>
      <vt:lpstr>PowerPoint Presentation</vt:lpstr>
      <vt:lpstr>BÀI TẬP VỀ NHÀ</vt:lpstr>
      <vt:lpstr>Biểu thức:  x . a = y . b</vt:lpstr>
      <vt:lpstr>PowerPoint Presentation</vt:lpstr>
      <vt:lpstr>PowerPoint Presentation</vt:lpstr>
      <vt:lpstr>HOẠT ĐỘNG NHÓM </vt:lpstr>
      <vt:lpstr>PowerPoint Presentation</vt:lpstr>
      <vt:lpstr>PowerPoint Presentation</vt:lpstr>
      <vt:lpstr>PowerPoint Presentation</vt:lpstr>
      <vt:lpstr>BÀI TẬP VỀ NHÀ</vt:lpstr>
      <vt:lpstr>Luyện tập:  Xác định công thức hoá học dựa vào phần trăm nguyên tố và khối lượng phân tử </vt:lpstr>
      <vt:lpstr>PowerPoint Presentation</vt:lpstr>
      <vt:lpstr>PowerPoint Presentation</vt:lpstr>
      <vt:lpstr>PowerPoint Presentation</vt:lpstr>
      <vt:lpstr>PowerPoint Presentation</vt:lpstr>
      <vt:lpstr>PowerPoint Presentation</vt:lpstr>
      <vt:lpstr>Câu 2</vt:lpstr>
      <vt:lpstr>VẬN DỤNG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Thuy Dinh</dc:creator>
  <cp:lastModifiedBy>Thuy Dinh</cp:lastModifiedBy>
  <cp:revision>16</cp:revision>
  <dcterms:created xsi:type="dcterms:W3CDTF">2022-10-24T06:59:44Z</dcterms:created>
  <dcterms:modified xsi:type="dcterms:W3CDTF">2023-08-30T08:44:17Z</dcterms:modified>
</cp:coreProperties>
</file>