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60" r:id="rId2"/>
    <p:sldId id="257" r:id="rId3"/>
    <p:sldId id="259" r:id="rId4"/>
    <p:sldId id="258" r:id="rId5"/>
    <p:sldId id="280" r:id="rId6"/>
    <p:sldId id="276" r:id="rId7"/>
    <p:sldId id="266" r:id="rId8"/>
    <p:sldId id="275" r:id="rId9"/>
    <p:sldId id="261" r:id="rId10"/>
    <p:sldId id="263" r:id="rId11"/>
    <p:sldId id="277" r:id="rId12"/>
    <p:sldId id="278" r:id="rId13"/>
    <p:sldId id="268" r:id="rId14"/>
    <p:sldId id="282" r:id="rId15"/>
    <p:sldId id="269" r:id="rId16"/>
    <p:sldId id="270" r:id="rId17"/>
    <p:sldId id="27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E43C-F1FB-442F-89ED-9A06ED25BA78}" type="datetimeFigureOut">
              <a:rPr lang="en-US" smtClean="0"/>
              <a:t>10/16/2021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CCFAF-8314-4901-96F2-FF1AC0C8C03D}" type="slidenum">
              <a:rPr lang="en-US" smtClean="0"/>
              <a:t>‹#›</a:t>
            </a:fld>
            <a:endParaRPr lang="en-US"/>
          </a:p>
        </p:txBody>
      </p:sp>
    </p:spTree>
    <p:extLst>
      <p:ext uri="{BB962C8B-B14F-4D97-AF65-F5344CB8AC3E}">
        <p14:creationId xmlns:p14="http://schemas.microsoft.com/office/powerpoint/2010/main" val="9312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CCFAF-8314-4901-96F2-FF1AC0C8C03D}" type="slidenum">
              <a:rPr lang="en-US" smtClean="0"/>
              <a:t>9</a:t>
            </a:fld>
            <a:endParaRPr lang="en-US"/>
          </a:p>
        </p:txBody>
      </p:sp>
    </p:spTree>
    <p:extLst>
      <p:ext uri="{BB962C8B-B14F-4D97-AF65-F5344CB8AC3E}">
        <p14:creationId xmlns:p14="http://schemas.microsoft.com/office/powerpoint/2010/main" val="240188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CCFAF-8314-4901-96F2-FF1AC0C8C03D}" type="slidenum">
              <a:rPr lang="en-US" smtClean="0"/>
              <a:t>11</a:t>
            </a:fld>
            <a:endParaRPr lang="en-US"/>
          </a:p>
        </p:txBody>
      </p:sp>
    </p:spTree>
    <p:extLst>
      <p:ext uri="{BB962C8B-B14F-4D97-AF65-F5344CB8AC3E}">
        <p14:creationId xmlns:p14="http://schemas.microsoft.com/office/powerpoint/2010/main" val="5499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AB8247-CAF7-4C25-9E92-E3E4A5E5651D}"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13895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90920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397234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54524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262049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11AB8247-CAF7-4C25-9E92-E3E4A5E5651D}"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47151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11AB8247-CAF7-4C25-9E92-E3E4A5E5651D}"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194355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B8247-CAF7-4C25-9E92-E3E4A5E5651D}"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222625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B8247-CAF7-4C25-9E92-E3E4A5E5651D}"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5856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B8247-CAF7-4C25-9E92-E3E4A5E5651D}"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20651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AB8247-CAF7-4C25-9E92-E3E4A5E5651D}"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230444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305275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AB8247-CAF7-4C25-9E92-E3E4A5E5651D}"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8006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AB8247-CAF7-4C25-9E92-E3E4A5E5651D}"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67365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B8247-CAF7-4C25-9E92-E3E4A5E5651D}"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151335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85570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AB8247-CAF7-4C25-9E92-E3E4A5E5651D}"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6F934-07CE-49AD-8BA5-3F5DE790FF5F}" type="slidenum">
              <a:rPr lang="en-US" smtClean="0"/>
              <a:t>‹#›</a:t>
            </a:fld>
            <a:endParaRPr lang="en-US"/>
          </a:p>
        </p:txBody>
      </p:sp>
    </p:spTree>
    <p:extLst>
      <p:ext uri="{BB962C8B-B14F-4D97-AF65-F5344CB8AC3E}">
        <p14:creationId xmlns:p14="http://schemas.microsoft.com/office/powerpoint/2010/main" val="358825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1AB8247-CAF7-4C25-9E92-E3E4A5E5651D}" type="datetimeFigureOut">
              <a:rPr lang="en-US" smtClean="0"/>
              <a:t>10/16/2021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776F934-07CE-49AD-8BA5-3F5DE790FF5F}" type="slidenum">
              <a:rPr lang="en-US" smtClean="0"/>
              <a:t>‹#›</a:t>
            </a:fld>
            <a:endParaRPr lang="en-US"/>
          </a:p>
        </p:txBody>
      </p:sp>
    </p:spTree>
    <p:extLst>
      <p:ext uri="{BB962C8B-B14F-4D97-AF65-F5344CB8AC3E}">
        <p14:creationId xmlns:p14="http://schemas.microsoft.com/office/powerpoint/2010/main" val="342904325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317"/>
            <a:ext cx="8229600" cy="1033780"/>
          </a:xfrm>
          <a:solidFill>
            <a:schemeClr val="accent2">
              <a:lumMod val="40000"/>
              <a:lumOff val="60000"/>
            </a:schemeClr>
          </a:solidFill>
        </p:spPr>
        <p:txBody>
          <a:bodyPr>
            <a:noAutofit/>
          </a:bodyPr>
          <a:lstStyle/>
          <a:p>
            <a:pPr algn="ctr"/>
            <a:r>
              <a:rPr lang="vi-VN" sz="3600" u="sng" dirty="0" smtClean="0">
                <a:solidFill>
                  <a:srgbClr val="C00000"/>
                </a:solidFill>
                <a:latin typeface="Times New Roman" panose="02020603050405020304" pitchFamily="18" charset="0"/>
                <a:cs typeface="Times New Roman" panose="02020603050405020304" pitchFamily="18" charset="0"/>
              </a:rPr>
              <a:t>Tiết </a:t>
            </a:r>
            <a:r>
              <a:rPr lang="en-US" sz="3600" u="sng" smtClean="0">
                <a:solidFill>
                  <a:srgbClr val="C00000"/>
                </a:solidFill>
                <a:latin typeface="Times New Roman" panose="02020603050405020304" pitchFamily="18" charset="0"/>
                <a:cs typeface="Times New Roman" panose="02020603050405020304" pitchFamily="18" charset="0"/>
              </a:rPr>
              <a:t>12</a:t>
            </a:r>
            <a:r>
              <a:rPr lang="vi-VN" sz="3600" u="sng" smtClean="0">
                <a:solidFill>
                  <a:srgbClr val="C00000"/>
                </a:solidFill>
                <a:latin typeface="Times New Roman" panose="02020603050405020304" pitchFamily="18" charset="0"/>
                <a:cs typeface="Times New Roman" panose="02020603050405020304" pitchFamily="18" charset="0"/>
              </a:rPr>
              <a:t> </a:t>
            </a:r>
            <a:r>
              <a:rPr lang="vi-VN" sz="3600" u="sng" dirty="0" smtClean="0">
                <a:solidFill>
                  <a:srgbClr val="C00000"/>
                </a:solidFill>
                <a:latin typeface="Times New Roman" panose="02020603050405020304" pitchFamily="18" charset="0"/>
                <a:cs typeface="Times New Roman" panose="02020603050405020304" pitchFamily="18" charset="0"/>
              </a:rPr>
              <a:t>– Bài 13:</a:t>
            </a:r>
            <a:r>
              <a:rPr lang="vi-VN" sz="3600" dirty="0" smtClean="0">
                <a:solidFill>
                  <a:srgbClr val="C00000"/>
                </a:solidFill>
                <a:latin typeface="Times New Roman" panose="02020603050405020304" pitchFamily="18" charset="0"/>
                <a:cs typeface="Times New Roman" panose="02020603050405020304" pitchFamily="18" charset="0"/>
              </a:rPr>
              <a:t/>
            </a:r>
            <a:br>
              <a:rPr lang="vi-VN" sz="3600" dirty="0" smtClean="0">
                <a:solidFill>
                  <a:srgbClr val="C00000"/>
                </a:solidFill>
                <a:latin typeface="Times New Roman" panose="02020603050405020304" pitchFamily="18" charset="0"/>
                <a:cs typeface="Times New Roman" panose="02020603050405020304" pitchFamily="18" charset="0"/>
              </a:rPr>
            </a:br>
            <a:r>
              <a:rPr lang="vi-VN" sz="3600" b="1" dirty="0" smtClean="0">
                <a:solidFill>
                  <a:srgbClr val="C00000"/>
                </a:solidFill>
                <a:latin typeface="Times New Roman" panose="02020603050405020304" pitchFamily="18" charset="0"/>
                <a:cs typeface="Times New Roman" panose="02020603050405020304" pitchFamily="18" charset="0"/>
              </a:rPr>
              <a:t>DI TRUYỀN LIÊN KẾT</a:t>
            </a:r>
            <a:endParaRPr lang="en-US" sz="3600" b="1" dirty="0">
              <a:solidFill>
                <a:srgbClr val="C00000"/>
              </a:solidFill>
              <a:latin typeface="Times New Roman" panose="02020603050405020304" pitchFamily="18" charset="0"/>
              <a:cs typeface="Times New Roman" panose="02020603050405020304" pitchFamily="18" charset="0"/>
            </a:endParaRPr>
          </a:p>
        </p:txBody>
      </p:sp>
      <p:grpSp>
        <p:nvGrpSpPr>
          <p:cNvPr id="28" name="Group 82"/>
          <p:cNvGrpSpPr>
            <a:grpSpLocks/>
          </p:cNvGrpSpPr>
          <p:nvPr/>
        </p:nvGrpSpPr>
        <p:grpSpPr bwMode="auto">
          <a:xfrm>
            <a:off x="402423" y="1275981"/>
            <a:ext cx="4341082" cy="3812775"/>
            <a:chOff x="430" y="453"/>
            <a:chExt cx="5291" cy="4584"/>
          </a:xfrm>
        </p:grpSpPr>
        <p:sp>
          <p:nvSpPr>
            <p:cNvPr id="29" name="Text Box 55"/>
            <p:cNvSpPr txBox="1">
              <a:spLocks noChangeArrowheads="1"/>
            </p:cNvSpPr>
            <p:nvPr/>
          </p:nvSpPr>
          <p:spPr bwMode="auto">
            <a:xfrm>
              <a:off x="5088" y="1296"/>
              <a:ext cx="33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Times New Roman" panose="02020603050405020304" pitchFamily="18" charset="0"/>
                <a:cs typeface="Times New Roman" panose="02020603050405020304" pitchFamily="18" charset="0"/>
              </a:endParaRPr>
            </a:p>
          </p:txBody>
        </p:sp>
        <p:pic>
          <p:nvPicPr>
            <p:cNvPr id="30" name="Picture 79" descr="0000001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 y="453"/>
              <a:ext cx="5291" cy="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80"/>
            <p:cNvSpPr txBox="1">
              <a:spLocks noChangeArrowheads="1"/>
            </p:cNvSpPr>
            <p:nvPr/>
          </p:nvSpPr>
          <p:spPr bwMode="auto">
            <a:xfrm>
              <a:off x="1001" y="4585"/>
              <a:ext cx="4255"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i="1" dirty="0" err="1">
                  <a:solidFill>
                    <a:srgbClr val="002060"/>
                  </a:solidFill>
                  <a:latin typeface="Times New Roman" panose="02020603050405020304"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và</a:t>
              </a:r>
              <a:r>
                <a:rPr lang="en-US" b="1" i="1" dirty="0">
                  <a:solidFill>
                    <a:srgbClr val="002060"/>
                  </a:solidFill>
                  <a:latin typeface="Times New Roman" pitchFamily="18" charset="0"/>
                  <a:cs typeface="Times New Roman" pitchFamily="18" charset="0"/>
                </a:rPr>
                <a:t> </a:t>
              </a:r>
              <a:r>
                <a:rPr lang="en-US" b="1" i="1" dirty="0" smtClean="0">
                  <a:solidFill>
                    <a:srgbClr val="002060"/>
                  </a:solidFill>
                  <a:latin typeface="Times New Roman" pitchFamily="18" charset="0"/>
                  <a:cs typeface="Times New Roman" pitchFamily="18" charset="0"/>
                </a:rPr>
                <a:t>NST </a:t>
              </a:r>
              <a:r>
                <a:rPr lang="en-US" b="1" i="1" dirty="0" err="1">
                  <a:solidFill>
                    <a:srgbClr val="002060"/>
                  </a:solidFill>
                  <a:latin typeface="Times New Roman" pitchFamily="18" charset="0"/>
                  <a:cs typeface="Times New Roman" pitchFamily="18" charset="0"/>
                </a:rPr>
                <a:t>của</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endParaRPr lang="en-US" b="1" i="1" dirty="0">
                <a:solidFill>
                  <a:srgbClr val="002060"/>
                </a:solidFill>
                <a:latin typeface="Times New Roman" pitchFamily="18" charset="0"/>
                <a:cs typeface="Times New Roman" pitchFamily="18" charset="0"/>
              </a:endParaRPr>
            </a:p>
          </p:txBody>
        </p:sp>
      </p:grpSp>
      <p:grpSp>
        <p:nvGrpSpPr>
          <p:cNvPr id="3" name="Group 2"/>
          <p:cNvGrpSpPr/>
          <p:nvPr/>
        </p:nvGrpSpPr>
        <p:grpSpPr>
          <a:xfrm>
            <a:off x="4876800" y="1275981"/>
            <a:ext cx="4066228" cy="3866050"/>
            <a:chOff x="4876800" y="1275981"/>
            <a:chExt cx="4066228" cy="3866050"/>
          </a:xfrm>
        </p:grpSpPr>
        <p:grpSp>
          <p:nvGrpSpPr>
            <p:cNvPr id="5" name="Group 2"/>
            <p:cNvGrpSpPr>
              <a:grpSpLocks/>
            </p:cNvGrpSpPr>
            <p:nvPr/>
          </p:nvGrpSpPr>
          <p:grpSpPr bwMode="auto">
            <a:xfrm>
              <a:off x="4876800" y="1275981"/>
              <a:ext cx="3846923" cy="3866050"/>
              <a:chOff x="1104" y="853"/>
              <a:chExt cx="3679" cy="3932"/>
            </a:xfrm>
          </p:grpSpPr>
          <p:pic>
            <p:nvPicPr>
              <p:cNvPr id="6" name="Picture 3" descr="Life cycle of fruitfl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315" y="853"/>
                <a:ext cx="3468" cy="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4176" y="1296"/>
                <a:ext cx="3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684" y="4409"/>
                <a:ext cx="2886" cy="3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i="1" dirty="0" err="1">
                    <a:solidFill>
                      <a:srgbClr val="002060"/>
                    </a:solidFill>
                    <a:latin typeface="Times New Roman" panose="02020603050405020304" pitchFamily="18" charset="0"/>
                    <a:cs typeface="Times New Roman" pitchFamily="18" charset="0"/>
                  </a:rPr>
                  <a:t>Ruồi</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giấm</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và</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chu</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trình</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sống</a:t>
                </a:r>
                <a:endParaRPr lang="en-US" b="1" i="1" dirty="0">
                  <a:solidFill>
                    <a:srgbClr val="002060"/>
                  </a:solidFill>
                  <a:latin typeface="Times New Roman" pitchFamily="18" charset="0"/>
                  <a:cs typeface="Times New Roman" pitchFamily="18" charset="0"/>
                </a:endParaRPr>
              </a:p>
            </p:txBody>
          </p:sp>
          <p:sp>
            <p:nvSpPr>
              <p:cNvPr id="9" name="AutoShape 6"/>
              <p:cNvSpPr>
                <a:spLocks noChangeArrowheads="1"/>
              </p:cNvSpPr>
              <p:nvPr/>
            </p:nvSpPr>
            <p:spPr bwMode="auto">
              <a:xfrm rot="1298755">
                <a:off x="3083" y="1543"/>
                <a:ext cx="656" cy="203"/>
              </a:xfrm>
              <a:prstGeom prst="notchedRightArrow">
                <a:avLst>
                  <a:gd name="adj1" fmla="val 50000"/>
                  <a:gd name="adj2" fmla="val 83328"/>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 name="AutoShape 7"/>
              <p:cNvSpPr>
                <a:spLocks noChangeArrowheads="1"/>
              </p:cNvSpPr>
              <p:nvPr/>
            </p:nvSpPr>
            <p:spPr bwMode="auto">
              <a:xfrm rot="4060916">
                <a:off x="4069" y="2122"/>
                <a:ext cx="340" cy="216"/>
              </a:xfrm>
              <a:prstGeom prst="notchedRightArrow">
                <a:avLst>
                  <a:gd name="adj1" fmla="val 50000"/>
                  <a:gd name="adj2" fmla="val 67314"/>
                </a:avLst>
              </a:prstGeom>
              <a:solidFill>
                <a:schemeClr val="accent1"/>
              </a:solidFill>
              <a:ln w="9525">
                <a:solidFill>
                  <a:schemeClr val="tx1"/>
                </a:solidFill>
                <a:miter lim="800000"/>
                <a:headEnd/>
                <a:tailEnd/>
              </a:ln>
            </p:spPr>
            <p:txBody>
              <a:bodyPr rot="10800000" vert="eaVert" wrap="none" anchor="ctr"/>
              <a:lstStyle/>
              <a:p>
                <a:pPr algn="ctr"/>
                <a:endParaRPr lang="vi-VN">
                  <a:solidFill>
                    <a:srgbClr val="000000"/>
                  </a:solidFill>
                  <a:latin typeface="Times New Roman" panose="02020603050405020304" pitchFamily="18" charset="0"/>
                  <a:cs typeface="Times New Roman" panose="02020603050405020304" pitchFamily="18" charset="0"/>
                </a:endParaRPr>
              </a:p>
            </p:txBody>
          </p:sp>
          <p:sp>
            <p:nvSpPr>
              <p:cNvPr id="11" name="AutoShape 8"/>
              <p:cNvSpPr>
                <a:spLocks noChangeArrowheads="1"/>
              </p:cNvSpPr>
              <p:nvPr/>
            </p:nvSpPr>
            <p:spPr bwMode="auto">
              <a:xfrm rot="6608391">
                <a:off x="4067" y="2859"/>
                <a:ext cx="288" cy="17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 name="AutoShape 9"/>
              <p:cNvSpPr>
                <a:spLocks noChangeArrowheads="1"/>
              </p:cNvSpPr>
              <p:nvPr/>
            </p:nvSpPr>
            <p:spPr bwMode="auto">
              <a:xfrm rot="8537593">
                <a:off x="3362" y="3393"/>
                <a:ext cx="345" cy="206"/>
              </a:xfrm>
              <a:prstGeom prst="notchedRightArrow">
                <a:avLst>
                  <a:gd name="adj1" fmla="val 50000"/>
                  <a:gd name="adj2" fmla="val 67937"/>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 name="AutoShape 10"/>
              <p:cNvSpPr>
                <a:spLocks noChangeArrowheads="1"/>
              </p:cNvSpPr>
              <p:nvPr/>
            </p:nvSpPr>
            <p:spPr bwMode="auto">
              <a:xfrm rot="13052552">
                <a:off x="2298" y="3543"/>
                <a:ext cx="288" cy="176"/>
              </a:xfrm>
              <a:prstGeom prst="notchedRightArrow">
                <a:avLst>
                  <a:gd name="adj1" fmla="val 50000"/>
                  <a:gd name="adj2" fmla="val 5471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5" name="AutoShape 12"/>
              <p:cNvSpPr>
                <a:spLocks noChangeArrowheads="1"/>
              </p:cNvSpPr>
              <p:nvPr/>
            </p:nvSpPr>
            <p:spPr bwMode="auto">
              <a:xfrm rot="18985800">
                <a:off x="2002" y="1630"/>
                <a:ext cx="377" cy="205"/>
              </a:xfrm>
              <a:prstGeom prst="notchedRightArrow">
                <a:avLst>
                  <a:gd name="adj1" fmla="val 50000"/>
                  <a:gd name="adj2" fmla="val 39721"/>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3936" y="1152"/>
                <a:ext cx="82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Times New Roman" panose="02020603050405020304" pitchFamily="18" charset="0"/>
                    <a:cs typeface="Times New Roman" panose="02020603050405020304" pitchFamily="18" charset="0"/>
                  </a:rPr>
                  <a:t>1 ngày </a:t>
                </a:r>
              </a:p>
            </p:txBody>
          </p:sp>
          <p:sp>
            <p:nvSpPr>
              <p:cNvPr id="17" name="Text Box 14"/>
              <p:cNvSpPr txBox="1">
                <a:spLocks noChangeArrowheads="1"/>
              </p:cNvSpPr>
              <p:nvPr/>
            </p:nvSpPr>
            <p:spPr bwMode="auto">
              <a:xfrm>
                <a:off x="3435" y="1889"/>
                <a:ext cx="5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err="1">
                    <a:solidFill>
                      <a:srgbClr val="000000"/>
                    </a:solidFill>
                    <a:latin typeface="Times New Roman" panose="02020603050405020304" pitchFamily="18" charset="0"/>
                    <a:cs typeface="Times New Roman" panose="02020603050405020304" pitchFamily="18" charset="0"/>
                  </a:rPr>
                  <a:t>Trứng</a:t>
                </a:r>
                <a:endParaRPr lang="en-US" sz="1200" b="1" dirty="0">
                  <a:solidFill>
                    <a:srgbClr val="000000"/>
                  </a:solidFill>
                  <a:latin typeface="Times New Roman" panose="02020603050405020304" pitchFamily="18" charset="0"/>
                  <a:cs typeface="Times New Roman" panose="02020603050405020304" pitchFamily="18" charset="0"/>
                </a:endParaRPr>
              </a:p>
            </p:txBody>
          </p:sp>
          <p:sp>
            <p:nvSpPr>
              <p:cNvPr id="18" name="Text Box 15"/>
              <p:cNvSpPr txBox="1">
                <a:spLocks noChangeArrowheads="1"/>
              </p:cNvSpPr>
              <p:nvPr/>
            </p:nvSpPr>
            <p:spPr bwMode="auto">
              <a:xfrm rot="19132765">
                <a:off x="3727" y="23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1</a:t>
                </a:r>
              </a:p>
            </p:txBody>
          </p:sp>
          <p:sp>
            <p:nvSpPr>
              <p:cNvPr id="21" name="Text Box 18"/>
              <p:cNvSpPr txBox="1">
                <a:spLocks noChangeArrowheads="1"/>
              </p:cNvSpPr>
              <p:nvPr/>
            </p:nvSpPr>
            <p:spPr bwMode="auto">
              <a:xfrm rot="20075451">
                <a:off x="3589" y="30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2</a:t>
                </a:r>
              </a:p>
            </p:txBody>
          </p:sp>
          <p:sp>
            <p:nvSpPr>
              <p:cNvPr id="22" name="Text Box 19"/>
              <p:cNvSpPr txBox="1">
                <a:spLocks noChangeArrowheads="1"/>
              </p:cNvSpPr>
              <p:nvPr/>
            </p:nvSpPr>
            <p:spPr bwMode="auto">
              <a:xfrm>
                <a:off x="3688" y="3521"/>
                <a:ext cx="640"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3" name="Text Box 20"/>
              <p:cNvSpPr txBox="1">
                <a:spLocks noChangeArrowheads="1"/>
              </p:cNvSpPr>
              <p:nvPr/>
            </p:nvSpPr>
            <p:spPr bwMode="auto">
              <a:xfrm>
                <a:off x="2726" y="3434"/>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3</a:t>
                </a:r>
              </a:p>
            </p:txBody>
          </p:sp>
          <p:sp>
            <p:nvSpPr>
              <p:cNvPr id="24" name="Line 21"/>
              <p:cNvSpPr>
                <a:spLocks noChangeShapeType="1"/>
              </p:cNvSpPr>
              <p:nvPr/>
            </p:nvSpPr>
            <p:spPr bwMode="auto">
              <a:xfrm flipV="1">
                <a:off x="1632" y="2208"/>
                <a:ext cx="144" cy="576"/>
              </a:xfrm>
              <a:prstGeom prst="line">
                <a:avLst/>
              </a:prstGeom>
              <a:noFill/>
              <a:ln w="9525">
                <a:solidFill>
                  <a:srgbClr val="F83B08"/>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 name="Line 22"/>
              <p:cNvSpPr>
                <a:spLocks noChangeShapeType="1"/>
              </p:cNvSpPr>
              <p:nvPr/>
            </p:nvSpPr>
            <p:spPr bwMode="auto">
              <a:xfrm flipH="1" flipV="1">
                <a:off x="1632" y="2784"/>
                <a:ext cx="912" cy="576"/>
              </a:xfrm>
              <a:prstGeom prst="line">
                <a:avLst/>
              </a:prstGeom>
              <a:noFill/>
              <a:ln w="9525">
                <a:solidFill>
                  <a:srgbClr val="F83B08"/>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 name="Text Box 23"/>
              <p:cNvSpPr txBox="1">
                <a:spLocks noChangeArrowheads="1"/>
              </p:cNvSpPr>
              <p:nvPr/>
            </p:nvSpPr>
            <p:spPr bwMode="auto">
              <a:xfrm>
                <a:off x="1104" y="2650"/>
                <a:ext cx="745"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2-3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sp>
            <p:nvSpPr>
              <p:cNvPr id="27" name="Text Box 24"/>
              <p:cNvSpPr txBox="1">
                <a:spLocks noChangeArrowheads="1"/>
              </p:cNvSpPr>
              <p:nvPr/>
            </p:nvSpPr>
            <p:spPr bwMode="auto">
              <a:xfrm>
                <a:off x="1559" y="1286"/>
                <a:ext cx="71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 3-4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grpSp>
        <p:sp>
          <p:nvSpPr>
            <p:cNvPr id="32" name="Text Box 19"/>
            <p:cNvSpPr txBox="1">
              <a:spLocks noChangeArrowheads="1"/>
            </p:cNvSpPr>
            <p:nvPr/>
          </p:nvSpPr>
          <p:spPr bwMode="auto">
            <a:xfrm>
              <a:off x="8225866" y="3082033"/>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33" name="Text Box 19"/>
            <p:cNvSpPr txBox="1">
              <a:spLocks noChangeArrowheads="1"/>
            </p:cNvSpPr>
            <p:nvPr/>
          </p:nvSpPr>
          <p:spPr bwMode="auto">
            <a:xfrm>
              <a:off x="8273816" y="2217456"/>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0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87400" y="671997"/>
            <a:ext cx="4114800" cy="2514600"/>
            <a:chOff x="747486" y="2779633"/>
            <a:chExt cx="4114800" cy="2514600"/>
          </a:xfrm>
        </p:grpSpPr>
        <p:sp>
          <p:nvSpPr>
            <p:cNvPr id="11" name="Cloud Callout 10"/>
            <p:cNvSpPr/>
            <p:nvPr/>
          </p:nvSpPr>
          <p:spPr>
            <a:xfrm>
              <a:off x="747486" y="2779633"/>
              <a:ext cx="4114800" cy="2514600"/>
            </a:xfrm>
            <a:prstGeom prst="cloudCallout">
              <a:avLst>
                <a:gd name="adj1" fmla="val 88172"/>
                <a:gd name="adj2" fmla="val 21554"/>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200" dirty="0">
                <a:latin typeface="+mj-lt"/>
              </a:endParaRPr>
            </a:p>
          </p:txBody>
        </p:sp>
        <p:sp>
          <p:nvSpPr>
            <p:cNvPr id="12" name="TextBox 11"/>
            <p:cNvSpPr txBox="1"/>
            <p:nvPr/>
          </p:nvSpPr>
          <p:spPr>
            <a:xfrm>
              <a:off x="1544562" y="2913549"/>
              <a:ext cx="2743200" cy="2246769"/>
            </a:xfrm>
            <a:prstGeom prst="rect">
              <a:avLst/>
            </a:prstGeom>
            <a:noFill/>
          </p:spPr>
          <p:txBody>
            <a:bodyPr wrap="square" rtlCol="0">
              <a:spAutoFit/>
            </a:bodyPr>
            <a:lstStyle/>
            <a:p>
              <a:pPr algn="ctr"/>
              <a:r>
                <a:rPr lang="en-US" sz="2800" dirty="0" err="1" smtClean="0">
                  <a:solidFill>
                    <a:schemeClr val="accent3">
                      <a:lumMod val="75000"/>
                    </a:schemeClr>
                  </a:solidFill>
                  <a:latin typeface="Times New Roman" pitchFamily="18" charset="0"/>
                  <a:cs typeface="Times New Roman" pitchFamily="18" charset="0"/>
                </a:rPr>
                <a:t>Tại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sao</a:t>
              </a:r>
              <a:r>
                <a:rPr lang="en-US" sz="2800" dirty="0">
                  <a:solidFill>
                    <a:schemeClr val="accent3">
                      <a:lumMod val="75000"/>
                    </a:schemeClr>
                  </a:solidFill>
                  <a:latin typeface="Times New Roman" pitchFamily="18" charset="0"/>
                  <a:cs typeface="Times New Roman" pitchFamily="18" charset="0"/>
                </a:rPr>
                <a:t> </a:t>
              </a:r>
              <a:r>
                <a:rPr lang="vi-VN" sz="2800" dirty="0" smtClean="0">
                  <a:solidFill>
                    <a:schemeClr val="accent3">
                      <a:lumMod val="75000"/>
                    </a:schemeClr>
                  </a:solidFill>
                  <a:latin typeface="Times New Roman" pitchFamily="18" charset="0"/>
                  <a:cs typeface="Times New Roman" pitchFamily="18" charset="0"/>
                </a:rPr>
                <a:t>phép lai </a:t>
              </a:r>
              <a:r>
                <a:rPr lang="en-US" sz="2800" dirty="0" err="1" smtClean="0">
                  <a:solidFill>
                    <a:schemeClr val="accent3">
                      <a:lumMod val="75000"/>
                    </a:schemeClr>
                  </a:solidFill>
                  <a:latin typeface="Times New Roman" pitchFamily="18" charset="0"/>
                  <a:cs typeface="Times New Roman" pitchFamily="18" charset="0"/>
                </a:rPr>
                <a:t>giữa</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ruồi</a:t>
              </a:r>
              <a:r>
                <a:rPr lang="en-US" sz="2800" dirty="0">
                  <a:solidFill>
                    <a:schemeClr val="accent3">
                      <a:lumMod val="75000"/>
                    </a:schemeClr>
                  </a:solidFill>
                  <a:latin typeface="Times New Roman" pitchFamily="18" charset="0"/>
                  <a:cs typeface="Times New Roman" pitchFamily="18" charset="0"/>
                </a:rPr>
                <a:t> </a:t>
              </a:r>
              <a:r>
                <a:rPr lang="en-US" sz="2800" dirty="0" smtClean="0">
                  <a:solidFill>
                    <a:schemeClr val="accent3">
                      <a:lumMod val="75000"/>
                    </a:schemeClr>
                  </a:solidFill>
                  <a:latin typeface="Times New Roman" pitchFamily="18" charset="0"/>
                  <a:cs typeface="Times New Roman" pitchFamily="18" charset="0"/>
                </a:rPr>
                <a:t>F1 </a:t>
              </a:r>
              <a:r>
                <a:rPr lang="en-US" sz="2800" dirty="0" err="1" smtClean="0">
                  <a:solidFill>
                    <a:schemeClr val="accent3">
                      <a:lumMod val="75000"/>
                    </a:schemeClr>
                  </a:solidFill>
                  <a:latin typeface="Times New Roman" pitchFamily="18" charset="0"/>
                  <a:cs typeface="Times New Roman" pitchFamily="18" charset="0"/>
                </a:rPr>
                <a:t>với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ruồi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đen</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cánh</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cụt</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được</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gọi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là</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lai</a:t>
              </a:r>
              <a:r>
                <a:rPr lang="en-US" sz="2800" dirty="0" smtClean="0">
                  <a:solidFill>
                    <a:schemeClr val="accent3">
                      <a:lumMod val="75000"/>
                    </a:schemeClr>
                  </a:solidFill>
                  <a:latin typeface="Times New Roman" pitchFamily="18" charset="0"/>
                  <a:cs typeface="Times New Roman" pitchFamily="18" charset="0"/>
                </a:rPr>
                <a:t> </a:t>
              </a:r>
              <a:r>
                <a:rPr lang="vi-VN" sz="2800" dirty="0" smtClean="0">
                  <a:solidFill>
                    <a:schemeClr val="accent3">
                      <a:lumMod val="75000"/>
                    </a:schemeClr>
                  </a:solidFill>
                  <a:latin typeface="Times New Roman" pitchFamily="18" charset="0"/>
                  <a:cs typeface="Times New Roman" pitchFamily="18" charset="0"/>
                </a:rPr>
                <a:t>phân tích </a:t>
              </a:r>
              <a:r>
                <a:rPr lang="en-US" sz="2800" dirty="0" smtClean="0">
                  <a:solidFill>
                    <a:schemeClr val="accent3">
                      <a:lumMod val="75000"/>
                    </a:schemeClr>
                  </a:solidFill>
                  <a:latin typeface="Times New Roman" pitchFamily="18" charset="0"/>
                  <a:cs typeface="Times New Roman" pitchFamily="18" charset="0"/>
                </a:rPr>
                <a:t>?</a:t>
              </a:r>
              <a:endParaRPr lang="en-US" sz="2800" dirty="0">
                <a:solidFill>
                  <a:schemeClr val="accent3">
                    <a:lumMod val="75000"/>
                  </a:schemeClr>
                </a:solidFill>
                <a:latin typeface="Times New Roman" pitchFamily="18" charset="0"/>
                <a:cs typeface="Times New Roman" pitchFamily="18" charset="0"/>
              </a:endParaRPr>
            </a:p>
          </p:txBody>
        </p: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95350"/>
            <a:ext cx="41148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87400" y="668713"/>
            <a:ext cx="4114800" cy="2514600"/>
            <a:chOff x="0" y="1885950"/>
            <a:chExt cx="4800600" cy="2514600"/>
          </a:xfrm>
        </p:grpSpPr>
        <p:sp>
          <p:nvSpPr>
            <p:cNvPr id="7" name="Cloud Callout 6"/>
            <p:cNvSpPr/>
            <p:nvPr/>
          </p:nvSpPr>
          <p:spPr>
            <a:xfrm>
              <a:off x="0" y="1885950"/>
              <a:ext cx="4800600" cy="2514600"/>
            </a:xfrm>
            <a:prstGeom prst="cloudCallout">
              <a:avLst>
                <a:gd name="adj1" fmla="val 88172"/>
                <a:gd name="adj2" fmla="val 21554"/>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200" dirty="0">
                <a:latin typeface="+mj-lt"/>
              </a:endParaRPr>
            </a:p>
          </p:txBody>
        </p:sp>
        <p:sp>
          <p:nvSpPr>
            <p:cNvPr id="8" name="TextBox 7"/>
            <p:cNvSpPr txBox="1"/>
            <p:nvPr/>
          </p:nvSpPr>
          <p:spPr>
            <a:xfrm>
              <a:off x="742244" y="2233192"/>
              <a:ext cx="3200400" cy="1384995"/>
            </a:xfrm>
            <a:prstGeom prst="rect">
              <a:avLst/>
            </a:prstGeom>
            <a:noFill/>
          </p:spPr>
          <p:txBody>
            <a:bodyPr wrap="square" rtlCol="0">
              <a:spAutoFit/>
            </a:bodyPr>
            <a:lstStyle/>
            <a:p>
              <a:pPr algn="ctr"/>
              <a:r>
                <a:rPr lang="vi-VN" sz="2800" dirty="0" smtClean="0">
                  <a:solidFill>
                    <a:schemeClr val="accent3">
                      <a:lumMod val="75000"/>
                    </a:schemeClr>
                  </a:solidFill>
                  <a:latin typeface="Times New Roman" pitchFamily="18" charset="0"/>
                  <a:cs typeface="Times New Roman" pitchFamily="18" charset="0"/>
                </a:rPr>
                <a:t>Viết </a:t>
              </a:r>
              <a:r>
                <a:rPr lang="en-US" sz="2800" dirty="0" err="1" smtClean="0">
                  <a:solidFill>
                    <a:schemeClr val="accent3">
                      <a:lumMod val="75000"/>
                    </a:schemeClr>
                  </a:solidFill>
                  <a:latin typeface="Times New Roman" pitchFamily="18" charset="0"/>
                  <a:cs typeface="Times New Roman" pitchFamily="18" charset="0"/>
                </a:rPr>
                <a:t>tiếp</a:t>
              </a:r>
              <a:r>
                <a:rPr lang="en-US" sz="2800" dirty="0" smtClean="0">
                  <a:solidFill>
                    <a:schemeClr val="accent3">
                      <a:lumMod val="75000"/>
                    </a:schemeClr>
                  </a:solidFill>
                  <a:latin typeface="Times New Roman" pitchFamily="18" charset="0"/>
                  <a:cs typeface="Times New Roman" pitchFamily="18" charset="0"/>
                </a:rPr>
                <a:t> </a:t>
              </a:r>
              <a:r>
                <a:rPr lang="vi-VN" sz="2800" dirty="0" smtClean="0">
                  <a:solidFill>
                    <a:schemeClr val="accent3">
                      <a:lumMod val="75000"/>
                    </a:schemeClr>
                  </a:solidFill>
                  <a:latin typeface="Times New Roman" pitchFamily="18" charset="0"/>
                  <a:cs typeface="Times New Roman" pitchFamily="18" charset="0"/>
                </a:rPr>
                <a:t>sơ đồ phép lai </a:t>
              </a:r>
              <a:r>
                <a:rPr lang="en-US" sz="2800" dirty="0" err="1" smtClean="0">
                  <a:solidFill>
                    <a:schemeClr val="accent3">
                      <a:lumMod val="75000"/>
                    </a:schemeClr>
                  </a:solidFill>
                  <a:latin typeface="Times New Roman" pitchFamily="18" charset="0"/>
                  <a:cs typeface="Times New Roman" pitchFamily="18" charset="0"/>
                </a:rPr>
                <a:t>của</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phép</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lai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phân</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tích</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này</a:t>
              </a:r>
              <a:r>
                <a:rPr lang="en-US" sz="2800" dirty="0" smtClean="0">
                  <a:solidFill>
                    <a:schemeClr val="accent3">
                      <a:lumMod val="75000"/>
                    </a:schemeClr>
                  </a:solidFill>
                  <a:latin typeface="Times New Roman" pitchFamily="18" charset="0"/>
                  <a:cs typeface="Times New Roman" pitchFamily="18" charset="0"/>
                </a:rPr>
                <a:t>.</a:t>
              </a:r>
              <a:endParaRPr lang="en-US" sz="2800" dirty="0">
                <a:solidFill>
                  <a:schemeClr val="accent3">
                    <a:lumMod val="75000"/>
                  </a:schemeClr>
                </a:solidFill>
                <a:latin typeface="Times New Roman" pitchFamily="18" charset="0"/>
                <a:cs typeface="Times New Roman" pitchFamily="18" charset="0"/>
              </a:endParaRPr>
            </a:p>
          </p:txBody>
        </p:sp>
      </p:grpSp>
      <p:sp>
        <p:nvSpPr>
          <p:cNvPr id="10" name="Title 1"/>
          <p:cNvSpPr txBox="1">
            <a:spLocks/>
          </p:cNvSpPr>
          <p:nvPr/>
        </p:nvSpPr>
        <p:spPr>
          <a:xfrm>
            <a:off x="457200" y="202186"/>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13" name="Oval Callout 12"/>
          <p:cNvSpPr/>
          <p:nvPr/>
        </p:nvSpPr>
        <p:spPr>
          <a:xfrm>
            <a:off x="787400" y="3308350"/>
            <a:ext cx="3632200" cy="1625600"/>
          </a:xfrm>
          <a:prstGeom prst="wedgeEllipseCallout">
            <a:avLst>
              <a:gd name="adj1" fmla="val 101211"/>
              <a:gd name="adj2" fmla="val -46120"/>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smtClean="0">
                <a:solidFill>
                  <a:srgbClr val="7030A0"/>
                </a:solidFill>
                <a:latin typeface="Times New Roman" pitchFamily="18" charset="0"/>
                <a:cs typeface="Times New Roman" pitchFamily="18" charset="0"/>
              </a:rPr>
              <a:t>Moocgan tiến hành phép lai</a:t>
            </a:r>
            <a:r>
              <a:rPr lang="en-US" sz="2400" b="1" dirty="0" smtClean="0">
                <a:solidFill>
                  <a:srgbClr val="7030A0"/>
                </a:solidFill>
                <a:latin typeface="Times New Roman" pitchFamily="18" charset="0"/>
                <a:cs typeface="Times New Roman" pitchFamily="18" charset="0"/>
              </a:rPr>
              <a:t> </a:t>
            </a:r>
            <a:r>
              <a:rPr lang="vi-VN" sz="2400" b="1" dirty="0" smtClean="0">
                <a:solidFill>
                  <a:srgbClr val="7030A0"/>
                </a:solidFill>
                <a:latin typeface="Times New Roman" pitchFamily="18" charset="0"/>
                <a:cs typeface="Times New Roman" pitchFamily="18" charset="0"/>
              </a:rPr>
              <a:t>phân tích nhằm mục đích gì?</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884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714566" y="621367"/>
            <a:ext cx="1804819" cy="971010"/>
            <a:chOff x="6094664" y="891243"/>
            <a:chExt cx="1804819" cy="971010"/>
          </a:xfrm>
        </p:grpSpPr>
        <p:grpSp>
          <p:nvGrpSpPr>
            <p:cNvPr id="5" name="Group 89"/>
            <p:cNvGrpSpPr>
              <a:grpSpLocks/>
            </p:cNvGrpSpPr>
            <p:nvPr/>
          </p:nvGrpSpPr>
          <p:grpSpPr bwMode="auto">
            <a:xfrm>
              <a:off x="6622162" y="891243"/>
              <a:ext cx="1277321" cy="955951"/>
              <a:chOff x="3160" y="2340"/>
              <a:chExt cx="506" cy="362"/>
            </a:xfrm>
          </p:grpSpPr>
          <p:sp>
            <p:nvSpPr>
              <p:cNvPr id="6"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9"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0"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11"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2"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4"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8"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3711762" y="706762"/>
            <a:ext cx="1068719" cy="408848"/>
            <a:chOff x="4546600" y="1147864"/>
            <a:chExt cx="1068719" cy="408848"/>
          </a:xfrm>
        </p:grpSpPr>
        <p:sp>
          <p:nvSpPr>
            <p:cNvPr id="4" name="Text Box 88"/>
            <p:cNvSpPr txBox="1">
              <a:spLocks noChangeArrowheads="1"/>
            </p:cNvSpPr>
            <p:nvPr/>
          </p:nvSpPr>
          <p:spPr bwMode="auto">
            <a:xfrm>
              <a:off x="4546600" y="1156602"/>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anose="02020603050405020304" pitchFamily="18" charset="0"/>
                  <a:cs typeface="Times New Roman" panose="02020603050405020304" pitchFamily="18" charset="0"/>
                </a:rPr>
                <a:t>F</a:t>
              </a:r>
              <a:r>
                <a:rPr lang="en-US" sz="2000" b="1" baseline="-25000" dirty="0" smtClean="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20" name="Text Box 88"/>
            <p:cNvSpPr txBox="1">
              <a:spLocks noChangeArrowheads="1"/>
            </p:cNvSpPr>
            <p:nvPr/>
          </p:nvSpPr>
          <p:spPr bwMode="auto">
            <a:xfrm>
              <a:off x="4864601" y="1147864"/>
              <a:ext cx="7507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anose="02020603050405020304" pitchFamily="18" charset="0"/>
                  <a:cs typeface="Times New Roman" panose="02020603050405020304" pitchFamily="18" charset="0"/>
                </a:rPr>
                <a:t>LPT:</a:t>
              </a:r>
              <a:endParaRPr lang="en-US" sz="2800" b="1"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7305673" y="538309"/>
            <a:ext cx="1701998" cy="1031240"/>
            <a:chOff x="7441300" y="883000"/>
            <a:chExt cx="1701998" cy="1031240"/>
          </a:xfrm>
        </p:grpSpPr>
        <p:pic>
          <p:nvPicPr>
            <p:cNvPr id="24"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27"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28"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29"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3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3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3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36" name="Text Box 307"/>
          <p:cNvSpPr txBox="1">
            <a:spLocks noChangeArrowheads="1"/>
          </p:cNvSpPr>
          <p:nvPr/>
        </p:nvSpPr>
        <p:spPr bwMode="auto">
          <a:xfrm>
            <a:off x="6729848" y="801021"/>
            <a:ext cx="315073" cy="30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latin typeface="Times New Roman" panose="02020603050405020304" pitchFamily="18" charset="0"/>
                <a:cs typeface="Times New Roman" panose="02020603050405020304" pitchFamily="18" charset="0"/>
              </a:rPr>
              <a:t>X</a:t>
            </a:r>
          </a:p>
        </p:txBody>
      </p:sp>
      <p:grpSp>
        <p:nvGrpSpPr>
          <p:cNvPr id="37" name="Group 36"/>
          <p:cNvGrpSpPr/>
          <p:nvPr/>
        </p:nvGrpSpPr>
        <p:grpSpPr>
          <a:xfrm>
            <a:off x="7584331" y="1997560"/>
            <a:ext cx="742358" cy="800270"/>
            <a:chOff x="7517895" y="2237230"/>
            <a:chExt cx="742358" cy="800270"/>
          </a:xfrm>
        </p:grpSpPr>
        <p:sp>
          <p:nvSpPr>
            <p:cNvPr id="38"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39"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40" name="Group 39"/>
            <p:cNvGrpSpPr/>
            <p:nvPr/>
          </p:nvGrpSpPr>
          <p:grpSpPr>
            <a:xfrm>
              <a:off x="7791194" y="2266340"/>
              <a:ext cx="469059" cy="753678"/>
              <a:chOff x="7522822" y="2381416"/>
              <a:chExt cx="469059" cy="753678"/>
            </a:xfrm>
          </p:grpSpPr>
          <p:sp>
            <p:nvSpPr>
              <p:cNvPr id="41"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2"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3"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44"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45" name="Group 44"/>
          <p:cNvGrpSpPr/>
          <p:nvPr/>
        </p:nvGrpSpPr>
        <p:grpSpPr>
          <a:xfrm>
            <a:off x="4842440" y="1997560"/>
            <a:ext cx="717692" cy="836539"/>
            <a:chOff x="5368687" y="2243608"/>
            <a:chExt cx="717692" cy="836539"/>
          </a:xfrm>
        </p:grpSpPr>
        <p:sp>
          <p:nvSpPr>
            <p:cNvPr id="46"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47"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48" name="Group 47"/>
            <p:cNvGrpSpPr/>
            <p:nvPr/>
          </p:nvGrpSpPr>
          <p:grpSpPr>
            <a:xfrm>
              <a:off x="5646317" y="2312834"/>
              <a:ext cx="440062" cy="707087"/>
              <a:chOff x="5173875" y="2421331"/>
              <a:chExt cx="440062" cy="707087"/>
            </a:xfrm>
          </p:grpSpPr>
          <p:sp>
            <p:nvSpPr>
              <p:cNvPr id="49"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0"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1"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2"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53" name="Group 52"/>
          <p:cNvGrpSpPr/>
          <p:nvPr/>
        </p:nvGrpSpPr>
        <p:grpSpPr>
          <a:xfrm>
            <a:off x="5973325" y="1997560"/>
            <a:ext cx="722945" cy="829246"/>
            <a:chOff x="7791194" y="2203847"/>
            <a:chExt cx="722945" cy="829246"/>
          </a:xfrm>
        </p:grpSpPr>
        <p:sp>
          <p:nvSpPr>
            <p:cNvPr id="54" name="Text Box 125"/>
            <p:cNvSpPr txBox="1">
              <a:spLocks noChangeArrowheads="1"/>
            </p:cNvSpPr>
            <p:nvPr/>
          </p:nvSpPr>
          <p:spPr bwMode="auto">
            <a:xfrm>
              <a:off x="8177554" y="2203847"/>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55" name="Text Box 126"/>
            <p:cNvSpPr txBox="1">
              <a:spLocks noChangeArrowheads="1"/>
            </p:cNvSpPr>
            <p:nvPr/>
          </p:nvSpPr>
          <p:spPr bwMode="auto">
            <a:xfrm>
              <a:off x="8202002" y="2632958"/>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56" name="Group 55"/>
            <p:cNvGrpSpPr/>
            <p:nvPr/>
          </p:nvGrpSpPr>
          <p:grpSpPr>
            <a:xfrm>
              <a:off x="7791194" y="2266340"/>
              <a:ext cx="469059" cy="753678"/>
              <a:chOff x="7522822" y="2381416"/>
              <a:chExt cx="469059" cy="753678"/>
            </a:xfrm>
          </p:grpSpPr>
          <p:sp>
            <p:nvSpPr>
              <p:cNvPr id="57"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8"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9"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0"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sp>
        <p:nvSpPr>
          <p:cNvPr id="61" name="Text Box 57"/>
          <p:cNvSpPr txBox="1">
            <a:spLocks noChangeArrowheads="1"/>
          </p:cNvSpPr>
          <p:nvPr/>
        </p:nvSpPr>
        <p:spPr bwMode="auto">
          <a:xfrm>
            <a:off x="3836862" y="2247379"/>
            <a:ext cx="481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Times New Roman" panose="02020603050405020304" pitchFamily="18" charset="0"/>
                <a:cs typeface="Times New Roman" panose="02020603050405020304" pitchFamily="18" charset="0"/>
              </a:rPr>
              <a:t>G </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p:txBody>
      </p:sp>
      <p:sp>
        <p:nvSpPr>
          <p:cNvPr id="62" name="Text Box 57"/>
          <p:cNvSpPr txBox="1">
            <a:spLocks noChangeArrowheads="1"/>
          </p:cNvSpPr>
          <p:nvPr/>
        </p:nvSpPr>
        <p:spPr bwMode="auto">
          <a:xfrm>
            <a:off x="3894361" y="3469121"/>
            <a:ext cx="518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Times New Roman" panose="02020603050405020304" pitchFamily="18" charset="0"/>
                <a:cs typeface="Times New Roman" panose="02020603050405020304" pitchFamily="18" charset="0"/>
              </a:rPr>
              <a:t>F2:</a:t>
            </a:r>
            <a:endParaRPr lang="en-US" sz="1400" b="1" dirty="0">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4837479" y="3476157"/>
            <a:ext cx="1804819" cy="971010"/>
            <a:chOff x="6094664" y="891243"/>
            <a:chExt cx="1804819" cy="971010"/>
          </a:xfrm>
        </p:grpSpPr>
        <p:grpSp>
          <p:nvGrpSpPr>
            <p:cNvPr id="64" name="Group 89"/>
            <p:cNvGrpSpPr>
              <a:grpSpLocks/>
            </p:cNvGrpSpPr>
            <p:nvPr/>
          </p:nvGrpSpPr>
          <p:grpSpPr bwMode="auto">
            <a:xfrm>
              <a:off x="6622162" y="891243"/>
              <a:ext cx="1277321" cy="955951"/>
              <a:chOff x="3160" y="2340"/>
              <a:chExt cx="506" cy="362"/>
            </a:xfrm>
          </p:grpSpPr>
          <p:sp>
            <p:nvSpPr>
              <p:cNvPr id="73"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5"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6"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7"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65"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66"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9"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0"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71"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72"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Group 77"/>
          <p:cNvGrpSpPr/>
          <p:nvPr/>
        </p:nvGrpSpPr>
        <p:grpSpPr>
          <a:xfrm>
            <a:off x="7280273" y="3432619"/>
            <a:ext cx="1701998" cy="1031240"/>
            <a:chOff x="7441300" y="883000"/>
            <a:chExt cx="1701998" cy="1031240"/>
          </a:xfrm>
        </p:grpSpPr>
        <p:pic>
          <p:nvPicPr>
            <p:cNvPr id="79"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2"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3"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84"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5"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7"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9"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0"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sp>
        <p:nvSpPr>
          <p:cNvPr id="91" name="Text Box 307"/>
          <p:cNvSpPr txBox="1">
            <a:spLocks noChangeArrowheads="1"/>
          </p:cNvSpPr>
          <p:nvPr/>
        </p:nvSpPr>
        <p:spPr bwMode="auto">
          <a:xfrm>
            <a:off x="6762636" y="3733276"/>
            <a:ext cx="287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92" name="Straight Connector 91"/>
          <p:cNvCxnSpPr/>
          <p:nvPr/>
        </p:nvCxnSpPr>
        <p:spPr>
          <a:xfrm>
            <a:off x="3721289" y="508020"/>
            <a:ext cx="0" cy="550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8837" y="816701"/>
            <a:ext cx="1068719" cy="408848"/>
            <a:chOff x="4546600" y="1147864"/>
            <a:chExt cx="1068719" cy="408848"/>
          </a:xfrm>
        </p:grpSpPr>
        <p:sp>
          <p:nvSpPr>
            <p:cNvPr id="96" name="Text Box 88"/>
            <p:cNvSpPr txBox="1">
              <a:spLocks noChangeArrowheads="1"/>
            </p:cNvSpPr>
            <p:nvPr/>
          </p:nvSpPr>
          <p:spPr bwMode="auto">
            <a:xfrm>
              <a:off x="4546600" y="1156602"/>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anose="02020603050405020304" pitchFamily="18" charset="0"/>
                  <a:cs typeface="Times New Roman" panose="02020603050405020304" pitchFamily="18" charset="0"/>
                </a:rPr>
                <a:t>F</a:t>
              </a:r>
              <a:r>
                <a:rPr lang="en-US" sz="2000" b="1" baseline="-25000" dirty="0" smtClean="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97" name="Text Box 88"/>
            <p:cNvSpPr txBox="1">
              <a:spLocks noChangeArrowheads="1"/>
            </p:cNvSpPr>
            <p:nvPr/>
          </p:nvSpPr>
          <p:spPr bwMode="auto">
            <a:xfrm>
              <a:off x="4864601" y="1147864"/>
              <a:ext cx="7507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anose="02020603050405020304" pitchFamily="18" charset="0"/>
                  <a:cs typeface="Times New Roman" panose="02020603050405020304" pitchFamily="18" charset="0"/>
                </a:rPr>
                <a:t>LPT:</a:t>
              </a:r>
              <a:endParaRPr lang="en-US" sz="2800" b="1" dirty="0">
                <a:latin typeface="Times New Roman" panose="02020603050405020304" pitchFamily="18" charset="0"/>
                <a:cs typeface="Times New Roman" panose="02020603050405020304" pitchFamily="18" charset="0"/>
              </a:endParaRPr>
            </a:p>
          </p:txBody>
        </p:sp>
      </p:grpSp>
      <p:sp>
        <p:nvSpPr>
          <p:cNvPr id="98" name="Text Box 57"/>
          <p:cNvSpPr txBox="1">
            <a:spLocks noChangeArrowheads="1"/>
          </p:cNvSpPr>
          <p:nvPr/>
        </p:nvSpPr>
        <p:spPr bwMode="auto">
          <a:xfrm>
            <a:off x="116609" y="2119719"/>
            <a:ext cx="500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141241" y="653867"/>
                <a:ext cx="619080"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141241" y="653867"/>
                <a:ext cx="619080" cy="783804"/>
              </a:xfrm>
              <a:prstGeom prst="rect">
                <a:avLst/>
              </a:prstGeom>
              <a:blipFill>
                <a:blip r:embed="rId5"/>
                <a:stretch>
                  <a:fillRect/>
                </a:stretch>
              </a:blipFill>
            </p:spPr>
            <p:txBody>
              <a:bodyPr/>
              <a:lstStyle/>
              <a:p>
                <a:r>
                  <a:rPr lang="en-US">
                    <a:noFill/>
                  </a:rPr>
                  <a:t> </a:t>
                </a:r>
              </a:p>
            </p:txBody>
          </p:sp>
        </mc:Fallback>
      </mc:AlternateContent>
      <p:sp>
        <p:nvSpPr>
          <p:cNvPr id="99" name="Text Box 57"/>
          <p:cNvSpPr txBox="1">
            <a:spLocks noChangeArrowheads="1"/>
          </p:cNvSpPr>
          <p:nvPr/>
        </p:nvSpPr>
        <p:spPr bwMode="auto">
          <a:xfrm>
            <a:off x="162306" y="3433631"/>
            <a:ext cx="474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F:</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 name="TextBox 102"/>
              <p:cNvSpPr txBox="1"/>
              <p:nvPr/>
            </p:nvSpPr>
            <p:spPr>
              <a:xfrm>
                <a:off x="2822758" y="700589"/>
                <a:ext cx="569387" cy="7936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m:oMathPara>
                </a14:m>
                <a:endParaRPr lang="en-US" sz="24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2822758" y="700589"/>
                <a:ext cx="569387" cy="793679"/>
              </a:xfrm>
              <a:prstGeom prst="rect">
                <a:avLst/>
              </a:prstGeom>
              <a:blipFill>
                <a:blip r:embed="rId6"/>
                <a:stretch>
                  <a:fillRect/>
                </a:stretch>
              </a:blipFill>
            </p:spPr>
            <p:txBody>
              <a:bodyPr/>
              <a:lstStyle/>
              <a:p>
                <a:r>
                  <a:rPr lang="en-US">
                    <a:noFill/>
                  </a:rPr>
                  <a:t> </a:t>
                </a:r>
              </a:p>
            </p:txBody>
          </p:sp>
        </mc:Fallback>
      </mc:AlternateContent>
      <p:sp>
        <p:nvSpPr>
          <p:cNvPr id="3" name="TextBox 2"/>
          <p:cNvSpPr txBox="1"/>
          <p:nvPr/>
        </p:nvSpPr>
        <p:spPr>
          <a:xfrm>
            <a:off x="2107039" y="879796"/>
            <a:ext cx="290464" cy="369332"/>
          </a:xfrm>
          <a:prstGeom prst="rect">
            <a:avLst/>
          </a:prstGeom>
          <a:noFill/>
        </p:spPr>
        <p:txBody>
          <a:bodyPr wrap="none" rtlCol="0">
            <a:spAutoFit/>
          </a:bodyPr>
          <a:lstStyle/>
          <a:p>
            <a:r>
              <a:rPr lang="en-US" dirty="0" smtClean="0"/>
              <a:t>x</a:t>
            </a:r>
            <a:endParaRPr lang="en-US" dirty="0"/>
          </a:p>
        </p:txBody>
      </p:sp>
      <p:sp>
        <p:nvSpPr>
          <p:cNvPr id="93" name="TextBox 92"/>
          <p:cNvSpPr txBox="1"/>
          <p:nvPr/>
        </p:nvSpPr>
        <p:spPr>
          <a:xfrm>
            <a:off x="796376" y="2107002"/>
            <a:ext cx="1299587" cy="461665"/>
          </a:xfrm>
          <a:prstGeom prst="rect">
            <a:avLst/>
          </a:prstGeom>
          <a:noFill/>
        </p:spPr>
        <p:txBody>
          <a:bodyPr wrap="none" rtlCol="0">
            <a:spAutoFit/>
          </a:bodyPr>
          <a:lstStyle/>
          <a:p>
            <a:r>
              <a:rPr lang="en-US" sz="2400" u="sng" dirty="0" smtClean="0">
                <a:latin typeface="Times New Roman" panose="02020603050405020304" pitchFamily="18" charset="0"/>
                <a:cs typeface="Times New Roman" panose="02020603050405020304" pitchFamily="18" charset="0"/>
              </a:rPr>
              <a:t>BV</a:t>
            </a:r>
            <a:r>
              <a:rPr lang="en-US" sz="2400" dirty="0" smtClean="0">
                <a:latin typeface="Times New Roman" panose="02020603050405020304" pitchFamily="18" charset="0"/>
                <a:cs typeface="Times New Roman" panose="02020603050405020304" pitchFamily="18" charset="0"/>
              </a:rPr>
              <a:t>  ,  </a:t>
            </a:r>
            <a:r>
              <a:rPr lang="en-US" sz="2400" u="sng" dirty="0" err="1" smtClean="0">
                <a:latin typeface="Times New Roman" panose="02020603050405020304" pitchFamily="18" charset="0"/>
                <a:cs typeface="Times New Roman" panose="02020603050405020304" pitchFamily="18" charset="0"/>
              </a:rPr>
              <a:t>bv</a:t>
            </a:r>
            <a:endParaRPr lang="en-US" sz="2400" u="sng"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2820485" y="2119719"/>
            <a:ext cx="492443" cy="461665"/>
          </a:xfrm>
          <a:prstGeom prst="rect">
            <a:avLst/>
          </a:prstGeom>
          <a:noFill/>
        </p:spPr>
        <p:txBody>
          <a:bodyPr wrap="none" rtlCol="0">
            <a:spAutoFit/>
          </a:bodyPr>
          <a:lstStyle/>
          <a:p>
            <a:r>
              <a:rPr lang="en-US" sz="2400" u="sng" dirty="0" err="1" smtClean="0">
                <a:latin typeface="Times New Roman" panose="02020603050405020304" pitchFamily="18" charset="0"/>
                <a:cs typeface="Times New Roman" panose="02020603050405020304" pitchFamily="18" charset="0"/>
              </a:rPr>
              <a:t>bv</a:t>
            </a:r>
            <a:endParaRPr lang="en-US" sz="24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5" name="TextBox 104"/>
              <p:cNvSpPr txBox="1"/>
              <p:nvPr/>
            </p:nvSpPr>
            <p:spPr>
              <a:xfrm>
                <a:off x="1073887" y="3341682"/>
                <a:ext cx="706306" cy="624210"/>
              </a:xfrm>
              <a:prstGeom prst="rect">
                <a:avLst/>
              </a:prstGeom>
              <a:noFill/>
            </p:spPr>
            <p:txBody>
              <a:bodyPr wrap="squar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smtClean="0"/>
                  <a:t>           </a:t>
                </a:r>
                <a:endParaRPr lang="en-US" sz="24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073887" y="3341682"/>
                <a:ext cx="706306" cy="624210"/>
              </a:xfrm>
              <a:prstGeom prst="rect">
                <a:avLst/>
              </a:prstGeom>
              <a:blipFill>
                <a:blip r:embed="rId7"/>
                <a:stretch>
                  <a:fillRect/>
                </a:stretch>
              </a:blipFill>
            </p:spPr>
            <p:txBody>
              <a:bodyPr/>
              <a:lstStyle/>
              <a:p>
                <a:r>
                  <a:rPr lang="en-US">
                    <a:noFill/>
                  </a:rPr>
                  <a:t> </a:t>
                </a:r>
              </a:p>
            </p:txBody>
          </p:sp>
        </mc:Fallback>
      </mc:AlternateContent>
      <p:cxnSp>
        <p:nvCxnSpPr>
          <p:cNvPr id="106" name="Straight Arrow Connector 105"/>
          <p:cNvCxnSpPr>
            <a:stCxn id="104" idx="2"/>
          </p:cNvCxnSpPr>
          <p:nvPr/>
        </p:nvCxnSpPr>
        <p:spPr>
          <a:xfrm flipH="1">
            <a:off x="1467291" y="2581384"/>
            <a:ext cx="1599416" cy="790091"/>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117556" y="2548001"/>
            <a:ext cx="98389" cy="810757"/>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4" idx="2"/>
            <a:endCxn id="118" idx="0"/>
          </p:cNvCxnSpPr>
          <p:nvPr/>
        </p:nvCxnSpPr>
        <p:spPr>
          <a:xfrm flipH="1">
            <a:off x="2642283" y="2581384"/>
            <a:ext cx="424424" cy="741108"/>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1871938" y="2575298"/>
            <a:ext cx="570192" cy="74719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TextBox 117"/>
              <p:cNvSpPr txBox="1"/>
              <p:nvPr/>
            </p:nvSpPr>
            <p:spPr>
              <a:xfrm>
                <a:off x="2289130" y="3322492"/>
                <a:ext cx="706306" cy="633700"/>
              </a:xfrm>
              <a:prstGeom prst="rect">
                <a:avLst/>
              </a:prstGeom>
              <a:noFill/>
            </p:spPr>
            <p:txBody>
              <a:bodyPr wrap="square"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bv</m:t>
                        </m:r>
                      </m:num>
                      <m:den>
                        <m:r>
                          <m:rPr>
                            <m:sty m:val="p"/>
                          </m:rPr>
                          <a:rPr lang="en-US" sz="2400" b="0" i="0" smtClean="0">
                            <a:latin typeface="Cambria Math" panose="02040503050406030204" pitchFamily="18" charset="0"/>
                          </a:rPr>
                          <m:t>bv</m:t>
                        </m:r>
                      </m:den>
                    </m:f>
                  </m:oMath>
                </a14:m>
                <a:r>
                  <a:rPr lang="en-US" sz="2400" dirty="0" smtClean="0"/>
                  <a:t>           </a:t>
                </a:r>
                <a:endParaRPr lang="en-US" sz="24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2289130" y="3322492"/>
                <a:ext cx="706306" cy="63370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8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par>
                                <p:cTn id="26" presetID="16" presetClass="entr" presetSubtype="21"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par>
                                <p:cTn id="29" presetID="16" presetClass="entr" presetSubtype="2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inVertical)">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par>
                                <p:cTn id="40" presetID="16" presetClass="entr" presetSubtype="21"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barn(inVertical)">
                                      <p:cBhvr>
                                        <p:cTn id="45" dur="500"/>
                                        <p:tgtEl>
                                          <p:spTgt spid="9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barn(inVertic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barn(inVertical)">
                                      <p:cBhvr>
                                        <p:cTn id="56" dur="500"/>
                                        <p:tgtEl>
                                          <p:spTgt spid="10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barn(inVertical)">
                                      <p:cBhvr>
                                        <p:cTn id="64" dur="500"/>
                                        <p:tgtEl>
                                          <p:spTgt spid="9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barn(inVertical)">
                                      <p:cBhvr>
                                        <p:cTn id="69" dur="500"/>
                                        <p:tgtEl>
                                          <p:spTgt spid="11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barn(inVertical)">
                                      <p:cBhvr>
                                        <p:cTn id="72" dur="500"/>
                                        <p:tgtEl>
                                          <p:spTgt spid="118"/>
                                        </p:tgtEl>
                                      </p:cBhvr>
                                    </p:animEffect>
                                  </p:childTnLst>
                                </p:cTn>
                              </p:par>
                              <p:par>
                                <p:cTn id="73" presetID="16" presetClass="entr" presetSubtype="21"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barn(inVertical)">
                                      <p:cBhvr>
                                        <p:cTn id="7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1" grpId="0"/>
      <p:bldP spid="62" grpId="0"/>
      <p:bldP spid="91" grpId="0"/>
      <p:bldP spid="2" grpId="0"/>
      <p:bldP spid="103" grpId="0"/>
      <p:bldP spid="3" grpId="0"/>
      <p:bldP spid="93" grpId="0"/>
      <p:bldP spid="1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224820" y="3035117"/>
            <a:ext cx="2895600" cy="1510554"/>
          </a:xfrm>
          <a:prstGeom prst="rightArrow">
            <a:avLst/>
          </a:prstGeom>
          <a:solidFill>
            <a:srgbClr val="FFFF00"/>
          </a:solidFill>
          <a:ln>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solidFill>
                  <a:srgbClr val="FF0000"/>
                </a:solidFill>
                <a:latin typeface="Times New Roman" panose="02020603050405020304" pitchFamily="18" charset="0"/>
                <a:cs typeface="Times New Roman" panose="02020603050405020304" pitchFamily="18" charset="0"/>
              </a:rPr>
              <a:t>Hiện tượng di truyền liên kết là gì?</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65237" y="3048127"/>
            <a:ext cx="5707838" cy="144655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     </a:t>
            </a:r>
            <a:r>
              <a:rPr lang="vi-VN" sz="2200" b="1" dirty="0" smtClean="0">
                <a:latin typeface="Times New Roman" panose="02020603050405020304" pitchFamily="18" charset="0"/>
                <a:cs typeface="Times New Roman" panose="02020603050405020304" pitchFamily="18" charset="0"/>
              </a:rPr>
              <a:t>Di truyền liên kết </a:t>
            </a:r>
            <a:r>
              <a:rPr lang="vi-VN" sz="2200" dirty="0" smtClean="0">
                <a:latin typeface="Times New Roman" panose="02020603050405020304" pitchFamily="18" charset="0"/>
                <a:cs typeface="Times New Roman" panose="02020603050405020304" pitchFamily="18" charset="0"/>
              </a:rPr>
              <a:t>là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tượng</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các gen quy định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nhóm tính trạng </a:t>
            </a:r>
            <a:r>
              <a:rPr lang="en-US" sz="2200" b="1" i="1" dirty="0" err="1" smtClean="0">
                <a:latin typeface="Times New Roman" panose="02020603050405020304" pitchFamily="18" charset="0"/>
                <a:cs typeface="Times New Roman" panose="02020603050405020304" pitchFamily="18" charset="0"/>
              </a:rPr>
              <a:t>cùng</a:t>
            </a:r>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nằm trên 1 nhiễm sắc 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vi-VN" sz="2200"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cùng phân li về giao tử</a:t>
            </a:r>
            <a:r>
              <a:rPr lang="vi-VN" sz="2200" dirty="0" smtClean="0">
                <a:latin typeface="Times New Roman" panose="02020603050405020304" pitchFamily="18" charset="0"/>
                <a:cs typeface="Times New Roman" panose="02020603050405020304" pitchFamily="18" charset="0"/>
              </a:rPr>
              <a:t> và </a:t>
            </a:r>
            <a:r>
              <a:rPr lang="vi-VN" sz="2200" b="1" i="1" dirty="0" smtClean="0">
                <a:latin typeface="Times New Roman" panose="02020603050405020304" pitchFamily="18" charset="0"/>
                <a:cs typeface="Times New Roman" panose="02020603050405020304" pitchFamily="18" charset="0"/>
              </a:rPr>
              <a:t>cùng tổ hợp </a:t>
            </a:r>
            <a:r>
              <a:rPr lang="vi-VN" sz="2200" dirty="0" smtClean="0">
                <a:latin typeface="Times New Roman" panose="02020603050405020304" pitchFamily="18" charset="0"/>
                <a:cs typeface="Times New Roman" panose="02020603050405020304" pitchFamily="18" charset="0"/>
              </a:rPr>
              <a:t>qua quá trình thụ tinh.</a:t>
            </a:r>
            <a:endParaRPr lang="en-US" sz="2200" dirty="0">
              <a:latin typeface="Times New Roman" panose="02020603050405020304" pitchFamily="18" charset="0"/>
              <a:cs typeface="Times New Roman" panose="02020603050405020304" pitchFamily="18" charset="0"/>
            </a:endParaRPr>
          </a:p>
        </p:txBody>
      </p:sp>
      <p:grpSp>
        <p:nvGrpSpPr>
          <p:cNvPr id="110" name="Group 109"/>
          <p:cNvGrpSpPr/>
          <p:nvPr/>
        </p:nvGrpSpPr>
        <p:grpSpPr>
          <a:xfrm>
            <a:off x="152400" y="209550"/>
            <a:ext cx="5141914" cy="2291411"/>
            <a:chOff x="3524250" y="172912"/>
            <a:chExt cx="5141914" cy="2291411"/>
          </a:xfrm>
        </p:grpSpPr>
        <p:grpSp>
          <p:nvGrpSpPr>
            <p:cNvPr id="7" name="Group 160"/>
            <p:cNvGrpSpPr>
              <a:grpSpLocks/>
            </p:cNvGrpSpPr>
            <p:nvPr/>
          </p:nvGrpSpPr>
          <p:grpSpPr bwMode="auto">
            <a:xfrm>
              <a:off x="3524250" y="172912"/>
              <a:ext cx="5141914" cy="2282495"/>
              <a:chOff x="2352" y="3504"/>
              <a:chExt cx="1824" cy="768"/>
            </a:xfrm>
          </p:grpSpPr>
          <p:grpSp>
            <p:nvGrpSpPr>
              <p:cNvPr id="36" name="Group 161"/>
              <p:cNvGrpSpPr>
                <a:grpSpLocks/>
              </p:cNvGrpSpPr>
              <p:nvPr/>
            </p:nvGrpSpPr>
            <p:grpSpPr bwMode="auto">
              <a:xfrm>
                <a:off x="2352" y="3504"/>
                <a:ext cx="1824" cy="768"/>
                <a:chOff x="2352" y="3504"/>
                <a:chExt cx="1824" cy="768"/>
              </a:xfrm>
            </p:grpSpPr>
            <p:sp>
              <p:nvSpPr>
                <p:cNvPr id="45" name="Rectangle 162"/>
                <p:cNvSpPr>
                  <a:spLocks noChangeArrowheads="1"/>
                </p:cNvSpPr>
                <p:nvPr/>
              </p:nvSpPr>
              <p:spPr bwMode="auto">
                <a:xfrm>
                  <a:off x="3568" y="3888"/>
                  <a:ext cx="608"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6" name="Rectangle 163"/>
                <p:cNvSpPr>
                  <a:spLocks noChangeArrowheads="1"/>
                </p:cNvSpPr>
                <p:nvPr/>
              </p:nvSpPr>
              <p:spPr bwMode="auto">
                <a:xfrm>
                  <a:off x="2879" y="3888"/>
                  <a:ext cx="689"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7" name="Rectangle 164"/>
                <p:cNvSpPr>
                  <a:spLocks noChangeArrowheads="1"/>
                </p:cNvSpPr>
                <p:nvPr/>
              </p:nvSpPr>
              <p:spPr bwMode="auto">
                <a:xfrm>
                  <a:off x="2352" y="3888"/>
                  <a:ext cx="527"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8" name="Rectangle 165"/>
                <p:cNvSpPr>
                  <a:spLocks noChangeArrowheads="1"/>
                </p:cNvSpPr>
                <p:nvPr/>
              </p:nvSpPr>
              <p:spPr bwMode="auto">
                <a:xfrm>
                  <a:off x="3568" y="3504"/>
                  <a:ext cx="608"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49" name="Rectangle 166"/>
                <p:cNvSpPr>
                  <a:spLocks noChangeArrowheads="1"/>
                </p:cNvSpPr>
                <p:nvPr/>
              </p:nvSpPr>
              <p:spPr bwMode="auto">
                <a:xfrm>
                  <a:off x="2879" y="3504"/>
                  <a:ext cx="689"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50" name="Rectangle 167"/>
                <p:cNvSpPr>
                  <a:spLocks noChangeArrowheads="1"/>
                </p:cNvSpPr>
                <p:nvPr/>
              </p:nvSpPr>
              <p:spPr bwMode="auto">
                <a:xfrm>
                  <a:off x="2352" y="3504"/>
                  <a:ext cx="527" cy="3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endParaRPr lang="en-US" sz="2800"/>
                </a:p>
              </p:txBody>
            </p:sp>
            <p:sp>
              <p:nvSpPr>
                <p:cNvPr id="51" name="Line 168"/>
                <p:cNvSpPr>
                  <a:spLocks noChangeShapeType="1"/>
                </p:cNvSpPr>
                <p:nvPr/>
              </p:nvSpPr>
              <p:spPr bwMode="auto">
                <a:xfrm>
                  <a:off x="2352" y="3504"/>
                  <a:ext cx="1824"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69"/>
                <p:cNvSpPr>
                  <a:spLocks noChangeShapeType="1"/>
                </p:cNvSpPr>
                <p:nvPr/>
              </p:nvSpPr>
              <p:spPr bwMode="auto">
                <a:xfrm>
                  <a:off x="2352" y="3888"/>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70"/>
                <p:cNvSpPr>
                  <a:spLocks noChangeShapeType="1"/>
                </p:cNvSpPr>
                <p:nvPr/>
              </p:nvSpPr>
              <p:spPr bwMode="auto">
                <a:xfrm>
                  <a:off x="2352" y="4272"/>
                  <a:ext cx="1824"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71"/>
                <p:cNvSpPr>
                  <a:spLocks noChangeShapeType="1"/>
                </p:cNvSpPr>
                <p:nvPr/>
              </p:nvSpPr>
              <p:spPr bwMode="auto">
                <a:xfrm>
                  <a:off x="2352" y="3504"/>
                  <a:ext cx="0" cy="768"/>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72"/>
                <p:cNvSpPr>
                  <a:spLocks noChangeShapeType="1"/>
                </p:cNvSpPr>
                <p:nvPr/>
              </p:nvSpPr>
              <p:spPr bwMode="auto">
                <a:xfrm>
                  <a:off x="2879" y="3504"/>
                  <a:ext cx="0" cy="7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73"/>
                <p:cNvSpPr>
                  <a:spLocks noChangeShapeType="1"/>
                </p:cNvSpPr>
                <p:nvPr/>
              </p:nvSpPr>
              <p:spPr bwMode="auto">
                <a:xfrm>
                  <a:off x="3568" y="3504"/>
                  <a:ext cx="0" cy="7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74"/>
                <p:cNvSpPr>
                  <a:spLocks noChangeShapeType="1"/>
                </p:cNvSpPr>
                <p:nvPr/>
              </p:nvSpPr>
              <p:spPr bwMode="auto">
                <a:xfrm>
                  <a:off x="4176" y="3504"/>
                  <a:ext cx="0" cy="768"/>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 name="Line 175"/>
              <p:cNvSpPr>
                <a:spLocks noChangeShapeType="1"/>
              </p:cNvSpPr>
              <p:nvPr/>
            </p:nvSpPr>
            <p:spPr bwMode="auto">
              <a:xfrm>
                <a:off x="2352" y="3504"/>
                <a:ext cx="528"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 name="Group 176"/>
              <p:cNvGrpSpPr>
                <a:grpSpLocks/>
              </p:cNvGrpSpPr>
              <p:nvPr/>
            </p:nvGrpSpPr>
            <p:grpSpPr bwMode="auto">
              <a:xfrm>
                <a:off x="2640" y="3546"/>
                <a:ext cx="192" cy="150"/>
                <a:chOff x="1200" y="2496"/>
                <a:chExt cx="864" cy="672"/>
              </a:xfrm>
            </p:grpSpPr>
            <p:sp>
              <p:nvSpPr>
                <p:cNvPr id="43" name="Oval 177"/>
                <p:cNvSpPr>
                  <a:spLocks noChangeArrowheads="1"/>
                </p:cNvSpPr>
                <p:nvPr/>
              </p:nvSpPr>
              <p:spPr bwMode="auto">
                <a:xfrm>
                  <a:off x="1200" y="2640"/>
                  <a:ext cx="528" cy="528"/>
                </a:xfrm>
                <a:prstGeom prst="ellipse">
                  <a:avLst/>
                </a:prstGeom>
                <a:solidFill>
                  <a:srgbClr val="FFFFFF"/>
                </a:solidFill>
                <a:ln w="19050" algn="ctr">
                  <a:solidFill>
                    <a:schemeClr val="tx2"/>
                  </a:solidFill>
                  <a:round/>
                  <a:headEnd/>
                  <a:tailEnd/>
                </a:ln>
              </p:spPr>
              <p:txBody>
                <a:bodyPr wrap="none" anchor="ctr"/>
                <a:lstStyle/>
                <a:p>
                  <a:endParaRPr lang="en-US"/>
                </a:p>
              </p:txBody>
            </p:sp>
            <p:sp>
              <p:nvSpPr>
                <p:cNvPr id="44" name="Line 178"/>
                <p:cNvSpPr>
                  <a:spLocks noChangeShapeType="1"/>
                </p:cNvSpPr>
                <p:nvPr/>
              </p:nvSpPr>
              <p:spPr bwMode="auto">
                <a:xfrm flipV="1">
                  <a:off x="1680" y="2496"/>
                  <a:ext cx="384" cy="240"/>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9" name="Group 179"/>
              <p:cNvGrpSpPr>
                <a:grpSpLocks/>
              </p:cNvGrpSpPr>
              <p:nvPr/>
            </p:nvGrpSpPr>
            <p:grpSpPr bwMode="auto">
              <a:xfrm>
                <a:off x="2448" y="3667"/>
                <a:ext cx="104" cy="173"/>
                <a:chOff x="2016" y="2688"/>
                <a:chExt cx="536" cy="960"/>
              </a:xfrm>
            </p:grpSpPr>
            <p:sp>
              <p:nvSpPr>
                <p:cNvPr id="40" name="Oval 180"/>
                <p:cNvSpPr>
                  <a:spLocks noChangeArrowheads="1"/>
                </p:cNvSpPr>
                <p:nvPr/>
              </p:nvSpPr>
              <p:spPr bwMode="auto">
                <a:xfrm>
                  <a:off x="2016" y="2688"/>
                  <a:ext cx="528" cy="528"/>
                </a:xfrm>
                <a:prstGeom prst="ellipse">
                  <a:avLst/>
                </a:prstGeom>
                <a:solidFill>
                  <a:srgbClr val="FFFFFF"/>
                </a:solidFill>
                <a:ln w="19050" algn="ctr">
                  <a:solidFill>
                    <a:schemeClr val="tx2"/>
                  </a:solidFill>
                  <a:round/>
                  <a:headEnd/>
                  <a:tailEnd/>
                </a:ln>
              </p:spPr>
              <p:txBody>
                <a:bodyPr wrap="none" anchor="ctr"/>
                <a:lstStyle/>
                <a:p>
                  <a:endParaRPr lang="en-US"/>
                </a:p>
              </p:txBody>
            </p:sp>
            <p:sp>
              <p:nvSpPr>
                <p:cNvPr id="41" name="Line 181"/>
                <p:cNvSpPr>
                  <a:spLocks noChangeShapeType="1"/>
                </p:cNvSpPr>
                <p:nvPr/>
              </p:nvSpPr>
              <p:spPr bwMode="auto">
                <a:xfrm>
                  <a:off x="2288" y="3216"/>
                  <a:ext cx="0" cy="43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82"/>
                <p:cNvSpPr>
                  <a:spLocks noChangeShapeType="1"/>
                </p:cNvSpPr>
                <p:nvPr/>
              </p:nvSpPr>
              <p:spPr bwMode="auto">
                <a:xfrm>
                  <a:off x="2024" y="3408"/>
                  <a:ext cx="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183"/>
            <p:cNvGrpSpPr>
              <a:grpSpLocks/>
            </p:cNvGrpSpPr>
            <p:nvPr/>
          </p:nvGrpSpPr>
          <p:grpSpPr bwMode="auto">
            <a:xfrm>
              <a:off x="3574992" y="318540"/>
              <a:ext cx="2424367" cy="2145783"/>
              <a:chOff x="2370" y="3553"/>
              <a:chExt cx="860" cy="722"/>
            </a:xfrm>
          </p:grpSpPr>
          <p:grpSp>
            <p:nvGrpSpPr>
              <p:cNvPr id="9" name="Group 184"/>
              <p:cNvGrpSpPr>
                <a:grpSpLocks/>
              </p:cNvGrpSpPr>
              <p:nvPr/>
            </p:nvGrpSpPr>
            <p:grpSpPr bwMode="auto">
              <a:xfrm>
                <a:off x="2370" y="3892"/>
                <a:ext cx="72" cy="383"/>
                <a:chOff x="2802" y="3065"/>
                <a:chExt cx="72" cy="383"/>
              </a:xfrm>
            </p:grpSpPr>
            <p:sp>
              <p:nvSpPr>
                <p:cNvPr id="29" name="Text Box 191"/>
                <p:cNvSpPr txBox="1">
                  <a:spLocks noChangeArrowheads="1"/>
                </p:cNvSpPr>
                <p:nvPr/>
              </p:nvSpPr>
              <p:spPr bwMode="auto">
                <a:xfrm>
                  <a:off x="2802" y="3065"/>
                  <a:ext cx="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800" b="1" dirty="0"/>
                </a:p>
              </p:txBody>
            </p:sp>
            <p:sp>
              <p:nvSpPr>
                <p:cNvPr id="30" name="Text Box 192"/>
                <p:cNvSpPr txBox="1">
                  <a:spLocks noChangeArrowheads="1"/>
                </p:cNvSpPr>
                <p:nvPr/>
              </p:nvSpPr>
              <p:spPr bwMode="auto">
                <a:xfrm>
                  <a:off x="2808" y="3272"/>
                  <a:ext cx="6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800" b="1" dirty="0"/>
                </a:p>
              </p:txBody>
            </p:sp>
          </p:grpSp>
          <p:sp>
            <p:nvSpPr>
              <p:cNvPr id="21" name="Text Box 200"/>
              <p:cNvSpPr txBox="1">
                <a:spLocks noChangeArrowheads="1"/>
              </p:cNvSpPr>
              <p:nvPr/>
            </p:nvSpPr>
            <p:spPr bwMode="auto">
              <a:xfrm>
                <a:off x="2992" y="3553"/>
                <a:ext cx="23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1" dirty="0"/>
              </a:p>
            </p:txBody>
          </p:sp>
        </p:grpSp>
        <p:grpSp>
          <p:nvGrpSpPr>
            <p:cNvPr id="58" name="Group 57"/>
            <p:cNvGrpSpPr/>
            <p:nvPr/>
          </p:nvGrpSpPr>
          <p:grpSpPr>
            <a:xfrm>
              <a:off x="5044470" y="1352892"/>
              <a:ext cx="1804819" cy="971010"/>
              <a:chOff x="6094664" y="891243"/>
              <a:chExt cx="1804819" cy="971010"/>
            </a:xfrm>
          </p:grpSpPr>
          <p:grpSp>
            <p:nvGrpSpPr>
              <p:cNvPr id="59" name="Group 89"/>
              <p:cNvGrpSpPr>
                <a:grpSpLocks/>
              </p:cNvGrpSpPr>
              <p:nvPr/>
            </p:nvGrpSpPr>
            <p:grpSpPr bwMode="auto">
              <a:xfrm>
                <a:off x="6622162" y="891243"/>
                <a:ext cx="1277321" cy="955951"/>
                <a:chOff x="3160" y="2340"/>
                <a:chExt cx="506" cy="362"/>
              </a:xfrm>
            </p:grpSpPr>
            <p:sp>
              <p:nvSpPr>
                <p:cNvPr id="68"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9"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0"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1"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2"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60" name="Text Box 228"/>
              <p:cNvSpPr txBox="1">
                <a:spLocks noChangeArrowheads="1"/>
              </p:cNvSpPr>
              <p:nvPr/>
            </p:nvSpPr>
            <p:spPr bwMode="auto">
              <a:xfrm>
                <a:off x="6578097" y="1454799"/>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61" name="Oval 282"/>
              <p:cNvSpPr>
                <a:spLocks noChangeArrowheads="1"/>
              </p:cNvSpPr>
              <p:nvPr/>
            </p:nvSpPr>
            <p:spPr bwMode="auto">
              <a:xfrm>
                <a:off x="7177509" y="1073140"/>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2" name="Oval 283"/>
              <p:cNvSpPr>
                <a:spLocks noChangeArrowheads="1"/>
              </p:cNvSpPr>
              <p:nvPr/>
            </p:nvSpPr>
            <p:spPr bwMode="auto">
              <a:xfrm>
                <a:off x="7197706" y="120052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3" name="Oval 284"/>
              <p:cNvSpPr>
                <a:spLocks noChangeArrowheads="1"/>
              </p:cNvSpPr>
              <p:nvPr/>
            </p:nvSpPr>
            <p:spPr bwMode="auto">
              <a:xfrm>
                <a:off x="7197706" y="154629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4" name="Oval 120"/>
              <p:cNvSpPr>
                <a:spLocks noChangeArrowheads="1"/>
              </p:cNvSpPr>
              <p:nvPr/>
            </p:nvSpPr>
            <p:spPr bwMode="auto">
              <a:xfrm>
                <a:off x="7340545" y="1073140"/>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Oval 284"/>
              <p:cNvSpPr>
                <a:spLocks noChangeArrowheads="1"/>
              </p:cNvSpPr>
              <p:nvPr/>
            </p:nvSpPr>
            <p:spPr bwMode="auto">
              <a:xfrm>
                <a:off x="7353423" y="1529415"/>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66" name="Oval 283"/>
              <p:cNvSpPr>
                <a:spLocks noChangeArrowheads="1"/>
              </p:cNvSpPr>
              <p:nvPr/>
            </p:nvSpPr>
            <p:spPr bwMode="auto">
              <a:xfrm>
                <a:off x="7353423" y="1205992"/>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67"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664" y="1030674"/>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Group 72"/>
            <p:cNvGrpSpPr/>
            <p:nvPr/>
          </p:nvGrpSpPr>
          <p:grpSpPr>
            <a:xfrm>
              <a:off x="6939671" y="1419087"/>
              <a:ext cx="1701998" cy="1031240"/>
              <a:chOff x="7441300" y="883000"/>
              <a:chExt cx="1701998" cy="1031240"/>
            </a:xfrm>
          </p:grpSpPr>
          <p:pic>
            <p:nvPicPr>
              <p:cNvPr id="74"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7"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78"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79"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8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8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86" name="Group 85"/>
            <p:cNvGrpSpPr/>
            <p:nvPr/>
          </p:nvGrpSpPr>
          <p:grpSpPr>
            <a:xfrm>
              <a:off x="7257881" y="324797"/>
              <a:ext cx="742358" cy="800270"/>
              <a:chOff x="7517895" y="2237230"/>
              <a:chExt cx="742358" cy="800270"/>
            </a:xfrm>
          </p:grpSpPr>
          <p:sp>
            <p:nvSpPr>
              <p:cNvPr id="87"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88"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89" name="Group 88"/>
              <p:cNvGrpSpPr/>
              <p:nvPr/>
            </p:nvGrpSpPr>
            <p:grpSpPr>
              <a:xfrm>
                <a:off x="7791194" y="2266340"/>
                <a:ext cx="469059" cy="753678"/>
                <a:chOff x="7522822" y="2381416"/>
                <a:chExt cx="469059" cy="753678"/>
              </a:xfrm>
            </p:grpSpPr>
            <p:sp>
              <p:nvSpPr>
                <p:cNvPr id="90"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1"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3"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94" name="Group 93"/>
            <p:cNvGrpSpPr/>
            <p:nvPr/>
          </p:nvGrpSpPr>
          <p:grpSpPr>
            <a:xfrm>
              <a:off x="5522939" y="324797"/>
              <a:ext cx="717692" cy="836539"/>
              <a:chOff x="5368687" y="2243608"/>
              <a:chExt cx="717692" cy="836539"/>
            </a:xfrm>
          </p:grpSpPr>
          <p:sp>
            <p:nvSpPr>
              <p:cNvPr id="95"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96"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97" name="Group 96"/>
              <p:cNvGrpSpPr/>
              <p:nvPr/>
            </p:nvGrpSpPr>
            <p:grpSpPr>
              <a:xfrm>
                <a:off x="5646317" y="2312834"/>
                <a:ext cx="440062" cy="707087"/>
                <a:chOff x="5173875" y="2421331"/>
                <a:chExt cx="440062" cy="707087"/>
              </a:xfrm>
            </p:grpSpPr>
            <p:sp>
              <p:nvSpPr>
                <p:cNvPr id="98"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9"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0"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102" name="Group 101"/>
            <p:cNvGrpSpPr/>
            <p:nvPr/>
          </p:nvGrpSpPr>
          <p:grpSpPr>
            <a:xfrm>
              <a:off x="3656188" y="1482396"/>
              <a:ext cx="742358" cy="800270"/>
              <a:chOff x="7517895" y="2237230"/>
              <a:chExt cx="742358" cy="800270"/>
            </a:xfrm>
          </p:grpSpPr>
          <p:sp>
            <p:nvSpPr>
              <p:cNvPr id="103"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104"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5" name="Group 104"/>
              <p:cNvGrpSpPr/>
              <p:nvPr/>
            </p:nvGrpSpPr>
            <p:grpSpPr>
              <a:xfrm>
                <a:off x="7791194" y="2266340"/>
                <a:ext cx="469059" cy="753678"/>
                <a:chOff x="7522822" y="2381416"/>
                <a:chExt cx="469059" cy="753678"/>
              </a:xfrm>
            </p:grpSpPr>
            <p:sp>
              <p:nvSpPr>
                <p:cNvPr id="106"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7"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8"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9"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sp>
        <p:nvSpPr>
          <p:cNvPr id="111" name="TextBox 110"/>
          <p:cNvSpPr txBox="1"/>
          <p:nvPr/>
        </p:nvSpPr>
        <p:spPr>
          <a:xfrm>
            <a:off x="5483178" y="539442"/>
            <a:ext cx="3501260" cy="1631216"/>
          </a:xfrm>
          <a:prstGeom prst="rect">
            <a:avLst/>
          </a:prstGeom>
          <a:solidFill>
            <a:srgbClr val="FFCC99"/>
          </a:solidFill>
        </p:spPr>
        <p:txBody>
          <a:bodyPr wrap="square" rtlCol="0">
            <a:spAutoFit/>
          </a:bodyPr>
          <a:lstStyle/>
          <a:p>
            <a:pPr algn="just"/>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Để</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có</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được</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tỉ</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lệ</a:t>
            </a:r>
            <a:r>
              <a:rPr lang="en-US" sz="2000" dirty="0" smtClean="0">
                <a:solidFill>
                  <a:srgbClr val="0070C0"/>
                </a:solidFill>
                <a:latin typeface="Times New Roman" panose="02020603050405020304" pitchFamily="18" charset="0"/>
                <a:cs typeface="Times New Roman" panose="02020603050405020304" pitchFamily="18" charset="0"/>
              </a:rPr>
              <a:t> 1:1 </a:t>
            </a:r>
            <a:r>
              <a:rPr lang="en-US" sz="2000" dirty="0" err="1" smtClean="0">
                <a:solidFill>
                  <a:srgbClr val="0070C0"/>
                </a:solidFill>
                <a:latin typeface="Times New Roman" panose="02020603050405020304" pitchFamily="18" charset="0"/>
                <a:cs typeface="Times New Roman" panose="02020603050405020304" pitchFamily="18" charset="0"/>
              </a:rPr>
              <a:t>thì</a:t>
            </a:r>
            <a:r>
              <a:rPr lang="en-US" sz="2000" dirty="0" smtClean="0">
                <a:solidFill>
                  <a:srgbClr val="0070C0"/>
                </a:solidFill>
                <a:latin typeface="Times New Roman" panose="02020603050405020304" pitchFamily="18" charset="0"/>
                <a:cs typeface="Times New Roman" panose="02020603050405020304" pitchFamily="18" charset="0"/>
              </a:rPr>
              <a:t> c</a:t>
            </a:r>
            <a:r>
              <a:rPr lang="vi-VN" sz="2000" dirty="0" smtClean="0">
                <a:solidFill>
                  <a:srgbClr val="0070C0"/>
                </a:solidFill>
                <a:latin typeface="Times New Roman" panose="02020603050405020304" pitchFamily="18" charset="0"/>
                <a:cs typeface="Times New Roman" panose="02020603050405020304" pitchFamily="18" charset="0"/>
              </a:rPr>
              <a:t>ác gen quy định tính trạng màu sắc thân và dạng cánh cùng nằm trên một NST (</a:t>
            </a:r>
            <a:r>
              <a:rPr lang="en-US" sz="2000" dirty="0" err="1" smtClean="0">
                <a:solidFill>
                  <a:srgbClr val="0070C0"/>
                </a:solidFill>
                <a:latin typeface="Times New Roman" panose="02020603050405020304" pitchFamily="18" charset="0"/>
                <a:cs typeface="Times New Roman" panose="02020603050405020304" pitchFamily="18" charset="0"/>
              </a:rPr>
              <a:t>hiện</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tượng</a:t>
            </a:r>
            <a:r>
              <a:rPr lang="en-US" sz="2000" dirty="0" smtClean="0">
                <a:solidFill>
                  <a:srgbClr val="0070C0"/>
                </a:solidFill>
                <a:latin typeface="Times New Roman" panose="02020603050405020304" pitchFamily="18" charset="0"/>
                <a:cs typeface="Times New Roman" panose="02020603050405020304" pitchFamily="18" charset="0"/>
              </a:rPr>
              <a:t> </a:t>
            </a:r>
            <a:r>
              <a:rPr lang="vi-VN" sz="2000" dirty="0" smtClean="0">
                <a:solidFill>
                  <a:srgbClr val="0070C0"/>
                </a:solidFill>
                <a:latin typeface="Times New Roman" panose="02020603050405020304" pitchFamily="18" charset="0"/>
                <a:cs typeface="Times New Roman" panose="02020603050405020304" pitchFamily="18" charset="0"/>
              </a:rPr>
              <a:t>liên kết gen)</a:t>
            </a:r>
            <a:endParaRPr 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0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1129"/>
            <a:ext cx="8610600" cy="641821"/>
          </a:xfrm>
          <a:solidFill>
            <a:srgbClr val="92D050"/>
          </a:solidFill>
        </p:spPr>
        <p:txBody>
          <a:bodyPr>
            <a:noAutofit/>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II. Ý nghĩa của di truyền liên kết: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utoShape 2" descr="Ruồi giấm - loài vật góp công trong 6 giải Nobel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uồi giấm - loài vật góp công trong 6 giải Nobel - VnExp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82"/>
          <p:cNvGrpSpPr>
            <a:grpSpLocks/>
          </p:cNvGrpSpPr>
          <p:nvPr/>
        </p:nvGrpSpPr>
        <p:grpSpPr bwMode="auto">
          <a:xfrm>
            <a:off x="609600" y="819150"/>
            <a:ext cx="3962400" cy="3505200"/>
            <a:chOff x="480" y="80"/>
            <a:chExt cx="4944" cy="4247"/>
          </a:xfrm>
        </p:grpSpPr>
        <p:sp>
          <p:nvSpPr>
            <p:cNvPr id="8" name="Text Box 55"/>
            <p:cNvSpPr txBox="1">
              <a:spLocks noChangeArrowheads="1"/>
            </p:cNvSpPr>
            <p:nvPr/>
          </p:nvSpPr>
          <p:spPr bwMode="auto">
            <a:xfrm>
              <a:off x="5088" y="1296"/>
              <a:ext cx="33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p>
          </p:txBody>
        </p:sp>
        <p:pic>
          <p:nvPicPr>
            <p:cNvPr id="9" name="Picture 79" descr="0000001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 y="80"/>
              <a:ext cx="4866" cy="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0"/>
            <p:cNvSpPr txBox="1">
              <a:spLocks noChangeArrowheads="1"/>
            </p:cNvSpPr>
            <p:nvPr/>
          </p:nvSpPr>
          <p:spPr bwMode="auto">
            <a:xfrm>
              <a:off x="1223" y="3835"/>
              <a:ext cx="3130"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err="1">
                  <a:latin typeface="Times New Roman" pitchFamily="18" charset="0"/>
                  <a:cs typeface="Times New Roman" pitchFamily="18" charset="0"/>
                </a:rPr>
                <a:t>Ruồi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giấm</a:t>
              </a:r>
              <a:r>
                <a:rPr lang="en-US" b="1" dirty="0">
                  <a:latin typeface="Times New Roman" pitchFamily="18" charset="0"/>
                  <a:cs typeface="Times New Roman" pitchFamily="18" charset="0"/>
                </a:rPr>
                <a:t> </a:t>
              </a:r>
              <a:r>
                <a:rPr lang="vi-VN" b="1" dirty="0" smtClean="0">
                  <a:latin typeface="Times New Roman" pitchFamily="18" charset="0"/>
                  <a:cs typeface="Times New Roman" pitchFamily="18" charset="0"/>
                </a:rPr>
                <a:t>có 4000 gen</a:t>
              </a:r>
              <a:endParaRPr lang="en-US" b="1" dirty="0">
                <a:latin typeface="Times New Roman" pitchFamily="18" charset="0"/>
                <a:cs typeface="Times New Roman" pitchFamily="18" charset="0"/>
              </a:endParaRPr>
            </a:p>
          </p:txBody>
        </p:sp>
      </p:grpSp>
      <p:pic>
        <p:nvPicPr>
          <p:cNvPr id="1031" name="Picture 7" descr="Nữ là XX, nam là XY, nhưng tại sao không có YY?"/>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629400" y="742950"/>
            <a:ext cx="2133674" cy="287354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ình ảnh Cử Chỉ Phim Hoạt Hình Phim Hoạt Hình Người đàn ông Hoạt Hình, Người,  Người đàn ông Hoạt Hình, Chất Vector và PNG với nền trong suốt để tải xuố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71" r="22620"/>
          <a:stretch/>
        </p:blipFill>
        <p:spPr bwMode="auto">
          <a:xfrm>
            <a:off x="5029200" y="1102848"/>
            <a:ext cx="1328469" cy="24595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80"/>
          <p:cNvSpPr txBox="1">
            <a:spLocks noChangeArrowheads="1"/>
          </p:cNvSpPr>
          <p:nvPr/>
        </p:nvSpPr>
        <p:spPr bwMode="auto">
          <a:xfrm>
            <a:off x="5562600" y="386715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b="1" dirty="0" smtClean="0">
                <a:latin typeface="Times New Roman" pitchFamily="18" charset="0"/>
                <a:cs typeface="Times New Roman" pitchFamily="18" charset="0"/>
              </a:rPr>
              <a:t>Con người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có khoảng 33000  gen</a:t>
            </a:r>
            <a:endParaRPr lang="en-US" b="1" dirty="0">
              <a:latin typeface="Times New Roman" pitchFamily="18" charset="0"/>
              <a:cs typeface="Times New Roman" pitchFamily="18" charset="0"/>
            </a:endParaRPr>
          </a:p>
        </p:txBody>
      </p:sp>
      <p:sp>
        <p:nvSpPr>
          <p:cNvPr id="3" name="AutoShape 2" descr="Gà tơ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81000" y="4396085"/>
            <a:ext cx="8000999" cy="523220"/>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smtClean="0">
                <a:solidFill>
                  <a:srgbClr val="FFCC99"/>
                </a:solidFill>
                <a:latin typeface="Times New Roman" panose="02020603050405020304" pitchFamily="18" charset="0"/>
                <a:cs typeface="Times New Roman" panose="02020603050405020304" pitchFamily="18" charset="0"/>
              </a:rPr>
              <a:t>Sự phân bố gen trên mỗi NST sẽ như thế nào?</a:t>
            </a:r>
            <a:endParaRPr lang="en-US" sz="2800" b="1" dirty="0">
              <a:solidFill>
                <a:srgbClr val="FFCC99"/>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07975" y="4393968"/>
            <a:ext cx="8150225" cy="430887"/>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NST </a:t>
            </a:r>
            <a:r>
              <a:rPr lang="en-US" sz="2200" dirty="0" err="1">
                <a:latin typeface="Times New Roman" panose="02020603050405020304" pitchFamily="18" charset="0"/>
                <a:cs typeface="Times New Roman" panose="02020603050405020304" pitchFamily="18" charset="0"/>
              </a:rPr>
              <a:t>mang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gen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gen </a:t>
            </a:r>
            <a:r>
              <a:rPr lang="en-US" sz="2200" dirty="0" err="1">
                <a:latin typeface="Times New Roman" panose="02020603050405020304" pitchFamily="18" charset="0"/>
                <a:cs typeface="Times New Roman" panose="02020603050405020304" pitchFamily="18" charset="0"/>
              </a:rPr>
              <a:t>liên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45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anim calcmode="lin" valueType="num">
                                      <p:cBhvr>
                                        <p:cTn id="13" dur="1000" fill="hold"/>
                                        <p:tgtEl>
                                          <p:spTgt spid="1033"/>
                                        </p:tgtEl>
                                        <p:attrNameLst>
                                          <p:attrName>ppt_x</p:attrName>
                                        </p:attrNameLst>
                                      </p:cBhvr>
                                      <p:tavLst>
                                        <p:tav tm="0">
                                          <p:val>
                                            <p:strVal val="#ppt_x"/>
                                          </p:val>
                                        </p:tav>
                                        <p:tav tm="100000">
                                          <p:val>
                                            <p:strVal val="#ppt_x"/>
                                          </p:val>
                                        </p:tav>
                                      </p:tavLst>
                                    </p:anim>
                                    <p:anim calcmode="lin" valueType="num">
                                      <p:cBhvr>
                                        <p:cTn id="14" dur="1000" fill="hold"/>
                                        <p:tgtEl>
                                          <p:spTgt spid="1033"/>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wipe(down)">
                                      <p:cBhvr>
                                        <p:cTn id="17" dur="500"/>
                                        <p:tgtEl>
                                          <p:spTgt spid="10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031"/>
                                        </p:tgtEl>
                                      </p:cBhvr>
                                    </p:animEffect>
                                    <p:anim calcmode="lin" valueType="num">
                                      <p:cBhvr>
                                        <p:cTn id="42" dur="1000"/>
                                        <p:tgtEl>
                                          <p:spTgt spid="1031"/>
                                        </p:tgtEl>
                                        <p:attrNameLst>
                                          <p:attrName>ppt_x</p:attrName>
                                        </p:attrNameLst>
                                      </p:cBhvr>
                                      <p:tavLst>
                                        <p:tav tm="0">
                                          <p:val>
                                            <p:strVal val="ppt_x"/>
                                          </p:val>
                                        </p:tav>
                                        <p:tav tm="100000">
                                          <p:val>
                                            <p:strVal val="ppt_x"/>
                                          </p:val>
                                        </p:tav>
                                      </p:tavLst>
                                    </p:anim>
                                    <p:anim calcmode="lin" valueType="num">
                                      <p:cBhvr>
                                        <p:cTn id="43" dur="1000"/>
                                        <p:tgtEl>
                                          <p:spTgt spid="1031"/>
                                        </p:tgtEl>
                                        <p:attrNameLst>
                                          <p:attrName>ppt_y</p:attrName>
                                        </p:attrNameLst>
                                      </p:cBhvr>
                                      <p:tavLst>
                                        <p:tav tm="0">
                                          <p:val>
                                            <p:strVal val="ppt_y"/>
                                          </p:val>
                                        </p:tav>
                                        <p:tav tm="100000">
                                          <p:val>
                                            <p:strVal val="ppt_y+.1"/>
                                          </p:val>
                                        </p:tav>
                                      </p:tavLst>
                                    </p:anim>
                                    <p:set>
                                      <p:cBhvr>
                                        <p:cTn id="44" dur="1" fill="hold">
                                          <p:stCondLst>
                                            <p:cond delay="999"/>
                                          </p:stCondLst>
                                        </p:cTn>
                                        <p:tgtEl>
                                          <p:spTgt spid="1031"/>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13"/>
                                        </p:tgtEl>
                                      </p:cBhvr>
                                    </p:animEffect>
                                    <p:anim calcmode="lin" valueType="num">
                                      <p:cBhvr>
                                        <p:cTn id="47" dur="1000"/>
                                        <p:tgtEl>
                                          <p:spTgt spid="13"/>
                                        </p:tgtEl>
                                        <p:attrNameLst>
                                          <p:attrName>ppt_x</p:attrName>
                                        </p:attrNameLst>
                                      </p:cBhvr>
                                      <p:tavLst>
                                        <p:tav tm="0">
                                          <p:val>
                                            <p:strVal val="ppt_x"/>
                                          </p:val>
                                        </p:tav>
                                        <p:tav tm="100000">
                                          <p:val>
                                            <p:strVal val="ppt_x"/>
                                          </p:val>
                                        </p:tav>
                                      </p:tavLst>
                                    </p:anim>
                                    <p:anim calcmode="lin" valueType="num">
                                      <p:cBhvr>
                                        <p:cTn id="48" dur="1000"/>
                                        <p:tgtEl>
                                          <p:spTgt spid="13"/>
                                        </p:tgtEl>
                                        <p:attrNameLst>
                                          <p:attrName>ppt_y</p:attrName>
                                        </p:attrNameLst>
                                      </p:cBhvr>
                                      <p:tavLst>
                                        <p:tav tm="0">
                                          <p:val>
                                            <p:strVal val="ppt_y"/>
                                          </p:val>
                                        </p:tav>
                                        <p:tav tm="100000">
                                          <p:val>
                                            <p:strVal val="ppt_y+.1"/>
                                          </p:val>
                                        </p:tav>
                                      </p:tavLst>
                                    </p:anim>
                                    <p:set>
                                      <p:cBhvr>
                                        <p:cTn id="49" dur="1" fill="hold">
                                          <p:stCondLst>
                                            <p:cond delay="9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animBg="1"/>
      <p:bldP spid="6"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1129"/>
            <a:ext cx="8610600" cy="641821"/>
          </a:xfrm>
          <a:solidFill>
            <a:srgbClr val="92D050"/>
          </a:solidFill>
        </p:spPr>
        <p:txBody>
          <a:bodyPr>
            <a:noAutofit/>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II. Ý nghĩa của di truyền liên kết: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AutoShape 2" descr="Ruồi giấm - loài vật góp công trong 6 giải Nobel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uồi giấm - loài vật góp công trong 6 giải Nobel - VnExp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Hình ảnh Cử Chỉ Phim Hoạt Hình Phim Hoạt Hình Người đàn ông Hoạt Hình, Người,  Người đàn ông Hoạt Hình, Chất Vector và PNG với nền trong suốt để tải xu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71" r="22620"/>
          <a:stretch/>
        </p:blipFill>
        <p:spPr bwMode="auto">
          <a:xfrm>
            <a:off x="460375" y="1075299"/>
            <a:ext cx="1328469" cy="245950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Gà tơ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905001" y="1078897"/>
            <a:ext cx="6477000" cy="954107"/>
          </a:xfrm>
          <a:prstGeom prst="rect">
            <a:avLst/>
          </a:prstGeom>
          <a:solidFill>
            <a:srgbClr val="00B0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smtClean="0">
                <a:solidFill>
                  <a:srgbClr val="FFCC99"/>
                </a:solidFill>
                <a:latin typeface="Times New Roman" panose="02020603050405020304" pitchFamily="18" charset="0"/>
                <a:cs typeface="Times New Roman" panose="02020603050405020304" pitchFamily="18" charset="0"/>
              </a:rPr>
              <a:t>Số</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lượng</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hợp</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tư</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liên</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kết</a:t>
            </a:r>
            <a:r>
              <a:rPr lang="en-US" sz="2800" b="1" dirty="0" smtClean="0">
                <a:solidFill>
                  <a:srgbClr val="FFCC99"/>
                </a:solidFill>
                <a:latin typeface="Times New Roman" panose="02020603050405020304" pitchFamily="18" charset="0"/>
                <a:cs typeface="Times New Roman" panose="02020603050405020304" pitchFamily="18" charset="0"/>
              </a:rPr>
              <a:t> gen </a:t>
            </a:r>
            <a:r>
              <a:rPr lang="en-US" sz="2800" b="1" dirty="0" err="1" smtClean="0">
                <a:solidFill>
                  <a:srgbClr val="FFCC99"/>
                </a:solidFill>
                <a:latin typeface="Times New Roman" panose="02020603050405020304" pitchFamily="18" charset="0"/>
                <a:cs typeface="Times New Roman" panose="02020603050405020304" pitchFamily="18" charset="0"/>
              </a:rPr>
              <a:t>tạo</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thành</a:t>
            </a:r>
            <a:r>
              <a:rPr lang="en-US" sz="2800" b="1" dirty="0" smtClean="0">
                <a:solidFill>
                  <a:srgbClr val="FFCC99"/>
                </a:solidFill>
                <a:latin typeface="Times New Roman" panose="02020603050405020304" pitchFamily="18" charset="0"/>
                <a:cs typeface="Times New Roman" panose="02020603050405020304" pitchFamily="18" charset="0"/>
              </a:rPr>
              <a:t> so </a:t>
            </a:r>
            <a:r>
              <a:rPr lang="en-US" sz="2800" b="1" dirty="0" err="1" smtClean="0">
                <a:solidFill>
                  <a:srgbClr val="FFCC99"/>
                </a:solidFill>
                <a:latin typeface="Times New Roman" panose="02020603050405020304" pitchFamily="18" charset="0"/>
                <a:cs typeface="Times New Roman" panose="02020603050405020304" pitchFamily="18" charset="0"/>
              </a:rPr>
              <a:t>với</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phân</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ly</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độc</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lập</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như</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thế</a:t>
            </a:r>
            <a:r>
              <a:rPr lang="en-US" sz="2800" b="1" dirty="0" smtClean="0">
                <a:solidFill>
                  <a:srgbClr val="FFCC99"/>
                </a:solidFill>
                <a:latin typeface="Times New Roman" panose="02020603050405020304" pitchFamily="18" charset="0"/>
                <a:cs typeface="Times New Roman" panose="02020603050405020304" pitchFamily="18" charset="0"/>
              </a:rPr>
              <a:t> </a:t>
            </a:r>
            <a:r>
              <a:rPr lang="en-US" sz="2800" b="1" dirty="0" err="1" smtClean="0">
                <a:solidFill>
                  <a:srgbClr val="FFCC99"/>
                </a:solidFill>
                <a:latin typeface="Times New Roman" panose="02020603050405020304" pitchFamily="18" charset="0"/>
                <a:cs typeface="Times New Roman" panose="02020603050405020304" pitchFamily="18" charset="0"/>
              </a:rPr>
              <a:t>nào</a:t>
            </a:r>
            <a:r>
              <a:rPr lang="en-US" sz="2800" b="1" dirty="0" smtClean="0">
                <a:solidFill>
                  <a:srgbClr val="FFCC99"/>
                </a:solidFill>
                <a:latin typeface="Times New Roman" panose="02020603050405020304" pitchFamily="18" charset="0"/>
                <a:cs typeface="Times New Roman" panose="02020603050405020304" pitchFamily="18" charset="0"/>
              </a:rPr>
              <a:t>?</a:t>
            </a:r>
            <a:endParaRPr lang="en-US" sz="2800" b="1" dirty="0">
              <a:solidFill>
                <a:srgbClr val="FFCC99"/>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905002" y="2114550"/>
            <a:ext cx="6477000" cy="144655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vi-VN" sz="2200" dirty="0">
                <a:latin typeface="Times New Roman" panose="02020603050405020304" pitchFamily="18" charset="0"/>
                <a:cs typeface="Times New Roman" panose="02020603050405020304" pitchFamily="18" charset="0"/>
              </a:rPr>
              <a:t>- Bổ sung cho quy luật phân li độc lập của Menđen → </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hạn chế xuất hiện biến dị tổ hợp, đảm bảo di truyền bền vững của từng nhóm tính trạng được quy định bởi các gen trên một NST.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72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anim calcmode="lin" valueType="num">
                                      <p:cBhvr>
                                        <p:cTn id="8" dur="1000" fill="hold"/>
                                        <p:tgtEl>
                                          <p:spTgt spid="1033"/>
                                        </p:tgtEl>
                                        <p:attrNameLst>
                                          <p:attrName>ppt_x</p:attrName>
                                        </p:attrNameLst>
                                      </p:cBhvr>
                                      <p:tavLst>
                                        <p:tav tm="0">
                                          <p:val>
                                            <p:strVal val="#ppt_x"/>
                                          </p:val>
                                        </p:tav>
                                        <p:tav tm="100000">
                                          <p:val>
                                            <p:strVal val="#ppt_x"/>
                                          </p:val>
                                        </p:tav>
                                      </p:tavLst>
                                    </p:anim>
                                    <p:anim calcmode="lin" valueType="num">
                                      <p:cBhvr>
                                        <p:cTn id="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4811044" y="91817"/>
            <a:ext cx="4267200" cy="39703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0" hangingPunct="0">
              <a:spcBef>
                <a:spcPts val="0"/>
              </a:spcBef>
              <a:defRPr/>
            </a:pPr>
            <a:r>
              <a:rPr lang="en-US" b="1" u="sng" dirty="0">
                <a:solidFill>
                  <a:srgbClr val="FF0000"/>
                </a:solidFill>
                <a:latin typeface="Times New Roman" pitchFamily="18" charset="0"/>
                <a:cs typeface="Times New Roman" pitchFamily="18" charset="0"/>
              </a:rPr>
              <a:t>Ca </a:t>
            </a:r>
            <a:r>
              <a:rPr lang="en-US" b="1" u="sng" dirty="0" err="1">
                <a:solidFill>
                  <a:srgbClr val="FF0000"/>
                </a:solidFill>
                <a:latin typeface="Times New Roman" pitchFamily="18" charset="0"/>
                <a:cs typeface="Times New Roman" pitchFamily="18" charset="0"/>
              </a:rPr>
              <a:t>dao</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về</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chọn</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giống</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vật</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nuôi</a:t>
            </a:r>
            <a:r>
              <a:rPr lang="en-US" b="1" u="sng" dirty="0">
                <a:solidFill>
                  <a:srgbClr val="FF0000"/>
                </a:solidFill>
                <a:latin typeface="Times New Roman" pitchFamily="18" charset="0"/>
                <a:cs typeface="Times New Roman" pitchFamily="18" charset="0"/>
              </a:rPr>
              <a:t>:</a:t>
            </a:r>
          </a:p>
          <a:p>
            <a:pPr eaLnBrk="0" hangingPunct="0">
              <a:spcBef>
                <a:spcPts val="0"/>
              </a:spcBef>
              <a:defRPr/>
            </a:pPr>
            <a:r>
              <a:rPr lang="en-US" b="1" dirty="0">
                <a:solidFill>
                  <a:srgbClr val="7030A0"/>
                </a:solidFill>
                <a:latin typeface="Times New Roman" pitchFamily="18" charset="0"/>
                <a:cs typeface="Times New Roman" pitchFamily="18" charset="0"/>
              </a:rPr>
              <a:t>1. </a:t>
            </a:r>
          </a:p>
          <a:p>
            <a:pPr eaLnBrk="0" hangingPunct="0">
              <a:spcBef>
                <a:spcPts val="0"/>
              </a:spcBef>
              <a:defRPr/>
            </a:pPr>
            <a:r>
              <a:rPr lang="en-US" dirty="0" err="1">
                <a:solidFill>
                  <a:srgbClr val="7030A0"/>
                </a:solidFill>
                <a:latin typeface="Times New Roman" pitchFamily="18" charset="0"/>
                <a:cs typeface="Times New Roman" pitchFamily="18" charset="0"/>
              </a:rPr>
              <a:t>Gà</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đen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chân</a:t>
            </a: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tr</a:t>
            </a:r>
            <a:r>
              <a:rPr lang="vi-VN" dirty="0" smtClean="0">
                <a:solidFill>
                  <a:srgbClr val="7030A0"/>
                </a:solidFill>
                <a:latin typeface="Times New Roman" pitchFamily="18" charset="0"/>
                <a:cs typeface="Times New Roman" pitchFamily="18" charset="0"/>
              </a:rPr>
              <a:t>ắ</a:t>
            </a:r>
            <a:r>
              <a:rPr lang="en-US" dirty="0" err="1" smtClean="0">
                <a:solidFill>
                  <a:srgbClr val="7030A0"/>
                </a:solidFill>
                <a:latin typeface="Times New Roman" pitchFamily="18" charset="0"/>
                <a:cs typeface="Times New Roman" pitchFamily="18" charset="0"/>
              </a:rPr>
              <a:t>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mẹ</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mắng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cũng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mua</a:t>
            </a:r>
            <a:endParaRPr lang="en-US" dirty="0">
              <a:solidFill>
                <a:srgbClr val="7030A0"/>
              </a:solidFill>
              <a:latin typeface="Times New Roman" pitchFamily="18" charset="0"/>
              <a:cs typeface="Times New Roman" pitchFamily="18" charset="0"/>
            </a:endParaRPr>
          </a:p>
          <a:p>
            <a:pPr eaLnBrk="0" hangingPunct="0">
              <a:spcBef>
                <a:spcPts val="0"/>
              </a:spcBef>
              <a:defRPr/>
            </a:pPr>
            <a:r>
              <a:rPr lang="en-US" dirty="0" err="1">
                <a:solidFill>
                  <a:srgbClr val="7030A0"/>
                </a:solidFill>
                <a:latin typeface="Times New Roman" pitchFamily="18" charset="0"/>
                <a:cs typeface="Times New Roman" pitchFamily="18" charset="0"/>
              </a:rPr>
              <a:t>Gà</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trắng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chân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chì</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mua</a:t>
            </a:r>
            <a:r>
              <a:rPr lang="en-US" dirty="0">
                <a:solidFill>
                  <a:srgbClr val="7030A0"/>
                </a:solidFill>
                <a:latin typeface="Times New Roman" pitchFamily="18" charset="0"/>
                <a:cs typeface="Times New Roman" pitchFamily="18" charset="0"/>
              </a:rPr>
              <a:t> chi </a:t>
            </a:r>
            <a:r>
              <a:rPr lang="en-US" dirty="0" err="1">
                <a:solidFill>
                  <a:srgbClr val="7030A0"/>
                </a:solidFill>
                <a:latin typeface="Times New Roman" pitchFamily="18" charset="0"/>
                <a:cs typeface="Times New Roman" pitchFamily="18" charset="0"/>
              </a:rPr>
              <a:t>giống</a:t>
            </a: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ấy</a:t>
            </a:r>
            <a:r>
              <a:rPr lang="vi-VN"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a:p>
            <a:pPr eaLnBrk="0" hangingPunct="0">
              <a:spcBef>
                <a:spcPts val="0"/>
              </a:spcBef>
              <a:defRPr/>
            </a:pPr>
            <a:r>
              <a:rPr lang="en-US" b="1" dirty="0" smtClean="0">
                <a:solidFill>
                  <a:srgbClr val="7030A0"/>
                </a:solidFill>
                <a:latin typeface="Times New Roman" pitchFamily="18" charset="0"/>
                <a:cs typeface="Times New Roman" pitchFamily="18" charset="0"/>
              </a:rPr>
              <a:t>2.</a:t>
            </a:r>
            <a:endParaRPr lang="vi-VN" b="1" dirty="0" smtClean="0">
              <a:solidFill>
                <a:srgbClr val="7030A0"/>
              </a:solidFill>
              <a:latin typeface="Times New Roman" pitchFamily="18" charset="0"/>
              <a:cs typeface="Times New Roman" pitchFamily="18" charset="0"/>
            </a:endParaRPr>
          </a:p>
          <a:p>
            <a:pPr eaLnBrk="0" hangingPunct="0">
              <a:spcBef>
                <a:spcPts val="0"/>
              </a:spcBef>
              <a:defRPr/>
            </a:pPr>
            <a:r>
              <a:rPr lang="vi-VN" dirty="0" smtClean="0">
                <a:solidFill>
                  <a:srgbClr val="7030A0"/>
                </a:solidFill>
                <a:latin typeface="Times New Roman" pitchFamily="18" charset="0"/>
                <a:cs typeface="Times New Roman" pitchFamily="18" charset="0"/>
              </a:rPr>
              <a:t>Chó </a:t>
            </a:r>
            <a:r>
              <a:rPr lang="vi-VN" dirty="0">
                <a:solidFill>
                  <a:srgbClr val="7030A0"/>
                </a:solidFill>
                <a:latin typeface="Times New Roman" panose="02020603050405020304" pitchFamily="18" charset="0"/>
                <a:cs typeface="Times New Roman" panose="02020603050405020304" pitchFamily="18" charset="0"/>
              </a:rPr>
              <a:t>khôn tứ túc huyền đề</a:t>
            </a:r>
          </a:p>
          <a:p>
            <a:r>
              <a:rPr lang="vi-VN" dirty="0">
                <a:solidFill>
                  <a:srgbClr val="7030A0"/>
                </a:solidFill>
                <a:latin typeface="Times New Roman" panose="02020603050405020304" pitchFamily="18" charset="0"/>
                <a:cs typeface="Times New Roman" panose="02020603050405020304" pitchFamily="18" charset="0"/>
              </a:rPr>
              <a:t>Tai thì hơi cúp, đuôi thì hơi cong</a:t>
            </a:r>
          </a:p>
          <a:p>
            <a:r>
              <a:rPr lang="vi-VN" dirty="0">
                <a:solidFill>
                  <a:srgbClr val="7030A0"/>
                </a:solidFill>
                <a:latin typeface="Times New Roman" panose="02020603050405020304" pitchFamily="18" charset="0"/>
                <a:cs typeface="Times New Roman" panose="02020603050405020304" pitchFamily="18" charset="0"/>
              </a:rPr>
              <a:t>Giống nào mõm nhọn đít vồng</a:t>
            </a:r>
          </a:p>
          <a:p>
            <a:r>
              <a:rPr lang="vi-VN" dirty="0">
                <a:solidFill>
                  <a:srgbClr val="7030A0"/>
                </a:solidFill>
                <a:latin typeface="Times New Roman" panose="02020603050405020304" pitchFamily="18" charset="0"/>
                <a:cs typeface="Times New Roman" panose="02020603050405020304" pitchFamily="18" charset="0"/>
              </a:rPr>
              <a:t>Ăn càn, cắn bậy, ấy không ra gì.</a:t>
            </a:r>
          </a:p>
          <a:p>
            <a:r>
              <a:rPr lang="vi-VN" b="1" dirty="0" smtClean="0">
                <a:solidFill>
                  <a:srgbClr val="7030A0"/>
                </a:solidFill>
                <a:latin typeface="Times New Roman" panose="02020603050405020304" pitchFamily="18" charset="0"/>
                <a:cs typeface="Times New Roman" panose="02020603050405020304" pitchFamily="18" charset="0"/>
              </a:rPr>
              <a:t>3.</a:t>
            </a:r>
          </a:p>
          <a:p>
            <a:r>
              <a:rPr lang="vi-VN" dirty="0" smtClean="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Gà nâu chân thấp mình to</a:t>
            </a:r>
          </a:p>
          <a:p>
            <a:r>
              <a:rPr lang="vi-VN" dirty="0">
                <a:solidFill>
                  <a:srgbClr val="7030A0"/>
                </a:solidFill>
                <a:latin typeface="Times New Roman" panose="02020603050405020304" pitchFamily="18" charset="0"/>
                <a:cs typeface="Times New Roman" panose="02020603050405020304" pitchFamily="18" charset="0"/>
              </a:rPr>
              <a:t>Đẻ nhiều, trứng lớn con vừa khéo nuôi</a:t>
            </a:r>
          </a:p>
          <a:p>
            <a:r>
              <a:rPr lang="vi-VN" dirty="0">
                <a:solidFill>
                  <a:srgbClr val="7030A0"/>
                </a:solidFill>
                <a:latin typeface="Times New Roman" panose="02020603050405020304" pitchFamily="18" charset="0"/>
                <a:cs typeface="Times New Roman" panose="02020603050405020304" pitchFamily="18" charset="0"/>
              </a:rPr>
              <a:t>Chả nên nuôi giống pha mùi </a:t>
            </a:r>
          </a:p>
          <a:p>
            <a:r>
              <a:rPr lang="vi-VN" dirty="0">
                <a:solidFill>
                  <a:srgbClr val="7030A0"/>
                </a:solidFill>
                <a:latin typeface="Times New Roman" panose="02020603050405020304" pitchFamily="18" charset="0"/>
                <a:cs typeface="Times New Roman" panose="02020603050405020304" pitchFamily="18" charset="0"/>
              </a:rPr>
              <a:t>Đẻ không được mấy, con nuôi vụng về</a:t>
            </a:r>
          </a:p>
        </p:txBody>
      </p:sp>
      <p:pic>
        <p:nvPicPr>
          <p:cNvPr id="2050" name="Picture 2" descr="Gà Ô Chân Trắng Mỏ Ngà Chiến Kê Có Sức Mạnh Không Đối Thủ"/>
          <p:cNvPicPr>
            <a:picLocks noChangeAspect="1" noChangeArrowheads="1"/>
          </p:cNvPicPr>
          <p:nvPr/>
        </p:nvPicPr>
        <p:blipFill rotWithShape="1">
          <a:blip r:embed="rId2">
            <a:extLst>
              <a:ext uri="{28A0092B-C50C-407E-A947-70E740481C1C}">
                <a14:useLocalDpi xmlns:a14="http://schemas.microsoft.com/office/drawing/2010/main" val="0"/>
              </a:ext>
            </a:extLst>
          </a:blip>
          <a:srcRect t="14714" r="8559" b="15249"/>
          <a:stretch/>
        </p:blipFill>
        <p:spPr bwMode="auto">
          <a:xfrm>
            <a:off x="2502608" y="57150"/>
            <a:ext cx="2221792"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67" r="13929"/>
          <a:stretch/>
        </p:blipFill>
        <p:spPr bwMode="auto">
          <a:xfrm>
            <a:off x="2578769" y="2495550"/>
            <a:ext cx="2069431" cy="256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32593"/>
            <a:ext cx="1905000" cy="5078313"/>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5400" dirty="0" smtClean="0">
                <a:latin typeface="Times New Roman" pitchFamily="18" charset="0"/>
                <a:cs typeface="Times New Roman" pitchFamily="18" charset="0"/>
              </a:rPr>
              <a:t>Quan sát các</a:t>
            </a:r>
          </a:p>
          <a:p>
            <a:pPr algn="ctr"/>
            <a:r>
              <a:rPr lang="vi-VN" sz="5400" dirty="0" smtClean="0">
                <a:latin typeface="Times New Roman" pitchFamily="18" charset="0"/>
                <a:cs typeface="Times New Roman" pitchFamily="18" charset="0"/>
              </a:rPr>
              <a:t>ví </a:t>
            </a:r>
          </a:p>
          <a:p>
            <a:pPr algn="ctr"/>
            <a:r>
              <a:rPr lang="vi-VN" sz="5400" dirty="0" smtClean="0">
                <a:latin typeface="Times New Roman" pitchFamily="18" charset="0"/>
                <a:cs typeface="Times New Roman" pitchFamily="18" charset="0"/>
              </a:rPr>
              <a:t>dụ sau</a:t>
            </a:r>
            <a:endParaRPr lang="en-US" sz="5400" dirty="0">
              <a:latin typeface="Times New Roman" pitchFamily="18" charset="0"/>
              <a:cs typeface="Times New Roman" pitchFamily="18" charset="0"/>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842" t="1" b="2069"/>
          <a:stretch/>
        </p:blipFill>
        <p:spPr bwMode="auto">
          <a:xfrm>
            <a:off x="2510550" y="-19050"/>
            <a:ext cx="2213850" cy="257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683" t="4667" r="9159" b="6494"/>
          <a:stretch/>
        </p:blipFill>
        <p:spPr bwMode="auto">
          <a:xfrm>
            <a:off x="2286000" y="2571750"/>
            <a:ext cx="2473758"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2874" y="91817"/>
            <a:ext cx="1836742" cy="5016758"/>
          </a:xfrm>
          <a:prstGeom prst="rect">
            <a:avLst/>
          </a:prstGeom>
          <a:solidFill>
            <a:schemeClr val="tx1"/>
          </a:solidFill>
        </p:spPr>
        <p:txBody>
          <a:bodyPr wrap="square" rtlCol="0">
            <a:sp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Di truyền liên kết có ý nghĩa như </a:t>
            </a:r>
          </a:p>
          <a:p>
            <a:pPr algn="ctr"/>
            <a:r>
              <a:rPr lang="vi-VN" sz="4000" b="1" dirty="0" smtClean="0">
                <a:solidFill>
                  <a:srgbClr val="FF0000"/>
                </a:solidFill>
                <a:latin typeface="Times New Roman" panose="02020603050405020304" pitchFamily="18" charset="0"/>
                <a:cs typeface="Times New Roman" panose="02020603050405020304" pitchFamily="18" charset="0"/>
              </a:rPr>
              <a:t>thế </a:t>
            </a:r>
          </a:p>
          <a:p>
            <a:pPr algn="ctr"/>
            <a:r>
              <a:rPr lang="vi-VN" sz="4000" b="1" dirty="0" smtClean="0">
                <a:solidFill>
                  <a:srgbClr val="FF0000"/>
                </a:solidFill>
                <a:latin typeface="Times New Roman" panose="02020603050405020304" pitchFamily="18" charset="0"/>
                <a:cs typeface="Times New Roman" panose="02020603050405020304" pitchFamily="18" charset="0"/>
              </a:rPr>
              <a:t>nào?</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19511" y="4134772"/>
            <a:ext cx="4324489" cy="923330"/>
          </a:xfrm>
          <a:prstGeom prst="rect">
            <a:avLst/>
          </a:prstGeom>
          <a:solidFill>
            <a:srgbClr val="FFFF00"/>
          </a:solidFill>
        </p:spPr>
        <p:txBody>
          <a:bodyPr wrap="square">
            <a:spAutoFit/>
          </a:bodyPr>
          <a:lstStyle/>
          <a:p>
            <a:pPr algn="just"/>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Trong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chọn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giống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ta </a:t>
            </a:r>
            <a:r>
              <a:rPr lang="en-US" b="1" dirty="0" err="1">
                <a:solidFill>
                  <a:srgbClr val="002060"/>
                </a:solidFill>
                <a:latin typeface="Times New Roman" panose="02020603050405020304" pitchFamily="18" charset="0"/>
                <a:cs typeface="Times New Roman" panose="02020603050405020304" pitchFamily="18" charset="0"/>
              </a:rPr>
              <a:t>có</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thể</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chọn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được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nhóm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tính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tốt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luôn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kèm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với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nhau</a:t>
            </a:r>
            <a:r>
              <a:rPr lang="en-US"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arn(inVertic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par>
                                <p:cTn id="21" presetID="16" presetClass="exit" presetSubtype="21" fill="hold" nodeType="withEffect">
                                  <p:stCondLst>
                                    <p:cond delay="0"/>
                                  </p:stCondLst>
                                  <p:childTnLst>
                                    <p:animEffect transition="out" filter="barn(inVertical)">
                                      <p:cBhvr>
                                        <p:cTn id="22" dur="500"/>
                                        <p:tgtEl>
                                          <p:spTgt spid="2051"/>
                                        </p:tgtEl>
                                      </p:cBhvr>
                                    </p:animEffect>
                                    <p:set>
                                      <p:cBhvr>
                                        <p:cTn id="23" dur="1" fill="hold">
                                          <p:stCondLst>
                                            <p:cond delay="499"/>
                                          </p:stCondLst>
                                        </p:cTn>
                                        <p:tgtEl>
                                          <p:spTgt spid="20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down)">
                                      <p:cBhvr>
                                        <p:cTn id="28" dur="500"/>
                                        <p:tgtEl>
                                          <p:spTgt spid="2052"/>
                                        </p:tgtEl>
                                      </p:cBhvr>
                                    </p:animEffect>
                                  </p:childTnLst>
                                </p:cTn>
                              </p:par>
                              <p:par>
                                <p:cTn id="29" presetID="22" presetClass="entr" presetSubtype="4"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wipe(down)">
                                      <p:cBhvr>
                                        <p:cTn id="31" dur="500"/>
                                        <p:tgtEl>
                                          <p:spTgt spid="20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xEl>
                                              <p:pRg st="0" end="0"/>
                                            </p:txEl>
                                          </p:spTgt>
                                        </p:tgtEl>
                                      </p:cBhvr>
                                    </p:animEffect>
                                    <p:set>
                                      <p:cBhvr>
                                        <p:cTn id="36" dur="1" fill="hold">
                                          <p:stCondLst>
                                            <p:cond delay="499"/>
                                          </p:stCondLst>
                                        </p:cTn>
                                        <p:tgtEl>
                                          <p:spTgt spid="6">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
                                            <p:txEl>
                                              <p:pRg st="1" end="1"/>
                                            </p:txEl>
                                          </p:spTgt>
                                        </p:tgtEl>
                                      </p:cBhvr>
                                    </p:animEffect>
                                    <p:set>
                                      <p:cBhvr>
                                        <p:cTn id="39" dur="1" fill="hold">
                                          <p:stCondLst>
                                            <p:cond delay="499"/>
                                          </p:stCondLst>
                                        </p:cTn>
                                        <p:tgtEl>
                                          <p:spTgt spid="6">
                                            <p:txEl>
                                              <p:pRg st="1" end="1"/>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xEl>
                                              <p:pRg st="2" end="2"/>
                                            </p:txEl>
                                          </p:spTgt>
                                        </p:tgtEl>
                                      </p:cBhvr>
                                    </p:animEffect>
                                    <p:set>
                                      <p:cBhvr>
                                        <p:cTn id="42"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7165"/>
            <a:ext cx="2819400" cy="609600"/>
          </a:xfrm>
          <a:solidFill>
            <a:srgbClr val="92D050"/>
          </a:solidFill>
        </p:spPr>
        <p:txBody>
          <a:bodyPr>
            <a:normAutofit fontScale="90000"/>
          </a:bodyPr>
          <a:lstStyle/>
          <a:p>
            <a:pPr algn="ctr"/>
            <a:r>
              <a:rPr lang="vi-VN" b="1" dirty="0" smtClean="0">
                <a:solidFill>
                  <a:schemeClr val="tx1"/>
                </a:solidFill>
                <a:latin typeface="Times New Roman" pitchFamily="18" charset="0"/>
                <a:cs typeface="Times New Roman" pitchFamily="18" charset="0"/>
              </a:rPr>
              <a:t>Luyện tập</a:t>
            </a:r>
            <a:endParaRPr lang="en-US" b="1" dirty="0">
              <a:solidFill>
                <a:schemeClr val="tx1"/>
              </a:solidFill>
              <a:latin typeface="Times New Roman" pitchFamily="18" charset="0"/>
              <a:cs typeface="Times New Roman" pitchFamily="18" charset="0"/>
            </a:endParaRPr>
          </a:p>
        </p:txBody>
      </p:sp>
      <p:sp>
        <p:nvSpPr>
          <p:cNvPr id="4" name="TextBox 3"/>
          <p:cNvSpPr txBox="1"/>
          <p:nvPr/>
        </p:nvSpPr>
        <p:spPr>
          <a:xfrm>
            <a:off x="304800" y="829330"/>
            <a:ext cx="8686800" cy="1077218"/>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dirty="0" smtClean="0">
                <a:latin typeface="Times New Roman" pitchFamily="18" charset="0"/>
                <a:cs typeface="Times New Roman" pitchFamily="18" charset="0"/>
              </a:rPr>
              <a:t>1) Ruồi giấm có bộ NST là 2n = 8. Vậy số nhóm gen liên kết của ruồi giấm là bao nhiêu?</a:t>
            </a:r>
            <a:endParaRPr lang="en-US" sz="3200" dirty="0">
              <a:latin typeface="Times New Roman" pitchFamily="18" charset="0"/>
              <a:cs typeface="Times New Roman" pitchFamily="18" charset="0"/>
            </a:endParaRPr>
          </a:p>
        </p:txBody>
      </p:sp>
      <p:sp>
        <p:nvSpPr>
          <p:cNvPr id="5" name="TextBox 4"/>
          <p:cNvSpPr txBox="1"/>
          <p:nvPr/>
        </p:nvSpPr>
        <p:spPr>
          <a:xfrm>
            <a:off x="533400" y="2048530"/>
            <a:ext cx="838200" cy="523220"/>
          </a:xfrm>
          <a:prstGeom prst="rect">
            <a:avLst/>
          </a:prstGeom>
          <a:noFill/>
        </p:spPr>
        <p:txBody>
          <a:bodyPr wrap="square" rtlCol="0">
            <a:spAutoFit/>
          </a:bodyPr>
          <a:lstStyle/>
          <a:p>
            <a:r>
              <a:rPr lang="vi-VN" sz="2800" b="1" dirty="0" smtClean="0">
                <a:latin typeface="Times New Roman" pitchFamily="18" charset="0"/>
                <a:cs typeface="Times New Roman" pitchFamily="18" charset="0"/>
              </a:rPr>
              <a:t>A. 8</a:t>
            </a:r>
            <a:endParaRPr lang="en-US" sz="2800" b="1" dirty="0">
              <a:latin typeface="Times New Roman" pitchFamily="18" charset="0"/>
              <a:cs typeface="Times New Roman" pitchFamily="18" charset="0"/>
            </a:endParaRPr>
          </a:p>
        </p:txBody>
      </p:sp>
      <p:sp>
        <p:nvSpPr>
          <p:cNvPr id="6" name="TextBox 5"/>
          <p:cNvSpPr txBox="1"/>
          <p:nvPr/>
        </p:nvSpPr>
        <p:spPr>
          <a:xfrm>
            <a:off x="3505200" y="2048530"/>
            <a:ext cx="1295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B</a:t>
            </a:r>
            <a:r>
              <a:rPr lang="vi-VN" sz="2800" b="1" dirty="0" smtClean="0">
                <a:latin typeface="Times New Roman" pitchFamily="18" charset="0"/>
                <a:cs typeface="Times New Roman" pitchFamily="18" charset="0"/>
              </a:rPr>
              <a:t>. 16</a:t>
            </a:r>
            <a:endParaRPr lang="en-US" sz="2800" b="1" dirty="0">
              <a:latin typeface="Times New Roman" pitchFamily="18" charset="0"/>
              <a:cs typeface="Times New Roman" pitchFamily="18" charset="0"/>
            </a:endParaRPr>
          </a:p>
        </p:txBody>
      </p:sp>
      <p:sp>
        <p:nvSpPr>
          <p:cNvPr id="7" name="TextBox 6"/>
          <p:cNvSpPr txBox="1"/>
          <p:nvPr/>
        </p:nvSpPr>
        <p:spPr>
          <a:xfrm>
            <a:off x="6781800" y="2048530"/>
            <a:ext cx="838200" cy="523220"/>
          </a:xfrm>
          <a:prstGeom prst="rect">
            <a:avLst/>
          </a:prstGeom>
          <a:noFill/>
        </p:spPr>
        <p:txBody>
          <a:bodyPr wrap="square" rtlCol="0">
            <a:spAutoFit/>
          </a:bodyPr>
          <a:lstStyle/>
          <a:p>
            <a:r>
              <a:rPr lang="vi-VN" sz="2800" b="1" dirty="0" smtClean="0">
                <a:latin typeface="Times New Roman" pitchFamily="18" charset="0"/>
                <a:cs typeface="Times New Roman" pitchFamily="18" charset="0"/>
              </a:rPr>
              <a:t>C. 4</a:t>
            </a:r>
            <a:endParaRPr lang="en-US" sz="2800" b="1" dirty="0">
              <a:latin typeface="Times New Roman" pitchFamily="18" charset="0"/>
              <a:cs typeface="Times New Roman" pitchFamily="18" charset="0"/>
            </a:endParaRPr>
          </a:p>
        </p:txBody>
      </p:sp>
      <p:sp>
        <p:nvSpPr>
          <p:cNvPr id="8" name="TextBox 7"/>
          <p:cNvSpPr txBox="1"/>
          <p:nvPr/>
        </p:nvSpPr>
        <p:spPr>
          <a:xfrm>
            <a:off x="381000" y="2734330"/>
            <a:ext cx="8686800" cy="156966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dirty="0">
                <a:latin typeface="Times New Roman" pitchFamily="18" charset="0"/>
                <a:cs typeface="Times New Roman" pitchFamily="18" charset="0"/>
              </a:rPr>
              <a:t>2</a:t>
            </a:r>
            <a:r>
              <a:rPr lang="vi-VN" sz="3200" dirty="0" smtClean="0">
                <a:latin typeface="Times New Roman" pitchFamily="18" charset="0"/>
                <a:cs typeface="Times New Roman" pitchFamily="18" charset="0"/>
              </a:rPr>
              <a:t>) Tỉ lệ kiểu hình thu được khi lai phân tích cá thể dị hợp hai cặp gen có hiện tượng di truyền liên kết là bao nhiêu?</a:t>
            </a:r>
            <a:endParaRPr lang="en-US" sz="3200" dirty="0">
              <a:latin typeface="Times New Roman" pitchFamily="18" charset="0"/>
              <a:cs typeface="Times New Roman" pitchFamily="18" charset="0"/>
            </a:endParaRPr>
          </a:p>
        </p:txBody>
      </p:sp>
      <p:sp>
        <p:nvSpPr>
          <p:cNvPr id="9" name="TextBox 8"/>
          <p:cNvSpPr txBox="1"/>
          <p:nvPr/>
        </p:nvSpPr>
        <p:spPr>
          <a:xfrm>
            <a:off x="6553200" y="4563130"/>
            <a:ext cx="2438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C</a:t>
            </a:r>
            <a:r>
              <a:rPr lang="vi-VN" sz="2800" b="1" dirty="0" smtClean="0">
                <a:latin typeface="Times New Roman" pitchFamily="18" charset="0"/>
                <a:cs typeface="Times New Roman" pitchFamily="18" charset="0"/>
              </a:rPr>
              <a:t>. 3:1</a:t>
            </a:r>
            <a:endParaRPr lang="en-US" sz="2800" b="1" dirty="0">
              <a:latin typeface="Times New Roman" pitchFamily="18" charset="0"/>
              <a:cs typeface="Times New Roman" pitchFamily="18" charset="0"/>
            </a:endParaRPr>
          </a:p>
        </p:txBody>
      </p:sp>
      <p:sp>
        <p:nvSpPr>
          <p:cNvPr id="10" name="TextBox 9"/>
          <p:cNvSpPr txBox="1"/>
          <p:nvPr/>
        </p:nvSpPr>
        <p:spPr>
          <a:xfrm>
            <a:off x="3581400" y="4563130"/>
            <a:ext cx="17526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B</a:t>
            </a:r>
            <a:r>
              <a:rPr lang="vi-VN" sz="2800" b="1"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1:1:1:1</a:t>
            </a:r>
            <a:endParaRPr lang="en-US" sz="2800" b="1" dirty="0">
              <a:latin typeface="Times New Roman" pitchFamily="18" charset="0"/>
              <a:cs typeface="Times New Roman" pitchFamily="18" charset="0"/>
            </a:endParaRPr>
          </a:p>
        </p:txBody>
      </p:sp>
      <p:sp>
        <p:nvSpPr>
          <p:cNvPr id="11" name="TextBox 10"/>
          <p:cNvSpPr txBox="1"/>
          <p:nvPr/>
        </p:nvSpPr>
        <p:spPr>
          <a:xfrm>
            <a:off x="381000" y="4551098"/>
            <a:ext cx="1295400" cy="523220"/>
          </a:xfrm>
          <a:prstGeom prst="rect">
            <a:avLst/>
          </a:prstGeom>
          <a:noFill/>
        </p:spPr>
        <p:txBody>
          <a:bodyPr wrap="square" rtlCol="0">
            <a:spAutoFit/>
          </a:bodyPr>
          <a:lstStyle/>
          <a:p>
            <a:r>
              <a:rPr lang="vi-VN" sz="2800" b="1" dirty="0">
                <a:latin typeface="Times New Roman" pitchFamily="18" charset="0"/>
                <a:cs typeface="Times New Roman" pitchFamily="18" charset="0"/>
              </a:rPr>
              <a:t>A</a:t>
            </a:r>
            <a:r>
              <a:rPr lang="vi-VN" sz="2800" b="1" dirty="0" smtClean="0">
                <a:latin typeface="Times New Roman" pitchFamily="18" charset="0"/>
                <a:cs typeface="Times New Roman" pitchFamily="18" charset="0"/>
              </a:rPr>
              <a:t>. 1:1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566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7"/>
                                        </p:tgtEl>
                                        <p:attrNameLst>
                                          <p:attrName>style.color</p:attrName>
                                        </p:attrNameLst>
                                      </p:cBhvr>
                                      <p:to>
                                        <p:clrVal>
                                          <a:schemeClr val="accent2"/>
                                        </p:clrVal>
                                      </p:to>
                                    </p:set>
                                    <p:set>
                                      <p:cBhvr>
                                        <p:cTn id="21" dur="500" fill="hold"/>
                                        <p:tgtEl>
                                          <p:spTgt spid="7"/>
                                        </p:tgtEl>
                                        <p:attrNameLst>
                                          <p:attrName>fillcolor</p:attrName>
                                        </p:attrNameLst>
                                      </p:cBhvr>
                                      <p:to>
                                        <p:clrVal>
                                          <a:schemeClr val="accent2"/>
                                        </p:clrVal>
                                      </p:to>
                                    </p:set>
                                    <p:set>
                                      <p:cBhvr>
                                        <p:cTn id="22" dur="500" fill="hold"/>
                                        <p:tgtEl>
                                          <p:spTgt spid="7"/>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grpId="1" nodeType="clickEffect">
                                  <p:stCondLst>
                                    <p:cond delay="0"/>
                                  </p:stCondLst>
                                  <p:iterate type="lt">
                                    <p:tmPct val="4000"/>
                                  </p:iterate>
                                  <p:childTnLst>
                                    <p:set>
                                      <p:cBhvr override="childStyle">
                                        <p:cTn id="40" dur="500" fill="hold"/>
                                        <p:tgtEl>
                                          <p:spTgt spid="11"/>
                                        </p:tgtEl>
                                        <p:attrNameLst>
                                          <p:attrName>style.color</p:attrName>
                                        </p:attrNameLst>
                                      </p:cBhvr>
                                      <p:to>
                                        <p:clrVal>
                                          <a:schemeClr val="accent2"/>
                                        </p:clrVal>
                                      </p:to>
                                    </p:set>
                                    <p:set>
                                      <p:cBhvr>
                                        <p:cTn id="41" dur="500" fill="hold"/>
                                        <p:tgtEl>
                                          <p:spTgt spid="11"/>
                                        </p:tgtEl>
                                        <p:attrNameLst>
                                          <p:attrName>fillcolor</p:attrName>
                                        </p:attrNameLst>
                                      </p:cBhvr>
                                      <p:to>
                                        <p:clrVal>
                                          <a:schemeClr val="accent2"/>
                                        </p:clrVal>
                                      </p:to>
                                    </p:set>
                                    <p:set>
                                      <p:cBhvr>
                                        <p:cTn id="4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7" grpId="1"/>
      <p:bldP spid="8" grpId="0" animBg="1"/>
      <p:bldP spid="9" grpId="0"/>
      <p:bldP spid="10" grpId="0"/>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04950"/>
            <a:ext cx="6705600" cy="2362199"/>
          </a:xfrm>
        </p:spPr>
        <p:txBody>
          <a:bodyPr>
            <a:normAutofit/>
          </a:bodyPr>
          <a:lstStyle/>
          <a:p>
            <a:pPr>
              <a:buFont typeface="Wingdings" pitchFamily="2" charset="2"/>
              <a:buChar char="v"/>
            </a:pPr>
            <a:r>
              <a:rPr lang="vi-VN" sz="2400" dirty="0" smtClean="0">
                <a:latin typeface="Times New Roman" panose="02020603050405020304" pitchFamily="18" charset="0"/>
                <a:cs typeface="Times New Roman" panose="02020603050405020304" pitchFamily="18" charset="0"/>
              </a:rPr>
              <a:t> Tìm hiểu ở người có những tính trạng nào di truyền liên kết với nhau.</a:t>
            </a:r>
          </a:p>
          <a:p>
            <a:pPr>
              <a:buFont typeface="Wingdings" pitchFamily="2" charset="2"/>
              <a:buChar char="v"/>
            </a:pPr>
            <a:r>
              <a:rPr lang="vi-VN" sz="2400" dirty="0" smtClean="0">
                <a:latin typeface="Times New Roman" panose="02020603050405020304" pitchFamily="18" charset="0"/>
                <a:cs typeface="Times New Roman" panose="02020603050405020304" pitchFamily="18" charset="0"/>
              </a:rPr>
              <a:t> Hoàn </a:t>
            </a:r>
            <a:r>
              <a:rPr lang="vi-VN" sz="2400" dirty="0">
                <a:latin typeface="Times New Roman" panose="02020603050405020304" pitchFamily="18" charset="0"/>
                <a:cs typeface="Times New Roman" panose="02020603050405020304" pitchFamily="18" charset="0"/>
              </a:rPr>
              <a:t>thành vở bài tập Sinh </a:t>
            </a:r>
            <a:r>
              <a:rPr lang="vi-VN" sz="2400" dirty="0"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câu </a:t>
            </a:r>
            <a:r>
              <a:rPr lang="vi-VN" sz="2400" dirty="0">
                <a:latin typeface="Times New Roman" panose="02020603050405020304" pitchFamily="18" charset="0"/>
                <a:cs typeface="Times New Roman" panose="02020603050405020304" pitchFamily="18" charset="0"/>
              </a:rPr>
              <a:t>hỏi ôn tập</a:t>
            </a:r>
            <a:r>
              <a:rPr lang="vi-VN" sz="2400" dirty="0" smtClean="0">
                <a:latin typeface="Times New Roman" panose="02020603050405020304" pitchFamily="18" charset="0"/>
                <a:cs typeface="Times New Roman" panose="02020603050405020304" pitchFamily="18" charset="0"/>
              </a:rPr>
              <a:t>.</a:t>
            </a:r>
          </a:p>
          <a:p>
            <a:pPr>
              <a:buFont typeface="Wingdings" pitchFamily="2" charset="2"/>
              <a:buChar char="v"/>
            </a:pPr>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15 </a:t>
            </a:r>
            <a:r>
              <a:rPr lang="en-US" sz="2400" dirty="0" err="1" smtClean="0">
                <a:latin typeface="Times New Roman" panose="02020603050405020304" pitchFamily="18" charset="0"/>
                <a:cs typeface="Times New Roman" panose="02020603050405020304" pitchFamily="18" charset="0"/>
              </a:rPr>
              <a:t>chương</a:t>
            </a:r>
            <a:r>
              <a:rPr lang="en-US" sz="2400" dirty="0" smtClean="0">
                <a:latin typeface="Times New Roman" panose="02020603050405020304" pitchFamily="18" charset="0"/>
                <a:cs typeface="Times New Roman" panose="02020603050405020304" pitchFamily="18" charset="0"/>
              </a:rPr>
              <a:t> III</a:t>
            </a:r>
            <a:endParaRPr lang="vi-VN" sz="2400" dirty="0" smtClean="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0" y="361950"/>
            <a:ext cx="4343400" cy="609600"/>
          </a:xfrm>
          <a:prstGeom prst="rect">
            <a:avLst/>
          </a:prstGeom>
          <a:solidFill>
            <a:srgbClr val="92D050"/>
          </a:solidFill>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vi-VN" b="1" dirty="0">
                <a:solidFill>
                  <a:schemeClr val="tx1"/>
                </a:solidFill>
                <a:latin typeface="Times New Roman" pitchFamily="18" charset="0"/>
                <a:cs typeface="Times New Roman" pitchFamily="18" charset="0"/>
              </a:rPr>
              <a:t>Tìm tòi mở </a:t>
            </a:r>
            <a:r>
              <a:rPr lang="vi-VN" b="1" dirty="0" smtClean="0">
                <a:solidFill>
                  <a:schemeClr val="tx1"/>
                </a:solidFill>
                <a:latin typeface="Times New Roman" pitchFamily="18" charset="0"/>
                <a:cs typeface="Times New Roman" pitchFamily="18" charset="0"/>
              </a:rPr>
              <a:t>rộng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dặn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dò</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7598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gor Mendel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514350"/>
            <a:ext cx="2381250" cy="32313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9"/>
          <a:stretch/>
        </p:blipFill>
        <p:spPr bwMode="auto">
          <a:xfrm>
            <a:off x="6180859" y="460435"/>
            <a:ext cx="2878281" cy="324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16" y="477938"/>
            <a:ext cx="2438993" cy="323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4284077"/>
            <a:ext cx="3401291" cy="584775"/>
          </a:xfrm>
          <a:prstGeom prst="rect">
            <a:avLst/>
          </a:prstGeom>
          <a:solidFill>
            <a:srgbClr val="92D050"/>
          </a:solidFill>
        </p:spPr>
        <p:txBody>
          <a:bodyPr wrap="square" rtlCol="0">
            <a:spAutoFit/>
          </a:bodyPr>
          <a:lstStyle/>
          <a:p>
            <a:r>
              <a:rPr lang="vi-VN" sz="3200" b="1" dirty="0" smtClean="0">
                <a:solidFill>
                  <a:schemeClr val="bg1"/>
                </a:solidFill>
                <a:latin typeface="Times New Roman" pitchFamily="18" charset="0"/>
                <a:cs typeface="Times New Roman" pitchFamily="18" charset="0"/>
              </a:rPr>
              <a:t> </a:t>
            </a:r>
            <a:r>
              <a:rPr lang="vi-VN" sz="3200" b="1" dirty="0" smtClean="0">
                <a:latin typeface="Times New Roman" pitchFamily="18" charset="0"/>
                <a:cs typeface="Times New Roman" pitchFamily="18" charset="0"/>
              </a:rPr>
              <a:t>Ai là Moocgan?</a:t>
            </a:r>
            <a:endParaRPr lang="en-US" sz="3200" b="1" dirty="0">
              <a:latin typeface="Times New Roman" pitchFamily="18" charset="0"/>
              <a:cs typeface="Times New Roman" pitchFamily="18" charset="0"/>
            </a:endParaRPr>
          </a:p>
        </p:txBody>
      </p:sp>
      <p:sp>
        <p:nvSpPr>
          <p:cNvPr id="6" name="TextBox 5"/>
          <p:cNvSpPr txBox="1"/>
          <p:nvPr/>
        </p:nvSpPr>
        <p:spPr>
          <a:xfrm>
            <a:off x="1143000" y="3802901"/>
            <a:ext cx="333375" cy="369332"/>
          </a:xfrm>
          <a:prstGeom prst="rect">
            <a:avLst/>
          </a:prstGeom>
          <a:noFill/>
        </p:spPr>
        <p:txBody>
          <a:bodyPr wrap="square" rtlCol="0">
            <a:spAutoFit/>
          </a:bodyPr>
          <a:lstStyle/>
          <a:p>
            <a:r>
              <a:rPr lang="vi-VN" b="1" dirty="0" smtClean="0">
                <a:solidFill>
                  <a:schemeClr val="tx2">
                    <a:lumMod val="60000"/>
                    <a:lumOff val="40000"/>
                  </a:schemeClr>
                </a:solidFill>
                <a:latin typeface="+mj-lt"/>
              </a:rPr>
              <a:t>A</a:t>
            </a:r>
            <a:endParaRPr lang="en-US" b="1" dirty="0">
              <a:solidFill>
                <a:schemeClr val="tx2">
                  <a:lumMod val="60000"/>
                  <a:lumOff val="40000"/>
                </a:schemeClr>
              </a:solidFill>
              <a:latin typeface="+mj-lt"/>
            </a:endParaRPr>
          </a:p>
        </p:txBody>
      </p:sp>
      <p:sp>
        <p:nvSpPr>
          <p:cNvPr id="11" name="TextBox 10"/>
          <p:cNvSpPr txBox="1"/>
          <p:nvPr/>
        </p:nvSpPr>
        <p:spPr>
          <a:xfrm>
            <a:off x="7859537" y="3802618"/>
            <a:ext cx="259774" cy="369332"/>
          </a:xfrm>
          <a:prstGeom prst="rect">
            <a:avLst/>
          </a:prstGeom>
          <a:noFill/>
        </p:spPr>
        <p:txBody>
          <a:bodyPr wrap="square" rtlCol="0">
            <a:spAutoFit/>
          </a:bodyPr>
          <a:lstStyle/>
          <a:p>
            <a:r>
              <a:rPr lang="vi-VN" b="1" smtClean="0">
                <a:solidFill>
                  <a:schemeClr val="tx2">
                    <a:lumMod val="60000"/>
                    <a:lumOff val="40000"/>
                  </a:schemeClr>
                </a:solidFill>
                <a:latin typeface="+mj-lt"/>
              </a:rPr>
              <a:t>C</a:t>
            </a:r>
            <a:endParaRPr lang="en-US" b="1" dirty="0">
              <a:solidFill>
                <a:schemeClr val="tx2">
                  <a:lumMod val="60000"/>
                  <a:lumOff val="40000"/>
                </a:schemeClr>
              </a:solidFill>
              <a:latin typeface="+mj-lt"/>
            </a:endParaRPr>
          </a:p>
        </p:txBody>
      </p:sp>
      <p:sp>
        <p:nvSpPr>
          <p:cNvPr id="12" name="TextBox 11"/>
          <p:cNvSpPr txBox="1"/>
          <p:nvPr/>
        </p:nvSpPr>
        <p:spPr>
          <a:xfrm>
            <a:off x="4384240" y="3768354"/>
            <a:ext cx="457200" cy="369332"/>
          </a:xfrm>
          <a:prstGeom prst="rect">
            <a:avLst/>
          </a:prstGeom>
          <a:noFill/>
        </p:spPr>
        <p:txBody>
          <a:bodyPr wrap="square" rtlCol="0">
            <a:spAutoFit/>
          </a:bodyPr>
          <a:lstStyle/>
          <a:p>
            <a:r>
              <a:rPr lang="vi-VN" b="1" dirty="0" smtClean="0">
                <a:solidFill>
                  <a:schemeClr val="tx2">
                    <a:lumMod val="60000"/>
                    <a:lumOff val="40000"/>
                  </a:schemeClr>
                </a:solidFill>
                <a:latin typeface="+mj-lt"/>
              </a:rPr>
              <a:t>B</a:t>
            </a:r>
            <a:endParaRPr lang="en-US" b="1" dirty="0">
              <a:solidFill>
                <a:schemeClr val="tx2">
                  <a:lumMod val="60000"/>
                  <a:lumOff val="40000"/>
                </a:schemeClr>
              </a:solidFill>
              <a:latin typeface="+mj-lt"/>
            </a:endParaRPr>
          </a:p>
        </p:txBody>
      </p:sp>
      <p:sp>
        <p:nvSpPr>
          <p:cNvPr id="7" name="Flowchart: Connector 6"/>
          <p:cNvSpPr/>
          <p:nvPr/>
        </p:nvSpPr>
        <p:spPr>
          <a:xfrm>
            <a:off x="4343400" y="3718906"/>
            <a:ext cx="457200" cy="419691"/>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dirty="0">
                <a:solidFill>
                  <a:srgbClr val="FF0000"/>
                </a:solidFill>
                <a:latin typeface="+mj-lt"/>
              </a:rPr>
              <a:t>B</a:t>
            </a:r>
            <a:endParaRPr lang="en-US" b="1" dirty="0">
              <a:solidFill>
                <a:srgbClr val="FF0000"/>
              </a:solidFill>
              <a:latin typeface="+mj-lt"/>
            </a:endParaRPr>
          </a:p>
        </p:txBody>
      </p:sp>
      <p:sp>
        <p:nvSpPr>
          <p:cNvPr id="8" name="TextBox 7"/>
          <p:cNvSpPr txBox="1"/>
          <p:nvPr/>
        </p:nvSpPr>
        <p:spPr>
          <a:xfrm>
            <a:off x="609601" y="4099411"/>
            <a:ext cx="1904999" cy="369332"/>
          </a:xfrm>
          <a:prstGeom prst="rect">
            <a:avLst/>
          </a:prstGeom>
          <a:noFill/>
        </p:spPr>
        <p:txBody>
          <a:bodyPr wrap="square" rtlCol="0">
            <a:spAutoFit/>
          </a:bodyPr>
          <a:lstStyle/>
          <a:p>
            <a:r>
              <a:rPr lang="vi-VN" b="1" dirty="0" smtClean="0">
                <a:latin typeface="+mj-lt"/>
              </a:rPr>
              <a:t>G. Menđen</a:t>
            </a:r>
            <a:endParaRPr lang="en-US" b="1" dirty="0">
              <a:latin typeface="+mj-lt"/>
            </a:endParaRPr>
          </a:p>
        </p:txBody>
      </p:sp>
      <p:sp>
        <p:nvSpPr>
          <p:cNvPr id="9" name="TextBox 8"/>
          <p:cNvSpPr txBox="1"/>
          <p:nvPr/>
        </p:nvSpPr>
        <p:spPr>
          <a:xfrm>
            <a:off x="7077940" y="4080608"/>
            <a:ext cx="1981200" cy="369332"/>
          </a:xfrm>
          <a:prstGeom prst="rect">
            <a:avLst/>
          </a:prstGeom>
          <a:noFill/>
        </p:spPr>
        <p:txBody>
          <a:bodyPr wrap="square" rtlCol="0">
            <a:spAutoFit/>
          </a:bodyPr>
          <a:lstStyle/>
          <a:p>
            <a:r>
              <a:rPr lang="vi-VN" b="1" dirty="0">
                <a:latin typeface="+mj-lt"/>
              </a:rPr>
              <a:t>Albert Einstein</a:t>
            </a:r>
          </a:p>
        </p:txBody>
      </p:sp>
    </p:spTree>
    <p:extLst>
      <p:ext uri="{BB962C8B-B14F-4D97-AF65-F5344CB8AC3E}">
        <p14:creationId xmlns:p14="http://schemas.microsoft.com/office/powerpoint/2010/main" val="9140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par>
                                <p:cTn id="11" presetID="22"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11" grpId="0"/>
      <p:bldP spid="11" grpId="1"/>
      <p:bldP spid="12" grpId="0"/>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34" y="438150"/>
            <a:ext cx="7773338" cy="761999"/>
          </a:xfrm>
          <a:solidFill>
            <a:srgbClr val="92D050"/>
          </a:solidFill>
        </p:spPr>
        <p:txBody>
          <a:bodyPr>
            <a:normAutofit fontScale="90000"/>
          </a:bodyPr>
          <a:lstStyle/>
          <a:p>
            <a:pPr algn="ctr"/>
            <a:r>
              <a:rPr lang="vi-VN" dirty="0" smtClean="0">
                <a:solidFill>
                  <a:schemeClr val="tx1"/>
                </a:solidFill>
                <a:latin typeface="Times New Roman" panose="02020603050405020304" pitchFamily="18" charset="0"/>
                <a:cs typeface="Times New Roman" panose="02020603050405020304" pitchFamily="18" charset="0"/>
              </a:rPr>
              <a:t>Đâu là </a:t>
            </a:r>
            <a:r>
              <a:rPr lang="en-US" dirty="0" err="1" smtClean="0">
                <a:solidFill>
                  <a:schemeClr val="tx1"/>
                </a:solidFill>
                <a:latin typeface="Times New Roman" panose="02020603050405020304" pitchFamily="18" charset="0"/>
                <a:cs typeface="Times New Roman" panose="02020603050405020304" pitchFamily="18" charset="0"/>
              </a:rPr>
              <a:t>đối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tượng</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Moocgan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nghiên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cứu</a:t>
            </a:r>
            <a:r>
              <a:rPr lang="vi-VN"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AutoShape 5" descr="KHÁM PHÁ] Con Ong - Các Loại Ong Ở Việt Nam - Hình Ảnh Con 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78" y="1560169"/>
            <a:ext cx="2663825" cy="197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703" y="1560168"/>
            <a:ext cx="2743201" cy="197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4703" y="3726417"/>
            <a:ext cx="457200" cy="369332"/>
          </a:xfrm>
          <a:prstGeom prst="rect">
            <a:avLst/>
          </a:prstGeom>
          <a:noFill/>
        </p:spPr>
        <p:txBody>
          <a:bodyPr wrap="square" rtlCol="0">
            <a:spAutoFit/>
          </a:bodyPr>
          <a:lstStyle/>
          <a:p>
            <a:r>
              <a:rPr lang="vi-VN" b="1" dirty="0" smtClean="0">
                <a:solidFill>
                  <a:srgbClr val="0070C0"/>
                </a:solidFill>
                <a:latin typeface="+mj-lt"/>
              </a:rPr>
              <a:t>A</a:t>
            </a:r>
            <a:endParaRPr lang="en-US" b="1" dirty="0">
              <a:solidFill>
                <a:srgbClr val="0070C0"/>
              </a:solidFill>
              <a:latin typeface="+mj-lt"/>
            </a:endParaRPr>
          </a:p>
        </p:txBody>
      </p:sp>
      <p:sp>
        <p:nvSpPr>
          <p:cNvPr id="10" name="TextBox 9"/>
          <p:cNvSpPr txBox="1"/>
          <p:nvPr/>
        </p:nvSpPr>
        <p:spPr>
          <a:xfrm>
            <a:off x="4143703" y="3650217"/>
            <a:ext cx="457200" cy="369332"/>
          </a:xfrm>
          <a:prstGeom prst="rect">
            <a:avLst/>
          </a:prstGeom>
          <a:noFill/>
        </p:spPr>
        <p:txBody>
          <a:bodyPr wrap="square" rtlCol="0">
            <a:spAutoFit/>
          </a:bodyPr>
          <a:lstStyle/>
          <a:p>
            <a:r>
              <a:rPr lang="vi-VN" b="1" dirty="0">
                <a:solidFill>
                  <a:srgbClr val="0070C0"/>
                </a:solidFill>
                <a:latin typeface="+mj-lt"/>
              </a:rPr>
              <a:t>B</a:t>
            </a:r>
            <a:endParaRPr lang="en-US" b="1" dirty="0">
              <a:solidFill>
                <a:srgbClr val="0070C0"/>
              </a:solidFill>
              <a:latin typeface="+mj-lt"/>
            </a:endParaRPr>
          </a:p>
        </p:txBody>
      </p:sp>
      <p:sp>
        <p:nvSpPr>
          <p:cNvPr id="11" name="TextBox 10"/>
          <p:cNvSpPr txBox="1"/>
          <p:nvPr/>
        </p:nvSpPr>
        <p:spPr>
          <a:xfrm>
            <a:off x="7406317" y="3650217"/>
            <a:ext cx="457200" cy="369332"/>
          </a:xfrm>
          <a:prstGeom prst="rect">
            <a:avLst/>
          </a:prstGeom>
          <a:noFill/>
        </p:spPr>
        <p:txBody>
          <a:bodyPr wrap="square" rtlCol="0">
            <a:spAutoFit/>
          </a:bodyPr>
          <a:lstStyle/>
          <a:p>
            <a:r>
              <a:rPr lang="vi-VN" b="1" dirty="0">
                <a:solidFill>
                  <a:srgbClr val="0070C0"/>
                </a:solidFill>
                <a:latin typeface="+mj-lt"/>
              </a:rPr>
              <a:t>C</a:t>
            </a:r>
            <a:endParaRPr lang="en-US" b="1" dirty="0">
              <a:solidFill>
                <a:srgbClr val="0070C0"/>
              </a:solidFill>
              <a:latin typeface="+mj-lt"/>
            </a:endParaRPr>
          </a:p>
        </p:txBody>
      </p:sp>
      <p:sp>
        <p:nvSpPr>
          <p:cNvPr id="6" name="Oval 5"/>
          <p:cNvSpPr/>
          <p:nvPr/>
        </p:nvSpPr>
        <p:spPr>
          <a:xfrm>
            <a:off x="4109544" y="3650217"/>
            <a:ext cx="457200" cy="4455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dirty="0" smtClean="0">
                <a:solidFill>
                  <a:srgbClr val="0070C0"/>
                </a:solidFill>
                <a:latin typeface="+mj-lt"/>
              </a:rPr>
              <a:t>B</a:t>
            </a:r>
            <a:endParaRPr lang="en-US" b="1" dirty="0">
              <a:solidFill>
                <a:srgbClr val="0070C0"/>
              </a:solidFill>
              <a:latin typeface="+mj-lt"/>
            </a:endParaRPr>
          </a:p>
        </p:txBody>
      </p:sp>
      <p:pic>
        <p:nvPicPr>
          <p:cNvPr id="1026" name="Picture 2" descr="Vì sao nọc ong vò vẽ có thể gây chết người? - Sức khỏ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04" y="1560168"/>
            <a:ext cx="2984199" cy="199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1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par>
                                <p:cTn id="8" presetID="16" presetClass="entr" presetSubtype="21"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barn(inVertical)">
                                      <p:cBhvr>
                                        <p:cTn id="10" dur="500"/>
                                        <p:tgtEl>
                                          <p:spTgt spid="3079"/>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8472" y="133350"/>
            <a:ext cx="7943128" cy="954107"/>
          </a:xfrm>
          <a:prstGeom prst="rect">
            <a:avLst/>
          </a:prstGeom>
          <a:solidFill>
            <a:srgbClr val="92D050"/>
          </a:solid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Theo em vì sao Moocgan chọn ruồi giấm làm vật thí nghiệm?</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048472" y="1284890"/>
            <a:ext cx="7466409" cy="609600"/>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AutoNum type="alphaUcPeriod"/>
            </a:pPr>
            <a:r>
              <a:rPr lang="vi-VN" sz="2400" dirty="0" smtClean="0">
                <a:solidFill>
                  <a:srgbClr val="0070C0"/>
                </a:solidFill>
                <a:latin typeface="Times New Roman" panose="02020603050405020304" pitchFamily="18" charset="0"/>
                <a:cs typeface="Times New Roman" panose="02020603050405020304" pitchFamily="18" charset="0"/>
              </a:rPr>
              <a:t> Vì ruồi giấm có kích thước nhỏ, ăn ít.</a:t>
            </a:r>
          </a:p>
        </p:txBody>
      </p:sp>
      <p:sp>
        <p:nvSpPr>
          <p:cNvPr id="7" name="Rectangle 6"/>
          <p:cNvSpPr/>
          <p:nvPr/>
        </p:nvSpPr>
        <p:spPr>
          <a:xfrm>
            <a:off x="1066800" y="2028825"/>
            <a:ext cx="7485928" cy="609600"/>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vi-VN" sz="2400" dirty="0" smtClean="0">
                <a:solidFill>
                  <a:srgbClr val="0070C0"/>
                </a:solidFill>
                <a:latin typeface="Times New Roman" panose="02020603050405020304" pitchFamily="18" charset="0"/>
                <a:cs typeface="Times New Roman" panose="02020603050405020304" pitchFamily="18" charset="0"/>
              </a:rPr>
              <a:t>B. Vì ruồi giấm dễ gặp trong tự nhiên.</a:t>
            </a:r>
          </a:p>
        </p:txBody>
      </p:sp>
      <p:sp>
        <p:nvSpPr>
          <p:cNvPr id="8" name="Rectangle 7"/>
          <p:cNvSpPr/>
          <p:nvPr/>
        </p:nvSpPr>
        <p:spPr>
          <a:xfrm>
            <a:off x="1066800" y="2800350"/>
            <a:ext cx="7466408" cy="990600"/>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vi-VN" sz="2400" dirty="0" smtClean="0">
                <a:solidFill>
                  <a:srgbClr val="0070C0"/>
                </a:solidFill>
                <a:latin typeface="Times New Roman" panose="02020603050405020304" pitchFamily="18" charset="0"/>
                <a:cs typeface="Times New Roman" panose="02020603050405020304" pitchFamily="18" charset="0"/>
              </a:rPr>
              <a:t>C. Vì ruồi giấm dễ nuôi trong ống nghiệm, đẻ nhiều, vòng đời ngắn (10 - 14 ngày)</a:t>
            </a:r>
          </a:p>
        </p:txBody>
      </p:sp>
      <p:sp>
        <p:nvSpPr>
          <p:cNvPr id="10" name="5-Point Star 9"/>
          <p:cNvSpPr/>
          <p:nvPr/>
        </p:nvSpPr>
        <p:spPr>
          <a:xfrm>
            <a:off x="609600" y="3028950"/>
            <a:ext cx="381965" cy="381000"/>
          </a:xfrm>
          <a:prstGeom prst="star5">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57039" y="4095750"/>
            <a:ext cx="7485928" cy="609600"/>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400" dirty="0" smtClean="0">
                <a:solidFill>
                  <a:srgbClr val="0070C0"/>
                </a:solidFill>
                <a:latin typeface="Times New Roman" panose="02020603050405020304" pitchFamily="18" charset="0"/>
                <a:cs typeface="Times New Roman" panose="02020603050405020304" pitchFamily="18" charset="0"/>
              </a:rPr>
              <a:t>D</a:t>
            </a:r>
            <a:r>
              <a:rPr lang="vi-VN" sz="2400" dirty="0" smtClean="0">
                <a:solidFill>
                  <a:srgbClr val="0070C0"/>
                </a:solidFill>
                <a:latin typeface="Times New Roman" panose="02020603050405020304" pitchFamily="18" charset="0"/>
                <a:cs typeface="Times New Roman" panose="02020603050405020304" pitchFamily="18" charset="0"/>
              </a:rPr>
              <a:t>. Vì ruồi giấm </a:t>
            </a:r>
            <a:r>
              <a:rPr lang="en-US" sz="2400" dirty="0" err="1" smtClean="0">
                <a:solidFill>
                  <a:srgbClr val="0070C0"/>
                </a:solidFill>
                <a:latin typeface="Times New Roman" panose="02020603050405020304" pitchFamily="18" charset="0"/>
                <a:cs typeface="Times New Roman" panose="02020603050405020304" pitchFamily="18" charset="0"/>
              </a:rPr>
              <a:t>lành</a:t>
            </a:r>
            <a:endParaRPr lang="vi-VN" sz="24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0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658" y="6133"/>
            <a:ext cx="5112992" cy="336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3867" y="12267"/>
            <a:ext cx="3992314" cy="3352800"/>
            <a:chOff x="4876800" y="1275981"/>
            <a:chExt cx="4066228" cy="3411799"/>
          </a:xfrm>
        </p:grpSpPr>
        <p:grpSp>
          <p:nvGrpSpPr>
            <p:cNvPr id="9" name="Group 2"/>
            <p:cNvGrpSpPr>
              <a:grpSpLocks/>
            </p:cNvGrpSpPr>
            <p:nvPr/>
          </p:nvGrpSpPr>
          <p:grpSpPr bwMode="auto">
            <a:xfrm>
              <a:off x="4876800" y="1275981"/>
              <a:ext cx="3846923" cy="3411799"/>
              <a:chOff x="1104" y="853"/>
              <a:chExt cx="3679" cy="3470"/>
            </a:xfrm>
          </p:grpSpPr>
          <p:pic>
            <p:nvPicPr>
              <p:cNvPr id="12" name="Picture 3" descr="Life cycle of fruitfl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315" y="853"/>
                <a:ext cx="3468" cy="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4176" y="1296"/>
                <a:ext cx="3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15" name="AutoShape 6"/>
              <p:cNvSpPr>
                <a:spLocks noChangeArrowheads="1"/>
              </p:cNvSpPr>
              <p:nvPr/>
            </p:nvSpPr>
            <p:spPr bwMode="auto">
              <a:xfrm rot="1298755">
                <a:off x="3083" y="1543"/>
                <a:ext cx="656" cy="203"/>
              </a:xfrm>
              <a:prstGeom prst="notchedRightArrow">
                <a:avLst>
                  <a:gd name="adj1" fmla="val 50000"/>
                  <a:gd name="adj2" fmla="val 83328"/>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6" name="AutoShape 7"/>
              <p:cNvSpPr>
                <a:spLocks noChangeArrowheads="1"/>
              </p:cNvSpPr>
              <p:nvPr/>
            </p:nvSpPr>
            <p:spPr bwMode="auto">
              <a:xfrm rot="4060916">
                <a:off x="4069" y="2122"/>
                <a:ext cx="340" cy="216"/>
              </a:xfrm>
              <a:prstGeom prst="notchedRightArrow">
                <a:avLst>
                  <a:gd name="adj1" fmla="val 50000"/>
                  <a:gd name="adj2" fmla="val 67314"/>
                </a:avLst>
              </a:prstGeom>
              <a:solidFill>
                <a:schemeClr val="accent1"/>
              </a:solidFill>
              <a:ln w="9525">
                <a:solidFill>
                  <a:schemeClr val="tx1"/>
                </a:solidFill>
                <a:miter lim="800000"/>
                <a:headEnd/>
                <a:tailEnd/>
              </a:ln>
            </p:spPr>
            <p:txBody>
              <a:bodyPr rot="10800000" vert="eaVert" wrap="none" anchor="ctr"/>
              <a:lstStyle/>
              <a:p>
                <a:pPr algn="ctr"/>
                <a:endParaRPr lang="vi-VN">
                  <a:solidFill>
                    <a:srgbClr val="000000"/>
                  </a:solidFill>
                  <a:latin typeface="Times New Roman" panose="02020603050405020304" pitchFamily="18" charset="0"/>
                  <a:cs typeface="Times New Roman" panose="02020603050405020304" pitchFamily="18" charset="0"/>
                </a:endParaRPr>
              </a:p>
            </p:txBody>
          </p:sp>
          <p:sp>
            <p:nvSpPr>
              <p:cNvPr id="17" name="AutoShape 8"/>
              <p:cNvSpPr>
                <a:spLocks noChangeArrowheads="1"/>
              </p:cNvSpPr>
              <p:nvPr/>
            </p:nvSpPr>
            <p:spPr bwMode="auto">
              <a:xfrm rot="6608391">
                <a:off x="4067" y="2859"/>
                <a:ext cx="288" cy="17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8" name="AutoShape 9"/>
              <p:cNvSpPr>
                <a:spLocks noChangeArrowheads="1"/>
              </p:cNvSpPr>
              <p:nvPr/>
            </p:nvSpPr>
            <p:spPr bwMode="auto">
              <a:xfrm rot="8537593">
                <a:off x="3362" y="3393"/>
                <a:ext cx="345" cy="206"/>
              </a:xfrm>
              <a:prstGeom prst="notchedRightArrow">
                <a:avLst>
                  <a:gd name="adj1" fmla="val 50000"/>
                  <a:gd name="adj2" fmla="val 67937"/>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9" name="AutoShape 10"/>
              <p:cNvSpPr>
                <a:spLocks noChangeArrowheads="1"/>
              </p:cNvSpPr>
              <p:nvPr/>
            </p:nvSpPr>
            <p:spPr bwMode="auto">
              <a:xfrm rot="13052552">
                <a:off x="2298" y="3543"/>
                <a:ext cx="288" cy="176"/>
              </a:xfrm>
              <a:prstGeom prst="notchedRightArrow">
                <a:avLst>
                  <a:gd name="adj1" fmla="val 50000"/>
                  <a:gd name="adj2" fmla="val 54710"/>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0" name="AutoShape 12"/>
              <p:cNvSpPr>
                <a:spLocks noChangeArrowheads="1"/>
              </p:cNvSpPr>
              <p:nvPr/>
            </p:nvSpPr>
            <p:spPr bwMode="auto">
              <a:xfrm rot="18985800">
                <a:off x="2002" y="1630"/>
                <a:ext cx="377" cy="205"/>
              </a:xfrm>
              <a:prstGeom prst="notchedRightArrow">
                <a:avLst>
                  <a:gd name="adj1" fmla="val 50000"/>
                  <a:gd name="adj2" fmla="val 39721"/>
                </a:avLst>
              </a:prstGeom>
              <a:solidFill>
                <a:schemeClr val="accent1"/>
              </a:solidFill>
              <a:ln w="9525">
                <a:solidFill>
                  <a:schemeClr val="tx1"/>
                </a:solidFill>
                <a:miter lim="800000"/>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1" name="Text Box 13"/>
              <p:cNvSpPr txBox="1">
                <a:spLocks noChangeArrowheads="1"/>
              </p:cNvSpPr>
              <p:nvPr/>
            </p:nvSpPr>
            <p:spPr bwMode="auto">
              <a:xfrm>
                <a:off x="3936" y="1152"/>
                <a:ext cx="82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0000"/>
                    </a:solidFill>
                    <a:latin typeface="Times New Roman" panose="02020603050405020304" pitchFamily="18" charset="0"/>
                    <a:cs typeface="Times New Roman" panose="02020603050405020304" pitchFamily="18" charset="0"/>
                  </a:rPr>
                  <a:t>1 ngày </a:t>
                </a:r>
              </a:p>
            </p:txBody>
          </p:sp>
          <p:sp>
            <p:nvSpPr>
              <p:cNvPr id="22" name="Text Box 14"/>
              <p:cNvSpPr txBox="1">
                <a:spLocks noChangeArrowheads="1"/>
              </p:cNvSpPr>
              <p:nvPr/>
            </p:nvSpPr>
            <p:spPr bwMode="auto">
              <a:xfrm>
                <a:off x="3435" y="1889"/>
                <a:ext cx="5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err="1">
                    <a:solidFill>
                      <a:srgbClr val="000000"/>
                    </a:solidFill>
                    <a:latin typeface="Times New Roman" panose="02020603050405020304" pitchFamily="18" charset="0"/>
                    <a:cs typeface="Times New Roman" panose="02020603050405020304" pitchFamily="18" charset="0"/>
                  </a:rPr>
                  <a:t>Trứng</a:t>
                </a:r>
                <a:endParaRPr lang="en-US" sz="1200" b="1" dirty="0">
                  <a:solidFill>
                    <a:srgbClr val="000000"/>
                  </a:solidFill>
                  <a:latin typeface="Times New Roman" panose="02020603050405020304" pitchFamily="18" charset="0"/>
                  <a:cs typeface="Times New Roman" panose="02020603050405020304" pitchFamily="18" charset="0"/>
                </a:endParaRPr>
              </a:p>
            </p:txBody>
          </p:sp>
          <p:sp>
            <p:nvSpPr>
              <p:cNvPr id="23" name="Text Box 15"/>
              <p:cNvSpPr txBox="1">
                <a:spLocks noChangeArrowheads="1"/>
              </p:cNvSpPr>
              <p:nvPr/>
            </p:nvSpPr>
            <p:spPr bwMode="auto">
              <a:xfrm rot="19132765">
                <a:off x="3727" y="23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1</a:t>
                </a:r>
              </a:p>
            </p:txBody>
          </p:sp>
          <p:sp>
            <p:nvSpPr>
              <p:cNvPr id="24" name="Text Box 18"/>
              <p:cNvSpPr txBox="1">
                <a:spLocks noChangeArrowheads="1"/>
              </p:cNvSpPr>
              <p:nvPr/>
            </p:nvSpPr>
            <p:spPr bwMode="auto">
              <a:xfrm rot="20075451">
                <a:off x="3589" y="3062"/>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b="1" dirty="0">
                    <a:solidFill>
                      <a:srgbClr val="000000"/>
                    </a:solidFill>
                    <a:latin typeface="Times New Roman" panose="02020603050405020304" pitchFamily="18" charset="0"/>
                    <a:cs typeface="Times New Roman" panose="02020603050405020304" pitchFamily="18" charset="0"/>
                  </a:rPr>
                  <a:t> 2</a:t>
                </a:r>
              </a:p>
            </p:txBody>
          </p:sp>
          <p:sp>
            <p:nvSpPr>
              <p:cNvPr id="25" name="Text Box 19"/>
              <p:cNvSpPr txBox="1">
                <a:spLocks noChangeArrowheads="1"/>
              </p:cNvSpPr>
              <p:nvPr/>
            </p:nvSpPr>
            <p:spPr bwMode="auto">
              <a:xfrm>
                <a:off x="3688" y="3521"/>
                <a:ext cx="640"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6" name="Text Box 20"/>
              <p:cNvSpPr txBox="1">
                <a:spLocks noChangeArrowheads="1"/>
              </p:cNvSpPr>
              <p:nvPr/>
            </p:nvSpPr>
            <p:spPr bwMode="auto">
              <a:xfrm>
                <a:off x="2726" y="3434"/>
                <a:ext cx="56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err="1">
                    <a:solidFill>
                      <a:srgbClr val="000000"/>
                    </a:solidFill>
                    <a:latin typeface="Times New Roman" panose="02020603050405020304" pitchFamily="18" charset="0"/>
                    <a:cs typeface="Times New Roman" panose="02020603050405020304" pitchFamily="18" charset="0"/>
                  </a:rPr>
                  <a:t>Dòi</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3</a:t>
                </a:r>
              </a:p>
            </p:txBody>
          </p:sp>
          <p:sp>
            <p:nvSpPr>
              <p:cNvPr id="27" name="Line 21"/>
              <p:cNvSpPr>
                <a:spLocks noChangeShapeType="1"/>
              </p:cNvSpPr>
              <p:nvPr/>
            </p:nvSpPr>
            <p:spPr bwMode="auto">
              <a:xfrm flipV="1">
                <a:off x="1632" y="2208"/>
                <a:ext cx="144" cy="576"/>
              </a:xfrm>
              <a:prstGeom prst="line">
                <a:avLst/>
              </a:prstGeom>
              <a:noFill/>
              <a:ln w="9525">
                <a:solidFill>
                  <a:srgbClr val="F83B08"/>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22"/>
              <p:cNvSpPr>
                <a:spLocks noChangeShapeType="1"/>
              </p:cNvSpPr>
              <p:nvPr/>
            </p:nvSpPr>
            <p:spPr bwMode="auto">
              <a:xfrm flipH="1" flipV="1">
                <a:off x="1632" y="2784"/>
                <a:ext cx="912" cy="576"/>
              </a:xfrm>
              <a:prstGeom prst="line">
                <a:avLst/>
              </a:prstGeom>
              <a:noFill/>
              <a:ln w="9525">
                <a:solidFill>
                  <a:srgbClr val="F83B08"/>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23"/>
              <p:cNvSpPr txBox="1">
                <a:spLocks noChangeArrowheads="1"/>
              </p:cNvSpPr>
              <p:nvPr/>
            </p:nvSpPr>
            <p:spPr bwMode="auto">
              <a:xfrm>
                <a:off x="1104" y="2650"/>
                <a:ext cx="745"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2-3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sp>
            <p:nvSpPr>
              <p:cNvPr id="30" name="Text Box 24"/>
              <p:cNvSpPr txBox="1">
                <a:spLocks noChangeArrowheads="1"/>
              </p:cNvSpPr>
              <p:nvPr/>
            </p:nvSpPr>
            <p:spPr bwMode="auto">
              <a:xfrm>
                <a:off x="1559" y="1286"/>
                <a:ext cx="71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00"/>
                    </a:solidFill>
                    <a:latin typeface="Times New Roman" panose="02020603050405020304" pitchFamily="18" charset="0"/>
                    <a:cs typeface="Times New Roman" panose="02020603050405020304" pitchFamily="18" charset="0"/>
                  </a:rPr>
                  <a:t> 3-4 </a:t>
                </a:r>
                <a:r>
                  <a:rPr lang="en-US" sz="1400" dirty="0" err="1">
                    <a:solidFill>
                      <a:srgbClr val="000000"/>
                    </a:solidFill>
                    <a:latin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cs typeface="Times New Roman" panose="02020603050405020304" pitchFamily="18" charset="0"/>
                  </a:rPr>
                  <a:t> </a:t>
                </a:r>
              </a:p>
            </p:txBody>
          </p:sp>
        </p:grpSp>
        <p:sp>
          <p:nvSpPr>
            <p:cNvPr id="10" name="Text Box 19"/>
            <p:cNvSpPr txBox="1">
              <a:spLocks noChangeArrowheads="1"/>
            </p:cNvSpPr>
            <p:nvPr/>
          </p:nvSpPr>
          <p:spPr bwMode="auto">
            <a:xfrm>
              <a:off x="8225866" y="3082033"/>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1" name="Text Box 19"/>
            <p:cNvSpPr txBox="1">
              <a:spLocks noChangeArrowheads="1"/>
            </p:cNvSpPr>
            <p:nvPr/>
          </p:nvSpPr>
          <p:spPr bwMode="auto">
            <a:xfrm>
              <a:off x="8273816" y="2217456"/>
              <a:ext cx="669212" cy="307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0000"/>
                  </a:solidFill>
                  <a:latin typeface="Times New Roman" panose="02020603050405020304" pitchFamily="18" charset="0"/>
                  <a:cs typeface="Times New Roman" panose="02020603050405020304" pitchFamily="18" charset="0"/>
                </a:rPr>
                <a:t>1 </a:t>
              </a:r>
              <a:r>
                <a:rPr lang="en-US" sz="1400" dirty="0" err="1" smtClean="0">
                  <a:solidFill>
                    <a:srgbClr val="000000"/>
                  </a:solidFill>
                  <a:latin typeface="Times New Roman" panose="02020603050405020304" pitchFamily="18" charset="0"/>
                  <a:cs typeface="Times New Roman" panose="02020603050405020304" pitchFamily="18" charset="0"/>
                </a:rPr>
                <a:t>ngày</a:t>
              </a:r>
              <a:endParaRPr lang="en-US" sz="1400" dirty="0">
                <a:solidFill>
                  <a:srgbClr val="000000"/>
                </a:solidFill>
                <a:latin typeface="Times New Roman" panose="02020603050405020304" pitchFamily="18" charset="0"/>
                <a:cs typeface="Times New Roman" panose="02020603050405020304" pitchFamily="18" charset="0"/>
              </a:endParaRPr>
            </a:p>
          </p:txBody>
        </p:sp>
      </p:grpSp>
      <p:sp>
        <p:nvSpPr>
          <p:cNvPr id="31" name="TextBox 30"/>
          <p:cNvSpPr txBox="1"/>
          <p:nvPr/>
        </p:nvSpPr>
        <p:spPr>
          <a:xfrm>
            <a:off x="379951" y="3602200"/>
            <a:ext cx="8384097" cy="954107"/>
          </a:xfrm>
          <a:prstGeom prst="rect">
            <a:avLst/>
          </a:prstGeom>
          <a:solidFill>
            <a:srgbClr val="FFC000"/>
          </a:solidFill>
          <a:ln>
            <a:solidFill>
              <a:srgbClr val="FFFF00"/>
            </a:solidFill>
          </a:ln>
        </p:spPr>
        <p:txBody>
          <a:bodyPr wrap="square" rtlCol="0">
            <a:spAutoFit/>
          </a:bodyPr>
          <a:lstStyle/>
          <a:p>
            <a:pPr algn="ctr"/>
            <a:r>
              <a:rPr lang="en-US" sz="2800" b="1" dirty="0" err="1" smtClean="0">
                <a:solidFill>
                  <a:srgbClr val="0070C0"/>
                </a:solidFill>
                <a:latin typeface="Times New Roman" panose="02020603050405020304" pitchFamily="18" charset="0"/>
                <a:cs typeface="Times New Roman" panose="02020603050405020304" pitchFamily="18" charset="0"/>
              </a:rPr>
              <a:t>Ruồi</a:t>
            </a:r>
            <a:r>
              <a:rPr lang="en-US" sz="2800" b="1" dirty="0" smtClean="0">
                <a:solidFill>
                  <a:srgbClr val="0070C0"/>
                </a:solidFill>
                <a:latin typeface="Times New Roman" panose="02020603050405020304" pitchFamily="18" charset="0"/>
                <a:cs typeface="Times New Roman" panose="02020603050405020304" pitchFamily="18" charset="0"/>
              </a:rPr>
              <a:t> </a:t>
            </a:r>
            <a:r>
              <a:rPr lang="vi-VN" sz="2800" b="1" dirty="0" smtClean="0">
                <a:solidFill>
                  <a:srgbClr val="0070C0"/>
                </a:solidFill>
                <a:latin typeface="Times New Roman" panose="02020603050405020304" pitchFamily="18" charset="0"/>
                <a:cs typeface="Times New Roman" panose="02020603050405020304" pitchFamily="18" charset="0"/>
              </a:rPr>
              <a:t>giấm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những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ưu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điểm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gì</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được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lựa</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chọn</a:t>
            </a:r>
            <a:r>
              <a:rPr lang="vi-VN" sz="2800" b="1" dirty="0" smtClean="0">
                <a:solidFill>
                  <a:srgbClr val="0070C0"/>
                </a:solidFill>
                <a:latin typeface="Times New Roman" panose="02020603050405020304" pitchFamily="18" charset="0"/>
                <a:cs typeface="Times New Roman" panose="02020603050405020304" pitchFamily="18" charset="0"/>
              </a:rPr>
              <a:t> làm vật thí nghiệm?</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79951" y="3444320"/>
            <a:ext cx="8553699" cy="1569660"/>
          </a:xfrm>
          <a:prstGeom prst="rect">
            <a:avLst/>
          </a:prstGeom>
          <a:solidFill>
            <a:srgbClr val="FFFF00"/>
          </a:solidFill>
          <a:ln>
            <a:solidFill>
              <a:srgbClr val="FFFF00"/>
            </a:solidFill>
          </a:ln>
        </p:spPr>
        <p:txBody>
          <a:bodyPr wrap="square">
            <a:spAutoFit/>
          </a:bodyPr>
          <a:lstStyle/>
          <a:p>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Ruồi</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giấm</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mang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nhiều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đặc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điểm</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thuận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lợi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cho</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các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nghiên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cứu</a:t>
            </a:r>
            <a:r>
              <a:rPr lang="en-US" sz="1600" b="1" dirty="0">
                <a:solidFill>
                  <a:srgbClr val="002060"/>
                </a:solidFill>
                <a:latin typeface="Times New Roman" panose="02020603050405020304" pitchFamily="18" charset="0"/>
                <a:cs typeface="Times New Roman" panose="02020603050405020304" pitchFamily="18" charset="0"/>
              </a:rPr>
              <a:t> di </a:t>
            </a:r>
            <a:r>
              <a:rPr lang="en-US" sz="1600" b="1" dirty="0" err="1">
                <a:solidFill>
                  <a:srgbClr val="002060"/>
                </a:solidFill>
                <a:latin typeface="Times New Roman" panose="02020603050405020304" pitchFamily="18" charset="0"/>
                <a:cs typeface="Times New Roman" panose="02020603050405020304" pitchFamily="18" charset="0"/>
              </a:rPr>
              <a:t>truyền</a:t>
            </a:r>
            <a:r>
              <a:rPr lang="en-US" sz="1600" b="1" dirty="0">
                <a:solidFill>
                  <a:srgbClr val="002060"/>
                </a:solidFill>
                <a:latin typeface="Times New Roman" panose="02020603050405020304" pitchFamily="18" charset="0"/>
                <a:cs typeface="Times New Roman" panose="02020603050405020304" pitchFamily="18" charset="0"/>
              </a:rPr>
              <a:t>: </a:t>
            </a:r>
          </a:p>
          <a:p>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Dễ</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trong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nghiệm</a:t>
            </a:r>
            <a:r>
              <a:rPr lang="en-US" sz="1600" dirty="0">
                <a:solidFill>
                  <a:srgbClr val="002060"/>
                </a:solidFill>
                <a:latin typeface="Times New Roman" panose="02020603050405020304" pitchFamily="18" charset="0"/>
                <a:cs typeface="Times New Roman" panose="02020603050405020304" pitchFamily="18" charset="0"/>
              </a:rPr>
              <a:t>. </a:t>
            </a:r>
          </a:p>
          <a:p>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nhiều</a:t>
            </a:r>
            <a:r>
              <a:rPr lang="en-US" sz="1600" dirty="0">
                <a:solidFill>
                  <a:srgbClr val="002060"/>
                </a:solidFill>
                <a:latin typeface="Times New Roman" panose="02020603050405020304" pitchFamily="18" charset="0"/>
                <a:cs typeface="Times New Roman" panose="02020603050405020304" pitchFamily="18" charset="0"/>
              </a:rPr>
              <a:t>.</a:t>
            </a:r>
          </a:p>
          <a:p>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Vòng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đời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ngắn</a:t>
            </a:r>
            <a:r>
              <a:rPr lang="en-US" sz="1600" dirty="0" smtClean="0">
                <a:solidFill>
                  <a:srgbClr val="002060"/>
                </a:solidFill>
                <a:latin typeface="Times New Roman" panose="02020603050405020304" pitchFamily="18" charset="0"/>
                <a:cs typeface="Times New Roman" panose="02020603050405020304" pitchFamily="18" charset="0"/>
              </a:rPr>
              <a:t>.</a:t>
            </a:r>
          </a:p>
          <a:p>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nhiều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biến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dị</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dễ</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quan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sát</a:t>
            </a:r>
            <a:r>
              <a:rPr lang="en-US" sz="1600" dirty="0">
                <a:solidFill>
                  <a:srgbClr val="002060"/>
                </a:solidFill>
                <a:latin typeface="Times New Roman" panose="02020603050405020304" pitchFamily="18" charset="0"/>
                <a:cs typeface="Times New Roman" panose="02020603050405020304" pitchFamily="18" charset="0"/>
              </a:rPr>
              <a:t>. </a:t>
            </a:r>
          </a:p>
          <a:p>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Số</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lượng</a:t>
            </a:r>
            <a:r>
              <a:rPr lang="en-US" sz="1600" dirty="0">
                <a:solidFill>
                  <a:srgbClr val="002060"/>
                </a:solidFill>
                <a:latin typeface="Times New Roman" panose="02020603050405020304" pitchFamily="18" charset="0"/>
                <a:cs typeface="Times New Roman" panose="02020603050405020304" pitchFamily="18" charset="0"/>
              </a:rPr>
              <a:t> NST </a:t>
            </a:r>
            <a:r>
              <a:rPr lang="en-US" sz="1600" dirty="0" err="1">
                <a:solidFill>
                  <a:srgbClr val="002060"/>
                </a:solidFill>
                <a:latin typeface="Times New Roman" panose="02020603050405020304" pitchFamily="18" charset="0"/>
                <a:cs typeface="Times New Roman" panose="02020603050405020304" pitchFamily="18" charset="0"/>
              </a:rPr>
              <a:t>ít</a:t>
            </a:r>
            <a:r>
              <a:rPr lang="en-US" sz="1600" dirty="0">
                <a:solidFill>
                  <a:srgbClr val="002060"/>
                </a:solidFill>
                <a:latin typeface="Times New Roman" panose="02020603050405020304" pitchFamily="18" charset="0"/>
                <a:cs typeface="Times New Roman" panose="02020603050405020304" pitchFamily="18" charset="0"/>
              </a:rPr>
              <a:t> (2n = 8)</a:t>
            </a:r>
          </a:p>
        </p:txBody>
      </p:sp>
    </p:spTree>
    <p:extLst>
      <p:ext uri="{BB962C8B-B14F-4D97-AF65-F5344CB8AC3E}">
        <p14:creationId xmlns:p14="http://schemas.microsoft.com/office/powerpoint/2010/main" val="14569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31"/>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hững điều chưa biết về loài ruồi giấm đầy rẫy trong nhà b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5214"/>
            <a:ext cx="5107364" cy="2872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4" y="3077037"/>
            <a:ext cx="2030005" cy="203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a:spLocks noChangeArrowheads="1"/>
          </p:cNvSpPr>
          <p:nvPr/>
        </p:nvSpPr>
        <p:spPr bwMode="auto">
          <a:xfrm>
            <a:off x="1150773" y="81126"/>
            <a:ext cx="3733800" cy="2391908"/>
          </a:xfrm>
          <a:prstGeom prst="cloudCallout">
            <a:avLst>
              <a:gd name="adj1" fmla="val -61078"/>
              <a:gd name="adj2" fmla="val 66278"/>
            </a:avLst>
          </a:prstGeom>
          <a:solidFill>
            <a:schemeClr val="tx1"/>
          </a:solidFill>
          <a:ln w="28575" algn="ctr">
            <a:solidFill>
              <a:srgbClr val="CC3300"/>
            </a:solidFill>
            <a:round/>
            <a:headEnd/>
            <a:tailEnd/>
          </a:ln>
        </p:spPr>
        <p:txBody>
          <a:bodyPr wrap="none" anchor="ctr"/>
          <a:lstStyle>
            <a:lvl1pPr>
              <a:defRPr sz="2400" b="1">
                <a:solidFill>
                  <a:srgbClr val="CC3300"/>
                </a:solidFill>
                <a:latin typeface="Times New Roman" panose="02020603050405020304" pitchFamily="18" charset="0"/>
                <a:cs typeface="Arial" panose="020B0604020202020204" pitchFamily="34" charset="0"/>
              </a:defRPr>
            </a:lvl1pPr>
            <a:lvl2pPr marL="742950" indent="-285750">
              <a:defRPr sz="2400" b="1">
                <a:solidFill>
                  <a:srgbClr val="CC3300"/>
                </a:solidFill>
                <a:latin typeface="Times New Roman" panose="02020603050405020304" pitchFamily="18" charset="0"/>
                <a:cs typeface="Arial" panose="020B0604020202020204" pitchFamily="34" charset="0"/>
              </a:defRPr>
            </a:lvl2pPr>
            <a:lvl3pPr marL="1143000" indent="-228600">
              <a:defRPr sz="2400" b="1">
                <a:solidFill>
                  <a:srgbClr val="CC3300"/>
                </a:solidFill>
                <a:latin typeface="Times New Roman" panose="02020603050405020304" pitchFamily="18" charset="0"/>
                <a:cs typeface="Arial" panose="020B0604020202020204" pitchFamily="34" charset="0"/>
              </a:defRPr>
            </a:lvl3pPr>
            <a:lvl4pPr marL="1600200" indent="-228600">
              <a:defRPr sz="2400" b="1">
                <a:solidFill>
                  <a:srgbClr val="CC3300"/>
                </a:solidFill>
                <a:latin typeface="Times New Roman" panose="02020603050405020304" pitchFamily="18" charset="0"/>
                <a:cs typeface="Arial" panose="020B0604020202020204" pitchFamily="34" charset="0"/>
              </a:defRPr>
            </a:lvl4pPr>
            <a:lvl5pPr marL="2057400" indent="-228600">
              <a:defRPr sz="2400" b="1">
                <a:solidFill>
                  <a:srgbClr val="CC33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rgbClr val="CC3300"/>
                </a:solidFill>
                <a:latin typeface="Times New Roman" panose="02020603050405020304" pitchFamily="18" charset="0"/>
                <a:cs typeface="Arial" panose="020B0604020202020204" pitchFamily="34" charset="0"/>
              </a:defRPr>
            </a:lvl9pPr>
          </a:lstStyle>
          <a:p>
            <a:pPr algn="ctr"/>
            <a:r>
              <a:rPr lang="en-US" altLang="en-US" sz="3200" dirty="0" err="1">
                <a:solidFill>
                  <a:srgbClr val="FF0000"/>
                </a:solidFill>
              </a:rPr>
              <a:t>Trình</a:t>
            </a:r>
            <a:r>
              <a:rPr lang="en-US" altLang="en-US" sz="3200" dirty="0">
                <a:solidFill>
                  <a:srgbClr val="FF0000"/>
                </a:solidFill>
              </a:rPr>
              <a:t> </a:t>
            </a:r>
            <a:r>
              <a:rPr lang="en-US" altLang="en-US" sz="3200" dirty="0" err="1">
                <a:solidFill>
                  <a:srgbClr val="FF0000"/>
                </a:solidFill>
              </a:rPr>
              <a:t>bày</a:t>
            </a:r>
            <a:r>
              <a:rPr lang="en-US" altLang="en-US" sz="3200" dirty="0">
                <a:solidFill>
                  <a:srgbClr val="FF0000"/>
                </a:solidFill>
              </a:rPr>
              <a:t> </a:t>
            </a:r>
            <a:r>
              <a:rPr lang="en-US" altLang="en-US" sz="3200" dirty="0" err="1" smtClean="0">
                <a:solidFill>
                  <a:srgbClr val="FF0000"/>
                </a:solidFill>
              </a:rPr>
              <a:t>thí</a:t>
            </a:r>
            <a:endParaRPr lang="en-US" altLang="en-US" sz="3200" dirty="0" smtClean="0">
              <a:solidFill>
                <a:srgbClr val="FF0000"/>
              </a:solidFill>
            </a:endParaRPr>
          </a:p>
          <a:p>
            <a:pPr algn="ctr"/>
            <a:r>
              <a:rPr lang="en-US" altLang="en-US" sz="3200" dirty="0" smtClean="0">
                <a:solidFill>
                  <a:srgbClr val="FF0000"/>
                </a:solidFill>
              </a:rPr>
              <a:t> </a:t>
            </a:r>
            <a:r>
              <a:rPr lang="en-US" altLang="en-US" sz="3200" dirty="0" err="1" smtClean="0">
                <a:solidFill>
                  <a:srgbClr val="FF0000"/>
                </a:solidFill>
              </a:rPr>
              <a:t>nghiệm</a:t>
            </a:r>
            <a:endParaRPr lang="en-US" altLang="en-US" sz="3200" dirty="0" smtClean="0">
              <a:solidFill>
                <a:srgbClr val="FF0000"/>
              </a:solidFill>
            </a:endParaRPr>
          </a:p>
          <a:p>
            <a:pPr algn="ctr"/>
            <a:r>
              <a:rPr lang="en-US" altLang="en-US" sz="3200" dirty="0" smtClean="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smtClean="0">
                <a:solidFill>
                  <a:srgbClr val="FF0000"/>
                </a:solidFill>
              </a:rPr>
              <a:t>Moocgan</a:t>
            </a:r>
            <a:r>
              <a:rPr lang="en-US" altLang="en-US" sz="3200" dirty="0" smtClean="0">
                <a:solidFill>
                  <a:srgbClr val="FF0000"/>
                </a:solidFill>
              </a:rPr>
              <a:t>?</a:t>
            </a:r>
            <a:endParaRPr lang="en-US" altLang="en-US" sz="3200" dirty="0">
              <a:solidFill>
                <a:srgbClr val="FF0000"/>
              </a:solidFill>
            </a:endParaRPr>
          </a:p>
        </p:txBody>
      </p:sp>
      <p:pic>
        <p:nvPicPr>
          <p:cNvPr id="1026" name="Picture 2" descr="Người tạo ra kỷ nguyên mới của di truyền học hiện đại | baotintuc.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290" y="270560"/>
            <a:ext cx="3187744" cy="4027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ồi giấm - loài vật góp công trong 6 giải Nobel - Vn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3042" y="3077037"/>
            <a:ext cx="3425825" cy="20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8" name="Text Box 228"/>
          <p:cNvSpPr txBox="1">
            <a:spLocks noChangeArrowheads="1"/>
          </p:cNvSpPr>
          <p:nvPr/>
        </p:nvSpPr>
        <p:spPr bwMode="auto">
          <a:xfrm>
            <a:off x="7249913" y="2822620"/>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0" name="Text Box 56"/>
          <p:cNvSpPr txBox="1">
            <a:spLocks noChangeArrowheads="1"/>
          </p:cNvSpPr>
          <p:nvPr/>
        </p:nvSpPr>
        <p:spPr bwMode="auto">
          <a:xfrm>
            <a:off x="4534301" y="656902"/>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latin typeface="Times New Roman" panose="02020603050405020304" pitchFamily="18" charset="0"/>
                <a:cs typeface="Times New Roman" panose="02020603050405020304" pitchFamily="18" charset="0"/>
              </a:rPr>
              <a:t>P</a:t>
            </a:r>
            <a:r>
              <a:rPr lang="en-US" sz="2400" b="1" baseline="-25000" dirty="0" err="1">
                <a:latin typeface="Times New Roman" panose="02020603050405020304" pitchFamily="18" charset="0"/>
                <a:cs typeface="Times New Roman" panose="02020603050405020304" pitchFamily="18" charset="0"/>
              </a:rPr>
              <a:t>tc</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p>
        </p:txBody>
      </p:sp>
      <p:sp>
        <p:nvSpPr>
          <p:cNvPr id="12" name="Text Box 88"/>
          <p:cNvSpPr txBox="1">
            <a:spLocks noChangeArrowheads="1"/>
          </p:cNvSpPr>
          <p:nvPr/>
        </p:nvSpPr>
        <p:spPr bwMode="auto">
          <a:xfrm>
            <a:off x="4534558" y="1695431"/>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6920174" y="749235"/>
            <a:ext cx="570290"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5204009" y="694469"/>
            <a:ext cx="1524307" cy="840859"/>
            <a:chOff x="5204009" y="694469"/>
            <a:chExt cx="1524307" cy="840859"/>
          </a:xfrm>
        </p:grpSpPr>
        <p:pic>
          <p:nvPicPr>
            <p:cNvPr id="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009" y="694469"/>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49885" y="74073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437044" y="701002"/>
            <a:ext cx="2706992" cy="672725"/>
            <a:chOff x="7437044" y="701002"/>
            <a:chExt cx="2706992" cy="672725"/>
          </a:xfrm>
        </p:grpSpPr>
        <p:pic>
          <p:nvPicPr>
            <p:cNvPr id="5"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44" y="701002"/>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917705" y="740737"/>
              <a:ext cx="22263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51005" y="766238"/>
            <a:ext cx="3535195" cy="1384995"/>
          </a:xfrm>
          <a:prstGeom prst="rect">
            <a:avLst/>
          </a:prstGeom>
          <a:solidFill>
            <a:schemeClr val="accent6">
              <a:lumMod val="60000"/>
              <a:lumOff val="40000"/>
            </a:schemeClr>
          </a:solidFill>
        </p:spPr>
        <p:txBody>
          <a:bodyPr wrap="square" rtlCol="0">
            <a:spAutoFit/>
          </a:bodyPr>
          <a:lstStyle/>
          <a:p>
            <a:pPr algn="ctr"/>
            <a:r>
              <a:rPr lang="vi-VN" sz="2800" b="1" dirty="0" smtClean="0">
                <a:solidFill>
                  <a:schemeClr val="tx2">
                    <a:lumMod val="10000"/>
                  </a:schemeClr>
                </a:solidFill>
                <a:latin typeface="Times New Roman" panose="02020603050405020304" pitchFamily="18" charset="0"/>
                <a:cs typeface="Times New Roman" panose="02020603050405020304" pitchFamily="18" charset="0"/>
              </a:rPr>
              <a:t>Qua sơ đồ thì theo em đâu là tính trạng trội? Vì sao?</a:t>
            </a:r>
            <a:endParaRPr lang="en-US" sz="28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9051" y="2294894"/>
            <a:ext cx="4087902" cy="830997"/>
          </a:xfrm>
          <a:prstGeom prst="rect">
            <a:avLst/>
          </a:prstGeom>
          <a:solidFill>
            <a:srgbClr val="FFC000"/>
          </a:solidFill>
        </p:spPr>
        <p:txBody>
          <a:bodyPr wrap="square" rtlCol="0">
            <a:spAutoFit/>
          </a:bodyPr>
          <a:lstStyle/>
          <a:p>
            <a:pPr algn="ctr"/>
            <a:r>
              <a:rPr lang="vi-VN" sz="2400" dirty="0" smtClean="0">
                <a:latin typeface="Times New Roman" panose="02020603050405020304" pitchFamily="18" charset="0"/>
                <a:cs typeface="Times New Roman" panose="02020603050405020304" pitchFamily="18" charset="0"/>
              </a:rPr>
              <a:t>Thân xám trội so với thân đen, cánh dài trội so với cánh cụt.</a:t>
            </a:r>
          </a:p>
        </p:txBody>
      </p:sp>
      <p:grpSp>
        <p:nvGrpSpPr>
          <p:cNvPr id="11" name="Group 10"/>
          <p:cNvGrpSpPr/>
          <p:nvPr/>
        </p:nvGrpSpPr>
        <p:grpSpPr>
          <a:xfrm>
            <a:off x="6525307" y="1555346"/>
            <a:ext cx="1611831" cy="840859"/>
            <a:chOff x="6248400" y="1441065"/>
            <a:chExt cx="1611831" cy="840859"/>
          </a:xfrm>
        </p:grpSpPr>
        <p:pic>
          <p:nvPicPr>
            <p:cNvPr id="18"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81800" y="166260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4" name="Text Box 88"/>
          <p:cNvSpPr txBox="1">
            <a:spLocks noChangeArrowheads="1"/>
          </p:cNvSpPr>
          <p:nvPr/>
        </p:nvSpPr>
        <p:spPr bwMode="auto">
          <a:xfrm>
            <a:off x="4187744" y="2745674"/>
            <a:ext cx="1166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F</a:t>
            </a:r>
            <a:r>
              <a:rPr lang="en-US" sz="2400" b="1" baseline="-250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LPT: </a:t>
            </a:r>
            <a:endParaRPr lang="en-US" sz="2400" b="1" dirty="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5311770" y="2522589"/>
            <a:ext cx="1611831" cy="840859"/>
            <a:chOff x="6248400" y="1441065"/>
            <a:chExt cx="1611831" cy="840859"/>
          </a:xfrm>
        </p:grpSpPr>
        <p:pic>
          <p:nvPicPr>
            <p:cNvPr id="2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781800" y="166260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6916916" y="2746128"/>
            <a:ext cx="570290"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7433786" y="2697895"/>
            <a:ext cx="2706992" cy="672725"/>
            <a:chOff x="7433786" y="2697895"/>
            <a:chExt cx="2706992" cy="672725"/>
          </a:xfrm>
        </p:grpSpPr>
        <p:pic>
          <p:nvPicPr>
            <p:cNvPr id="28"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786" y="2697895"/>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14447" y="2737630"/>
              <a:ext cx="22263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31" name="Text Box 88"/>
          <p:cNvSpPr txBox="1">
            <a:spLocks noChangeArrowheads="1"/>
          </p:cNvSpPr>
          <p:nvPr/>
        </p:nvSpPr>
        <p:spPr bwMode="auto">
          <a:xfrm>
            <a:off x="4507348" y="3956909"/>
            <a:ext cx="514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F</a:t>
            </a:r>
            <a:r>
              <a:rPr lang="en-US" sz="2400" b="1" baseline="-250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
        <p:nvSpPr>
          <p:cNvPr id="32" name="Text Box 228"/>
          <p:cNvSpPr txBox="1">
            <a:spLocks noChangeArrowheads="1"/>
          </p:cNvSpPr>
          <p:nvPr/>
        </p:nvSpPr>
        <p:spPr bwMode="auto">
          <a:xfrm>
            <a:off x="6970676" y="3901431"/>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5267131" y="3679889"/>
            <a:ext cx="1611831" cy="840859"/>
            <a:chOff x="6248400" y="1441065"/>
            <a:chExt cx="1611831" cy="840859"/>
          </a:xfrm>
        </p:grpSpPr>
        <p:pic>
          <p:nvPicPr>
            <p:cNvPr id="34"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781800" y="166260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344800" y="3794983"/>
            <a:ext cx="2712427" cy="672725"/>
            <a:chOff x="7568892" y="3833569"/>
            <a:chExt cx="2712427" cy="672725"/>
          </a:xfrm>
        </p:grpSpPr>
        <p:pic>
          <p:nvPicPr>
            <p:cNvPr id="36"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892" y="3833569"/>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054988" y="3879805"/>
              <a:ext cx="22263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cxnSp>
        <p:nvCxnSpPr>
          <p:cNvPr id="43" name="Straight Connector 42"/>
          <p:cNvCxnSpPr/>
          <p:nvPr/>
        </p:nvCxnSpPr>
        <p:spPr>
          <a:xfrm>
            <a:off x="4225074" y="471801"/>
            <a:ext cx="0" cy="517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Vertical)">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arn(inVertical)">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7" grpId="0" animBg="1"/>
      <p:bldP spid="2" grpId="0" animBg="1"/>
      <p:bldP spid="24"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8" name="Text Box 228"/>
          <p:cNvSpPr txBox="1">
            <a:spLocks noChangeArrowheads="1"/>
          </p:cNvSpPr>
          <p:nvPr/>
        </p:nvSpPr>
        <p:spPr bwMode="auto">
          <a:xfrm>
            <a:off x="7347874" y="25987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10" name="Text Box 56"/>
          <p:cNvSpPr txBox="1">
            <a:spLocks noChangeArrowheads="1"/>
          </p:cNvSpPr>
          <p:nvPr/>
        </p:nvSpPr>
        <p:spPr bwMode="auto">
          <a:xfrm>
            <a:off x="4702260" y="641673"/>
            <a:ext cx="100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latin typeface="Times New Roman" panose="02020603050405020304" pitchFamily="18" charset="0"/>
                <a:cs typeface="Times New Roman" panose="02020603050405020304" pitchFamily="18" charset="0"/>
              </a:rPr>
              <a:t>P</a:t>
            </a:r>
            <a:r>
              <a:rPr lang="en-US" sz="2400" b="1" baseline="-25000" dirty="0" err="1">
                <a:latin typeface="Times New Roman" panose="02020603050405020304" pitchFamily="18" charset="0"/>
                <a:cs typeface="Times New Roman" panose="02020603050405020304" pitchFamily="18" charset="0"/>
              </a:rPr>
              <a:t>tc</a:t>
            </a:r>
            <a:r>
              <a:rPr lang="en-US" sz="24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p>
        </p:txBody>
      </p:sp>
      <p:sp>
        <p:nvSpPr>
          <p:cNvPr id="12" name="Text Box 88"/>
          <p:cNvSpPr txBox="1">
            <a:spLocks noChangeArrowheads="1"/>
          </p:cNvSpPr>
          <p:nvPr/>
        </p:nvSpPr>
        <p:spPr bwMode="auto">
          <a:xfrm>
            <a:off x="4702517" y="1608516"/>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F</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7088133" y="734006"/>
            <a:ext cx="570290"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5371968" y="679240"/>
            <a:ext cx="1524307" cy="840859"/>
            <a:chOff x="5204009" y="694469"/>
            <a:chExt cx="1524307" cy="840859"/>
          </a:xfrm>
        </p:grpSpPr>
        <p:pic>
          <p:nvPicPr>
            <p:cNvPr id="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4009" y="694469"/>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649885" y="74073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7647537" y="641673"/>
            <a:ext cx="2706992" cy="672725"/>
            <a:chOff x="7437044" y="701002"/>
            <a:chExt cx="2706992" cy="672725"/>
          </a:xfrm>
        </p:grpSpPr>
        <p:pic>
          <p:nvPicPr>
            <p:cNvPr id="5"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7044" y="701002"/>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917705" y="740737"/>
              <a:ext cx="22263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265509" y="589345"/>
            <a:ext cx="3535195" cy="523220"/>
          </a:xfrm>
          <a:prstGeom prst="rect">
            <a:avLst/>
          </a:prstGeom>
          <a:solidFill>
            <a:schemeClr val="accent6">
              <a:lumMod val="60000"/>
              <a:lumOff val="40000"/>
            </a:schemeClr>
          </a:solidFill>
        </p:spPr>
        <p:txBody>
          <a:bodyPr wrap="square" rtlCol="0">
            <a:spAutoFit/>
          </a:bodyPr>
          <a:lstStyle/>
          <a:p>
            <a:pPr algn="ctr"/>
            <a:r>
              <a:rPr lang="en-US" sz="1400" b="1" dirty="0" err="1">
                <a:solidFill>
                  <a:srgbClr val="FF0000"/>
                </a:solidFill>
                <a:latin typeface="Times New Roman" panose="02020603050405020304" pitchFamily="18" charset="0"/>
                <a:cs typeface="Times New Roman" panose="02020603050405020304" pitchFamily="18" charset="0"/>
              </a:rPr>
              <a:t>Viết</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err="1">
                <a:solidFill>
                  <a:srgbClr val="FF0000"/>
                </a:solidFill>
                <a:latin typeface="Times New Roman" panose="02020603050405020304" pitchFamily="18" charset="0"/>
                <a:cs typeface="Times New Roman" panose="02020603050405020304" pitchFamily="18" charset="0"/>
              </a:rPr>
              <a:t>sơ</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err="1">
                <a:solidFill>
                  <a:srgbClr val="FF0000"/>
                </a:solidFill>
                <a:latin typeface="Times New Roman" panose="02020603050405020304" pitchFamily="18" charset="0"/>
                <a:cs typeface="Times New Roman" panose="02020603050405020304" pitchFamily="18" charset="0"/>
              </a:rPr>
              <a:t>đồ</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lai</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của</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thí</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nghiệm</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trên</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a:solidFill>
                  <a:srgbClr val="FF0000"/>
                </a:solidFill>
                <a:latin typeface="Times New Roman" panose="02020603050405020304" pitchFamily="18" charset="0"/>
                <a:cs typeface="Times New Roman" panose="02020603050405020304" pitchFamily="18" charset="0"/>
              </a:rPr>
              <a:t>theo</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lai</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hai</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cặp</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tính</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trạng</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độc</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lập</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của</a:t>
            </a: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Menden</a:t>
            </a:r>
            <a:r>
              <a:rPr lang="en-US" sz="1400" b="1" dirty="0">
                <a:solidFill>
                  <a:srgbClr val="FF0000"/>
                </a:solidFill>
                <a:latin typeface="Times New Roman" panose="02020603050405020304" pitchFamily="18" charset="0"/>
                <a:cs typeface="Times New Roman" panose="02020603050405020304" pitchFamily="18" charset="0"/>
              </a:rPr>
              <a:t>?</a:t>
            </a:r>
          </a:p>
        </p:txBody>
      </p:sp>
      <p:grpSp>
        <p:nvGrpSpPr>
          <p:cNvPr id="11" name="Group 10"/>
          <p:cNvGrpSpPr/>
          <p:nvPr/>
        </p:nvGrpSpPr>
        <p:grpSpPr>
          <a:xfrm>
            <a:off x="6282217" y="1461074"/>
            <a:ext cx="1611831" cy="840859"/>
            <a:chOff x="6248400" y="1441065"/>
            <a:chExt cx="1611831" cy="840859"/>
          </a:xfrm>
        </p:grpSpPr>
        <p:pic>
          <p:nvPicPr>
            <p:cNvPr id="18"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81800" y="166260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4" name="Text Box 88"/>
          <p:cNvSpPr txBox="1">
            <a:spLocks noChangeArrowheads="1"/>
          </p:cNvSpPr>
          <p:nvPr/>
        </p:nvSpPr>
        <p:spPr bwMode="auto">
          <a:xfrm>
            <a:off x="4285705" y="2521792"/>
            <a:ext cx="1166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Times New Roman" panose="02020603050405020304" pitchFamily="18" charset="0"/>
                <a:cs typeface="Times New Roman" panose="02020603050405020304" pitchFamily="18" charset="0"/>
              </a:rPr>
              <a:t>F</a:t>
            </a:r>
            <a:r>
              <a:rPr lang="en-US" sz="2400" b="1" baseline="-250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LPT: </a:t>
            </a:r>
            <a:endParaRPr lang="en-US" sz="2400" b="1" dirty="0">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5409731" y="2298707"/>
            <a:ext cx="1611831" cy="840859"/>
            <a:chOff x="6248400" y="1441065"/>
            <a:chExt cx="1611831" cy="840859"/>
          </a:xfrm>
        </p:grpSpPr>
        <p:pic>
          <p:nvPicPr>
            <p:cNvPr id="26"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781800" y="1662607"/>
              <a:ext cx="1078431"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Xám, dài</a:t>
              </a:r>
              <a:endParaRPr lang="en-US" dirty="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7014877" y="2522246"/>
            <a:ext cx="570290"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X</a:t>
            </a:r>
            <a:endParaRPr lang="en-US"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7531747" y="2474013"/>
            <a:ext cx="1546700" cy="672725"/>
            <a:chOff x="7433786" y="2697895"/>
            <a:chExt cx="1546700" cy="672725"/>
          </a:xfrm>
        </p:grpSpPr>
        <p:pic>
          <p:nvPicPr>
            <p:cNvPr id="28"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786" y="2697895"/>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914448" y="2737630"/>
              <a:ext cx="1066038"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Đen, cụt</a:t>
              </a:r>
              <a:endParaRPr lang="en-US" dirty="0">
                <a:latin typeface="Times New Roman" panose="02020603050405020304" pitchFamily="18" charset="0"/>
                <a:cs typeface="Times New Roman" panose="02020603050405020304" pitchFamily="18" charset="0"/>
              </a:endParaRPr>
            </a:p>
          </p:txBody>
        </p:sp>
      </p:grpSp>
      <p:sp>
        <p:nvSpPr>
          <p:cNvPr id="31" name="Text Box 88"/>
          <p:cNvSpPr txBox="1">
            <a:spLocks noChangeArrowheads="1"/>
          </p:cNvSpPr>
          <p:nvPr/>
        </p:nvSpPr>
        <p:spPr bwMode="auto">
          <a:xfrm>
            <a:off x="4612185" y="3618212"/>
            <a:ext cx="514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FFFF00"/>
                </a:solidFill>
                <a:latin typeface="Times New Roman" panose="02020603050405020304" pitchFamily="18" charset="0"/>
                <a:cs typeface="Times New Roman" panose="02020603050405020304" pitchFamily="18" charset="0"/>
              </a:rPr>
              <a:t>F</a:t>
            </a:r>
            <a:r>
              <a:rPr lang="en-US" sz="2400" b="1" baseline="-25000" dirty="0" smtClean="0">
                <a:solidFill>
                  <a:srgbClr val="FFFF00"/>
                </a:solidFill>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a:t>
            </a:r>
          </a:p>
        </p:txBody>
      </p:sp>
      <p:sp>
        <p:nvSpPr>
          <p:cNvPr id="32" name="Text Box 228"/>
          <p:cNvSpPr txBox="1">
            <a:spLocks noChangeArrowheads="1"/>
          </p:cNvSpPr>
          <p:nvPr/>
        </p:nvSpPr>
        <p:spPr bwMode="auto">
          <a:xfrm>
            <a:off x="7075513" y="3562734"/>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5371968" y="3341192"/>
            <a:ext cx="1611831" cy="840859"/>
            <a:chOff x="6248400" y="1441065"/>
            <a:chExt cx="1611831" cy="840859"/>
          </a:xfrm>
        </p:grpSpPr>
        <p:pic>
          <p:nvPicPr>
            <p:cNvPr id="34" name="Picture 226" descr="xam d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441065"/>
              <a:ext cx="576174" cy="84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6781800" y="1662607"/>
              <a:ext cx="1078431" cy="369332"/>
            </a:xfrm>
            <a:prstGeom prst="rect">
              <a:avLst/>
            </a:prstGeom>
            <a:noFill/>
          </p:spPr>
          <p:txBody>
            <a:bodyPr wrap="square" rtlCol="0">
              <a:spAutoFit/>
            </a:bodyPr>
            <a:lstStyle/>
            <a:p>
              <a:r>
                <a:rPr lang="vi-VN" dirty="0" smtClean="0">
                  <a:solidFill>
                    <a:srgbClr val="FFFF00"/>
                  </a:solidFill>
                  <a:latin typeface="Times New Roman" panose="02020603050405020304" pitchFamily="18" charset="0"/>
                  <a:cs typeface="Times New Roman" panose="02020603050405020304" pitchFamily="18" charset="0"/>
                </a:rPr>
                <a:t>Xám, dài</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7454014" y="3525177"/>
            <a:ext cx="1540045" cy="672725"/>
            <a:chOff x="7568892" y="3833569"/>
            <a:chExt cx="1540045" cy="672725"/>
          </a:xfrm>
        </p:grpSpPr>
        <p:pic>
          <p:nvPicPr>
            <p:cNvPr id="36" name="Picture 225" descr="den cu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8892" y="3833569"/>
              <a:ext cx="512721" cy="6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054989" y="3879805"/>
              <a:ext cx="1053948" cy="369332"/>
            </a:xfrm>
            <a:prstGeom prst="rect">
              <a:avLst/>
            </a:prstGeom>
            <a:noFill/>
          </p:spPr>
          <p:txBody>
            <a:bodyPr wrap="square" rtlCol="0">
              <a:spAutoFit/>
            </a:bodyPr>
            <a:lstStyle/>
            <a:p>
              <a:r>
                <a:rPr lang="vi-VN" dirty="0" smtClean="0">
                  <a:solidFill>
                    <a:srgbClr val="FFFF00"/>
                  </a:solidFill>
                  <a:latin typeface="Times New Roman" panose="02020603050405020304" pitchFamily="18" charset="0"/>
                  <a:cs typeface="Times New Roman" panose="02020603050405020304" pitchFamily="18" charset="0"/>
                </a:rPr>
                <a:t>Đen, cụt</a:t>
              </a:r>
              <a:endParaRPr lang="en-US" dirty="0">
                <a:solidFill>
                  <a:srgbClr val="FFFF00"/>
                </a:solidFill>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4370700" y="516253"/>
            <a:ext cx="0" cy="517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56"/>
          <p:cNvSpPr txBox="1">
            <a:spLocks noChangeArrowheads="1"/>
          </p:cNvSpPr>
          <p:nvPr/>
        </p:nvSpPr>
        <p:spPr bwMode="auto">
          <a:xfrm>
            <a:off x="118044" y="1502298"/>
            <a:ext cx="4425599"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err="1" smtClean="0">
                <a:solidFill>
                  <a:srgbClr val="FFFF00"/>
                </a:solidFill>
                <a:latin typeface="Times New Roman" panose="02020603050405020304" pitchFamily="18" charset="0"/>
                <a:cs typeface="Times New Roman" panose="02020603050405020304" pitchFamily="18" charset="0"/>
              </a:rPr>
              <a:t>P</a:t>
            </a:r>
            <a:r>
              <a:rPr lang="en-US" sz="2000" baseline="-25000" dirty="0" err="1" smtClean="0">
                <a:solidFill>
                  <a:srgbClr val="FFFF00"/>
                </a:solidFill>
                <a:latin typeface="Times New Roman" panose="02020603050405020304" pitchFamily="18" charset="0"/>
                <a:cs typeface="Times New Roman" panose="02020603050405020304" pitchFamily="18" charset="0"/>
              </a:rPr>
              <a:t>tc</a:t>
            </a:r>
            <a:r>
              <a:rPr lang="en-US" dirty="0" smtClean="0">
                <a:solidFill>
                  <a:srgbClr val="FFFF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BBVV          x             </a:t>
            </a:r>
            <a:r>
              <a:rPr lang="en-US" dirty="0" err="1" smtClean="0">
                <a:latin typeface="Times New Roman" panose="02020603050405020304" pitchFamily="18" charset="0"/>
                <a:cs typeface="Times New Roman" panose="02020603050405020304" pitchFamily="18" charset="0"/>
              </a:rPr>
              <a:t>bbvv</a:t>
            </a:r>
            <a:endParaRPr lang="en-US" dirty="0" smtClean="0">
              <a:latin typeface="Times New Roman" panose="02020603050405020304" pitchFamily="18" charset="0"/>
              <a:cs typeface="Times New Roman" panose="02020603050405020304" pitchFamily="18" charset="0"/>
            </a:endParaRPr>
          </a:p>
          <a:p>
            <a:pPr eaLnBrk="1" hangingPunct="1"/>
            <a:r>
              <a:rPr lang="en-US" dirty="0" smtClean="0">
                <a:solidFill>
                  <a:srgbClr val="FFFF00"/>
                </a:solidFill>
                <a:latin typeface="Times New Roman" panose="02020603050405020304" pitchFamily="18" charset="0"/>
                <a:cs typeface="Times New Roman" panose="02020603050405020304" pitchFamily="18" charset="0"/>
              </a:rPr>
              <a:t>G</a:t>
            </a:r>
            <a:r>
              <a:rPr lang="en-US" sz="1400" dirty="0" smtClean="0">
                <a:solidFill>
                  <a:srgbClr val="FFFF00"/>
                </a:solidFill>
                <a:latin typeface="Times New Roman" panose="02020603050405020304" pitchFamily="18" charset="0"/>
                <a:cs typeface="Times New Roman" panose="02020603050405020304" pitchFamily="18" charset="0"/>
              </a:rPr>
              <a:t>P</a:t>
            </a:r>
            <a:r>
              <a:rPr lang="en-US"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C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BV                              </a:t>
            </a:r>
            <a:r>
              <a:rPr lang="en-US" dirty="0" err="1" smtClean="0">
                <a:latin typeface="Times New Roman" panose="02020603050405020304" pitchFamily="18" charset="0"/>
                <a:cs typeface="Times New Roman" panose="02020603050405020304" pitchFamily="18" charset="0"/>
              </a:rPr>
              <a:t>bv</a:t>
            </a:r>
            <a:endParaRPr lang="en-US" dirty="0" smtClean="0">
              <a:latin typeface="Times New Roman" panose="02020603050405020304" pitchFamily="18" charset="0"/>
              <a:cs typeface="Times New Roman" panose="02020603050405020304" pitchFamily="18" charset="0"/>
            </a:endParaRPr>
          </a:p>
          <a:p>
            <a:pPr eaLnBrk="1" hangingPunct="1"/>
            <a:r>
              <a:rPr lang="en-US" dirty="0" smtClean="0">
                <a:solidFill>
                  <a:srgbClr val="FFFF00"/>
                </a:solidFill>
                <a:latin typeface="Times New Roman" panose="02020603050405020304" pitchFamily="18" charset="0"/>
                <a:cs typeface="Times New Roman" panose="02020603050405020304" pitchFamily="18" charset="0"/>
              </a:rPr>
              <a:t>F</a:t>
            </a:r>
            <a:r>
              <a:rPr lang="en-US" sz="1400" dirty="0" smtClean="0">
                <a:solidFill>
                  <a:srgbClr val="FFFF00"/>
                </a:solidFill>
                <a:latin typeface="Times New Roman" panose="02020603050405020304" pitchFamily="18" charset="0"/>
                <a:cs typeface="Times New Roman" panose="02020603050405020304" pitchFamily="18" charset="0"/>
              </a:rPr>
              <a:t>1</a:t>
            </a:r>
            <a:r>
              <a:rPr lang="en-US" dirty="0" smtClean="0">
                <a:solidFill>
                  <a:srgbClr val="FFFF00"/>
                </a:solidFill>
                <a:latin typeface="Times New Roman" panose="02020603050405020304" pitchFamily="18" charset="0"/>
                <a:cs typeface="Times New Roman" panose="02020603050405020304" pitchFamily="18" charset="0"/>
              </a:rPr>
              <a:t>:</a:t>
            </a:r>
            <a:r>
              <a:rPr lang="en-US" dirty="0" smtClean="0">
                <a:solidFill>
                  <a:srgbClr val="FFC000"/>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BbVv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r>
              <a:rPr lang="en-US" dirty="0" smtClean="0">
                <a:latin typeface="Times New Roman" panose="02020603050405020304" pitchFamily="18" charset="0"/>
                <a:cs typeface="Times New Roman" panose="02020603050405020304" pitchFamily="18" charset="0"/>
              </a:rPr>
              <a:t>)</a:t>
            </a:r>
          </a:p>
          <a:p>
            <a:pPr eaLnBrk="1" hangingPunct="1"/>
            <a:r>
              <a:rPr lang="en-US" dirty="0" smtClean="0">
                <a:solidFill>
                  <a:srgbClr val="FFFF00"/>
                </a:solidFill>
                <a:latin typeface="Times New Roman" panose="02020603050405020304" pitchFamily="18" charset="0"/>
                <a:cs typeface="Times New Roman" panose="02020603050405020304" pitchFamily="18" charset="0"/>
              </a:rPr>
              <a:t>F</a:t>
            </a:r>
            <a:r>
              <a:rPr lang="en-US" sz="1400" dirty="0" smtClean="0">
                <a:solidFill>
                  <a:srgbClr val="FFFF00"/>
                </a:solidFill>
                <a:latin typeface="Times New Roman" panose="02020603050405020304" pitchFamily="18" charset="0"/>
                <a:cs typeface="Times New Roman" panose="02020603050405020304" pitchFamily="18" charset="0"/>
              </a:rPr>
              <a:t>1</a:t>
            </a:r>
            <a:r>
              <a:rPr lang="en-US" dirty="0" smtClean="0">
                <a:solidFill>
                  <a:srgbClr val="FFFF00"/>
                </a:solidFill>
                <a:latin typeface="Times New Roman" panose="02020603050405020304" pitchFamily="18" charset="0"/>
                <a:cs typeface="Times New Roman" panose="02020603050405020304" pitchFamily="18" charset="0"/>
              </a:rPr>
              <a:t> </a:t>
            </a:r>
            <a:r>
              <a:rPr lang="en-US" sz="1600" dirty="0" smtClean="0">
                <a:solidFill>
                  <a:srgbClr val="FFFF00"/>
                </a:solidFill>
                <a:latin typeface="Times New Roman" panose="02020603050405020304" pitchFamily="18" charset="0"/>
                <a:cs typeface="Times New Roman" panose="02020603050405020304" pitchFamily="18" charset="0"/>
              </a:rPr>
              <a:t>LPT</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BbVv</a:t>
            </a:r>
            <a:r>
              <a:rPr lang="en-US" dirty="0" smtClean="0">
                <a:latin typeface="Times New Roman" panose="02020603050405020304" pitchFamily="18" charset="0"/>
                <a:cs typeface="Times New Roman" panose="02020603050405020304" pitchFamily="18" charset="0"/>
              </a:rPr>
              <a:t>	    x	</a:t>
            </a:r>
            <a:r>
              <a:rPr lang="en-US" dirty="0" err="1" smtClean="0">
                <a:latin typeface="Times New Roman" panose="02020603050405020304" pitchFamily="18" charset="0"/>
                <a:cs typeface="Times New Roman" panose="02020603050405020304" pitchFamily="18" charset="0"/>
              </a:rPr>
              <a:t>bbvv</a:t>
            </a:r>
            <a:endParaRPr lang="en-US" dirty="0" smtClean="0">
              <a:latin typeface="Times New Roman" panose="02020603050405020304" pitchFamily="18" charset="0"/>
              <a:cs typeface="Times New Roman" panose="02020603050405020304" pitchFamily="18" charset="0"/>
            </a:endParaRPr>
          </a:p>
          <a:p>
            <a:pPr eaLnBrk="1" hangingPunct="1"/>
            <a:r>
              <a:rPr lang="en-US" dirty="0" smtClean="0">
                <a:solidFill>
                  <a:srgbClr val="FFFF00"/>
                </a:solidFill>
                <a:latin typeface="Times New Roman" panose="02020603050405020304" pitchFamily="18" charset="0"/>
                <a:cs typeface="Times New Roman" panose="02020603050405020304" pitchFamily="18" charset="0"/>
              </a:rPr>
              <a:t>G:    </a:t>
            </a:r>
            <a:r>
              <a:rPr lang="en-US" dirty="0" smtClean="0">
                <a:latin typeface="Times New Roman" panose="02020603050405020304" pitchFamily="18" charset="0"/>
                <a:cs typeface="Times New Roman" panose="02020603050405020304" pitchFamily="18" charset="0"/>
              </a:rPr>
              <a:t>BV, </a:t>
            </a:r>
            <a:r>
              <a:rPr lang="en-US" dirty="0" err="1" smtClean="0">
                <a:latin typeface="Times New Roman" panose="02020603050405020304" pitchFamily="18" charset="0"/>
                <a:cs typeface="Times New Roman" panose="02020603050405020304" pitchFamily="18" charset="0"/>
              </a:rPr>
              <a:t>Bv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bv</a:t>
            </a:r>
            <a:endParaRPr lang="en-US" dirty="0" smtClean="0">
              <a:latin typeface="Times New Roman" panose="02020603050405020304" pitchFamily="18" charset="0"/>
              <a:cs typeface="Times New Roman" panose="02020603050405020304" pitchFamily="18" charset="0"/>
            </a:endParaRPr>
          </a:p>
          <a:p>
            <a:pPr eaLnBrk="1" hangingPunct="1"/>
            <a:r>
              <a:rPr lang="en-US" dirty="0" smtClean="0">
                <a:solidFill>
                  <a:srgbClr val="FFFF00"/>
                </a:solidFill>
                <a:latin typeface="Times New Roman" panose="02020603050405020304" pitchFamily="18" charset="0"/>
                <a:cs typeface="Times New Roman" panose="02020603050405020304" pitchFamily="18" charset="0"/>
              </a:rPr>
              <a:t>F:     </a:t>
            </a:r>
          </a:p>
          <a:p>
            <a:pPr eaLnBrk="1" hangingPunct="1"/>
            <a:r>
              <a:rPr lang="en-US" dirty="0" smtClean="0">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TLKG: </a:t>
            </a:r>
            <a:r>
              <a:rPr lang="en-US" dirty="0" smtClean="0">
                <a:latin typeface="Times New Roman" panose="02020603050405020304" pitchFamily="18" charset="0"/>
                <a:cs typeface="Times New Roman" panose="02020603050405020304" pitchFamily="18" charset="0"/>
              </a:rPr>
              <a:t>1BBVV : 1Bbvv : 1bbVv : 1bbvv</a:t>
            </a:r>
          </a:p>
          <a:p>
            <a:pPr eaLnBrk="1" hangingPunct="1"/>
            <a:r>
              <a:rPr lang="en-US" dirty="0">
                <a:solidFill>
                  <a:srgbClr val="FFC000"/>
                </a:solidFill>
                <a:latin typeface="Times New Roman" panose="02020603050405020304" pitchFamily="18" charset="0"/>
                <a:cs typeface="Times New Roman" panose="02020603050405020304" pitchFamily="18" charset="0"/>
              </a:rPr>
              <a:t> </a:t>
            </a:r>
            <a:r>
              <a:rPr lang="en-US" dirty="0" smtClean="0">
                <a:solidFill>
                  <a:srgbClr val="FFC0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TLKH:  1 XD    : 1XC    :  1 ĐD  : 1 ĐC</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43" name="Text Box 56"/>
          <p:cNvSpPr txBox="1">
            <a:spLocks noChangeArrowheads="1"/>
          </p:cNvSpPr>
          <p:nvPr/>
        </p:nvSpPr>
        <p:spPr bwMode="auto">
          <a:xfrm>
            <a:off x="453854" y="1834767"/>
            <a:ext cx="100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21799" y="581430"/>
            <a:ext cx="2861553" cy="984885"/>
          </a:xfrm>
          <a:prstGeom prst="rect">
            <a:avLst/>
          </a:prstGeom>
        </p:spPr>
        <p:txBody>
          <a:bodyPr wrap="none">
            <a:spAutoFit/>
          </a:bodyPr>
          <a:lstStyle/>
          <a:p>
            <a:r>
              <a:rPr lang="en-US" sz="1600" dirty="0" err="1" smtClean="0">
                <a:solidFill>
                  <a:srgbClr val="FFFF00"/>
                </a:solidFill>
                <a:latin typeface="Times New Roman" panose="02020603050405020304" pitchFamily="18" charset="0"/>
                <a:cs typeface="Times New Roman" panose="02020603050405020304" pitchFamily="18" charset="0"/>
              </a:rPr>
              <a:t>Quy</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600" dirty="0" err="1" smtClean="0">
                <a:solidFill>
                  <a:srgbClr val="FFFF00"/>
                </a:solidFill>
                <a:latin typeface="Times New Roman" panose="02020603050405020304" pitchFamily="18" charset="0"/>
                <a:cs typeface="Times New Roman" panose="02020603050405020304" pitchFamily="18" charset="0"/>
              </a:rPr>
              <a:t>ước</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 </a:t>
            </a:r>
            <a:r>
              <a:rPr lang="en-US" sz="1400" dirty="0" err="1" smtClean="0">
                <a:latin typeface="Times New Roman" panose="02020603050405020304" pitchFamily="18" charset="0"/>
                <a:cs typeface="Times New Roman" panose="02020603050405020304" pitchFamily="18" charset="0"/>
              </a:rPr>
              <a:t>Quy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định</a:t>
            </a:r>
            <a:r>
              <a:rPr lang="en-US" sz="1400" dirty="0" smtClean="0">
                <a:latin typeface="Times New Roman" panose="02020603050405020304" pitchFamily="18" charset="0"/>
                <a:cs typeface="Times New Roman" panose="02020603050405020304" pitchFamily="18" charset="0"/>
              </a:rPr>
              <a:t> TT </a:t>
            </a:r>
            <a:r>
              <a:rPr lang="en-US" sz="1400" dirty="0" err="1" smtClean="0">
                <a:latin typeface="Times New Roman" panose="02020603050405020304" pitchFamily="18" charset="0"/>
                <a:cs typeface="Times New Roman" panose="02020603050405020304" pitchFamily="18" charset="0"/>
              </a:rPr>
              <a:t>thân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xám</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b: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TT </a:t>
            </a:r>
            <a:r>
              <a:rPr lang="en-US" sz="1400" dirty="0" err="1">
                <a:latin typeface="Times New Roman" panose="02020603050405020304" pitchFamily="18" charset="0"/>
                <a:cs typeface="Times New Roman" panose="02020603050405020304" pitchFamily="18" charset="0"/>
              </a:rPr>
              <a:t>thân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đen</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V: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TT </a:t>
            </a:r>
            <a:r>
              <a:rPr lang="en-US" sz="1400" dirty="0" err="1" smtClean="0">
                <a:latin typeface="Times New Roman" panose="02020603050405020304" pitchFamily="18" charset="0"/>
                <a:cs typeface="Times New Roman" panose="02020603050405020304" pitchFamily="18" charset="0"/>
              </a:rPr>
              <a:t>cánh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dài</a:t>
            </a:r>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v: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TT </a:t>
            </a:r>
            <a:r>
              <a:rPr lang="en-US" sz="1400" dirty="0" err="1" smtClean="0">
                <a:latin typeface="Times New Roman" panose="02020603050405020304" pitchFamily="18" charset="0"/>
                <a:cs typeface="Times New Roman" panose="02020603050405020304" pitchFamily="18" charset="0"/>
              </a:rPr>
              <a:t>cánh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cụt</a:t>
            </a:r>
            <a:endParaRPr lang="en-US" sz="1400" dirty="0">
              <a:latin typeface="Times New Roman" panose="02020603050405020304" pitchFamily="18" charset="0"/>
              <a:cs typeface="Times New Roman" panose="02020603050405020304" pitchFamily="18" charset="0"/>
            </a:endParaRPr>
          </a:p>
        </p:txBody>
      </p:sp>
      <p:sp>
        <p:nvSpPr>
          <p:cNvPr id="45" name="Rounded Rectangle 44"/>
          <p:cNvSpPr/>
          <p:nvPr/>
        </p:nvSpPr>
        <p:spPr>
          <a:xfrm>
            <a:off x="192293" y="4091838"/>
            <a:ext cx="3846848" cy="6038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latin typeface="Times New Roman" panose="02020603050405020304" pitchFamily="18" charset="0"/>
                <a:cs typeface="Times New Roman" panose="02020603050405020304" pitchFamily="18" charset="0"/>
              </a:rPr>
              <a:t>? So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sánh</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kết</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quả</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sơ</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đồ</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lai</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trên</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và</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thực</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tế</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thí</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nghiệm</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của</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75000"/>
                  </a:schemeClr>
                </a:solidFill>
                <a:latin typeface="Times New Roman" panose="02020603050405020304" pitchFamily="18" charset="0"/>
                <a:cs typeface="Times New Roman" panose="02020603050405020304" pitchFamily="18" charset="0"/>
              </a:rPr>
              <a:t>Moocgan</a:t>
            </a:r>
            <a:r>
              <a:rPr lang="en-US" b="1" dirty="0" smtClean="0">
                <a:solidFill>
                  <a:schemeClr val="accent3">
                    <a:lumMod val="75000"/>
                  </a:schemeClr>
                </a:solidFill>
                <a:latin typeface="Times New Roman" panose="02020603050405020304" pitchFamily="18" charset="0"/>
                <a:cs typeface="Times New Roman" panose="02020603050405020304" pitchFamily="18" charset="0"/>
              </a:rPr>
              <a:t>?</a:t>
            </a:r>
            <a:endParaRPr 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4612185" y="4393740"/>
            <a:ext cx="4415160" cy="6359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7030A0"/>
                </a:solidFill>
                <a:latin typeface="Times New Roman" panose="02020603050405020304" pitchFamily="18" charset="0"/>
                <a:cs typeface="Times New Roman" panose="02020603050405020304" pitchFamily="18" charset="0"/>
              </a:rPr>
              <a:t>? F1 </a:t>
            </a:r>
            <a:r>
              <a:rPr lang="en-US" sz="1600" b="1" dirty="0" err="1" smtClean="0">
                <a:solidFill>
                  <a:srgbClr val="7030A0"/>
                </a:solidFill>
                <a:latin typeface="Times New Roman" panose="02020603050405020304" pitchFamily="18" charset="0"/>
                <a:cs typeface="Times New Roman" panose="02020603050405020304" pitchFamily="18" charset="0"/>
              </a:rPr>
              <a:t>phải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tạo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ra</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bao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nhiêu</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loại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giao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tử</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thì</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mới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tham</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gia</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lai</a:t>
            </a:r>
            <a:r>
              <a:rPr lang="en-US" sz="1600" b="1" dirty="0" smtClean="0">
                <a:solidFill>
                  <a:srgbClr val="7030A0"/>
                </a:solidFill>
                <a:latin typeface="Times New Roman" panose="02020603050405020304" pitchFamily="18" charset="0"/>
                <a:cs typeface="Times New Roman" panose="02020603050405020304" pitchFamily="18" charset="0"/>
              </a:rPr>
              <a:t> PT </a:t>
            </a:r>
            <a:r>
              <a:rPr lang="en-US" sz="1600" b="1" dirty="0" err="1" smtClean="0">
                <a:solidFill>
                  <a:srgbClr val="7030A0"/>
                </a:solidFill>
                <a:latin typeface="Times New Roman" panose="02020603050405020304" pitchFamily="18" charset="0"/>
                <a:cs typeface="Times New Roman" panose="02020603050405020304" pitchFamily="18" charset="0"/>
              </a:rPr>
              <a:t>được</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kết</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quả</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kiểu</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hình</a:t>
            </a:r>
            <a:r>
              <a:rPr lang="en-US" sz="1600" b="1" dirty="0" smtClean="0">
                <a:solidFill>
                  <a:srgbClr val="7030A0"/>
                </a:solidFill>
                <a:latin typeface="Times New Roman" panose="02020603050405020304" pitchFamily="18" charset="0"/>
                <a:cs typeface="Times New Roman" panose="02020603050405020304" pitchFamily="18" charset="0"/>
              </a:rPr>
              <a:t> 1:1?</a:t>
            </a:r>
            <a:endParaRPr lang="en-US" sz="1600" b="1" dirty="0">
              <a:solidFill>
                <a:srgbClr val="7030A0"/>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4650811" y="4383677"/>
            <a:ext cx="4415160" cy="63598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7030A0"/>
                </a:solidFill>
                <a:latin typeface="Times New Roman" panose="02020603050405020304" pitchFamily="18" charset="0"/>
                <a:cs typeface="Times New Roman" panose="02020603050405020304" pitchFamily="18" charset="0"/>
              </a:rPr>
              <a:t>F1 </a:t>
            </a:r>
            <a:r>
              <a:rPr lang="en-US" sz="1600" b="1" dirty="0" err="1" smtClean="0">
                <a:solidFill>
                  <a:srgbClr val="7030A0"/>
                </a:solidFill>
                <a:latin typeface="Times New Roman" panose="02020603050405020304" pitchFamily="18" charset="0"/>
                <a:cs typeface="Times New Roman" panose="02020603050405020304" pitchFamily="18" charset="0"/>
              </a:rPr>
              <a:t>phải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tạo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ra</a:t>
            </a:r>
            <a:r>
              <a:rPr lang="en-US" sz="1600" b="1" dirty="0" smtClean="0">
                <a:solidFill>
                  <a:srgbClr val="7030A0"/>
                </a:solidFill>
                <a:latin typeface="Times New Roman" panose="02020603050405020304" pitchFamily="18" charset="0"/>
                <a:cs typeface="Times New Roman" panose="02020603050405020304" pitchFamily="18" charset="0"/>
              </a:rPr>
              <a:t> 2 </a:t>
            </a:r>
            <a:r>
              <a:rPr lang="en-US" sz="1600" b="1" dirty="0" err="1" smtClean="0">
                <a:solidFill>
                  <a:srgbClr val="7030A0"/>
                </a:solidFill>
                <a:latin typeface="Times New Roman" panose="02020603050405020304" pitchFamily="18" charset="0"/>
                <a:cs typeface="Times New Roman" panose="02020603050405020304" pitchFamily="18" charset="0"/>
              </a:rPr>
              <a:t>loại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giao</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tử</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thì</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mới</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tham</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gia</a:t>
            </a:r>
            <a:r>
              <a:rPr lang="en-US" sz="1600" b="1" dirty="0" smtClean="0">
                <a:solidFill>
                  <a:srgbClr val="7030A0"/>
                </a:solidFill>
                <a:latin typeface="Times New Roman" panose="02020603050405020304" pitchFamily="18" charset="0"/>
                <a:cs typeface="Times New Roman" panose="02020603050405020304" pitchFamily="18" charset="0"/>
              </a:rPr>
              <a:t> LPT </a:t>
            </a:r>
            <a:r>
              <a:rPr lang="en-US" sz="1600" b="1" dirty="0" err="1" smtClean="0">
                <a:solidFill>
                  <a:srgbClr val="7030A0"/>
                </a:solidFill>
                <a:latin typeface="Times New Roman" panose="02020603050405020304" pitchFamily="18" charset="0"/>
                <a:cs typeface="Times New Roman" panose="02020603050405020304" pitchFamily="18" charset="0"/>
              </a:rPr>
              <a:t>được</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kiểu</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hình</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hợp</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err="1" smtClean="0">
                <a:solidFill>
                  <a:srgbClr val="7030A0"/>
                </a:solidFill>
                <a:latin typeface="Times New Roman" panose="02020603050405020304" pitchFamily="18" charset="0"/>
                <a:cs typeface="Times New Roman" panose="02020603050405020304" pitchFamily="18" charset="0"/>
              </a:rPr>
              <a:t>tử</a:t>
            </a:r>
            <a:r>
              <a:rPr lang="en-US" sz="1600" b="1" dirty="0" smtClean="0">
                <a:solidFill>
                  <a:srgbClr val="7030A0"/>
                </a:solidFill>
                <a:latin typeface="Times New Roman" panose="02020603050405020304" pitchFamily="18" charset="0"/>
                <a:cs typeface="Times New Roman" panose="02020603050405020304" pitchFamily="18" charset="0"/>
              </a:rPr>
              <a:t> ở </a:t>
            </a:r>
            <a:r>
              <a:rPr lang="en-US" sz="1600" b="1" dirty="0" err="1" smtClean="0">
                <a:solidFill>
                  <a:srgbClr val="7030A0"/>
                </a:solidFill>
                <a:latin typeface="Times New Roman" panose="02020603050405020304" pitchFamily="18" charset="0"/>
                <a:cs typeface="Times New Roman" panose="02020603050405020304" pitchFamily="18" charset="0"/>
              </a:rPr>
              <a:t>đời</a:t>
            </a:r>
            <a:r>
              <a:rPr lang="en-US" sz="1600" b="1" dirty="0" smtClean="0">
                <a:solidFill>
                  <a:srgbClr val="7030A0"/>
                </a:solidFill>
                <a:latin typeface="Times New Roman" panose="02020603050405020304" pitchFamily="18" charset="0"/>
                <a:cs typeface="Times New Roman" panose="02020603050405020304" pitchFamily="18" charset="0"/>
              </a:rPr>
              <a:t> con 1:1.</a:t>
            </a:r>
            <a:endParaRPr lang="en-US" sz="1600" b="1" dirty="0">
              <a:solidFill>
                <a:srgbClr val="7030A0"/>
              </a:solidFill>
              <a:latin typeface="Times New Roman" panose="02020603050405020304" pitchFamily="18" charset="0"/>
              <a:cs typeface="Times New Roman" panose="02020603050405020304" pitchFamily="18" charset="0"/>
            </a:endParaRPr>
          </a:p>
        </p:txBody>
      </p:sp>
      <p:sp>
        <p:nvSpPr>
          <p:cNvPr id="47" name="Rounded Rectangle 46"/>
          <p:cNvSpPr/>
          <p:nvPr/>
        </p:nvSpPr>
        <p:spPr>
          <a:xfrm>
            <a:off x="4648802" y="4379744"/>
            <a:ext cx="4415160" cy="63598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Phải</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hiện</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liên</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20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gen</a:t>
            </a:r>
            <a:endParaRPr lang="en-US"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1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p:bldP spid="2" grpId="0"/>
      <p:bldP spid="45" grpId="0" animBg="1"/>
      <p:bldP spid="20"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3985030" y="987000"/>
            <a:ext cx="100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err="1" smtClean="0">
                <a:latin typeface="Times New Roman" panose="02020603050405020304" pitchFamily="18" charset="0"/>
                <a:cs typeface="Times New Roman" panose="02020603050405020304" pitchFamily="18" charset="0"/>
              </a:rPr>
              <a:t>P</a:t>
            </a:r>
            <a:r>
              <a:rPr lang="en-US" sz="2000" b="1" baseline="-25000" dirty="0" err="1" smtClean="0">
                <a:latin typeface="Times New Roman" panose="02020603050405020304" pitchFamily="18" charset="0"/>
                <a:cs typeface="Times New Roman" panose="02020603050405020304" pitchFamily="18" charset="0"/>
              </a:rPr>
              <a:t>tc</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5" name="Text Box 57"/>
          <p:cNvSpPr txBox="1">
            <a:spLocks noChangeArrowheads="1"/>
          </p:cNvSpPr>
          <p:nvPr/>
        </p:nvSpPr>
        <p:spPr bwMode="auto">
          <a:xfrm>
            <a:off x="4085615" y="2433905"/>
            <a:ext cx="627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latin typeface="Times New Roman" panose="02020603050405020304" pitchFamily="18" charset="0"/>
                <a:cs typeface="Times New Roman" panose="02020603050405020304" pitchFamily="18" charset="0"/>
              </a:rPr>
              <a:t>GP </a:t>
            </a:r>
            <a:r>
              <a:rPr lang="en-US" b="1" dirty="0">
                <a:latin typeface="Times New Roman" panose="02020603050405020304" pitchFamily="18" charset="0"/>
                <a:cs typeface="Times New Roman" panose="02020603050405020304" pitchFamily="18" charset="0"/>
              </a:rPr>
              <a:t>:</a:t>
            </a:r>
          </a:p>
        </p:txBody>
      </p:sp>
      <p:sp>
        <p:nvSpPr>
          <p:cNvPr id="6" name="Text Box 88"/>
          <p:cNvSpPr txBox="1">
            <a:spLocks noChangeArrowheads="1"/>
          </p:cNvSpPr>
          <p:nvPr/>
        </p:nvSpPr>
        <p:spPr bwMode="auto">
          <a:xfrm>
            <a:off x="4242434" y="3782569"/>
            <a:ext cx="554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F</a:t>
            </a:r>
            <a:r>
              <a:rPr lang="en-US" sz="2000" b="1" baseline="-25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a:t>
            </a:r>
          </a:p>
        </p:txBody>
      </p:sp>
      <p:grpSp>
        <p:nvGrpSpPr>
          <p:cNvPr id="2" name="Group 1"/>
          <p:cNvGrpSpPr/>
          <p:nvPr/>
        </p:nvGrpSpPr>
        <p:grpSpPr>
          <a:xfrm>
            <a:off x="4755084" y="889906"/>
            <a:ext cx="1848838" cy="1001316"/>
            <a:chOff x="4572309" y="848472"/>
            <a:chExt cx="1848838" cy="1001316"/>
          </a:xfrm>
        </p:grpSpPr>
        <p:sp>
          <p:nvSpPr>
            <p:cNvPr id="50" name="Text Box 300"/>
            <p:cNvSpPr txBox="1">
              <a:spLocks noChangeArrowheads="1"/>
            </p:cNvSpPr>
            <p:nvPr/>
          </p:nvSpPr>
          <p:spPr bwMode="auto">
            <a:xfrm>
              <a:off x="5184700" y="1366394"/>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nvGrpSpPr>
            <p:cNvPr id="115" name="Group 114"/>
            <p:cNvGrpSpPr/>
            <p:nvPr/>
          </p:nvGrpSpPr>
          <p:grpSpPr>
            <a:xfrm>
              <a:off x="4572309" y="848472"/>
              <a:ext cx="1782417" cy="883920"/>
              <a:chOff x="4572309" y="848472"/>
              <a:chExt cx="1782417" cy="883920"/>
            </a:xfrm>
          </p:grpSpPr>
          <p:pic>
            <p:nvPicPr>
              <p:cNvPr id="42"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309" y="882999"/>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279"/>
              <p:cNvGrpSpPr>
                <a:grpSpLocks/>
              </p:cNvGrpSpPr>
              <p:nvPr/>
            </p:nvGrpSpPr>
            <p:grpSpPr bwMode="auto">
              <a:xfrm>
                <a:off x="5508288" y="958962"/>
                <a:ext cx="572240" cy="773430"/>
                <a:chOff x="1248" y="2208"/>
                <a:chExt cx="816" cy="816"/>
              </a:xfrm>
            </p:grpSpPr>
            <p:sp>
              <p:nvSpPr>
                <p:cNvPr id="67" name="Oval 280"/>
                <p:cNvSpPr>
                  <a:spLocks noChangeArrowheads="1"/>
                </p:cNvSpPr>
                <p:nvPr/>
              </p:nvSpPr>
              <p:spPr bwMode="auto">
                <a:xfrm>
                  <a:off x="1248" y="2208"/>
                  <a:ext cx="816" cy="81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68" name="Group 281"/>
                <p:cNvGrpSpPr>
                  <a:grpSpLocks/>
                </p:cNvGrpSpPr>
                <p:nvPr/>
              </p:nvGrpSpPr>
              <p:grpSpPr bwMode="auto">
                <a:xfrm>
                  <a:off x="1488" y="2256"/>
                  <a:ext cx="144" cy="672"/>
                  <a:chOff x="2400" y="2304"/>
                  <a:chExt cx="240" cy="1680"/>
                </a:xfrm>
              </p:grpSpPr>
              <p:sp>
                <p:nvSpPr>
                  <p:cNvPr id="73" name="Oval 282"/>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83"/>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284"/>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69" name="Group 285"/>
                <p:cNvGrpSpPr>
                  <a:grpSpLocks/>
                </p:cNvGrpSpPr>
                <p:nvPr/>
              </p:nvGrpSpPr>
              <p:grpSpPr bwMode="auto">
                <a:xfrm>
                  <a:off x="1680" y="2256"/>
                  <a:ext cx="144" cy="672"/>
                  <a:chOff x="2400" y="2304"/>
                  <a:chExt cx="240" cy="1680"/>
                </a:xfrm>
              </p:grpSpPr>
              <p:sp>
                <p:nvSpPr>
                  <p:cNvPr id="70" name="Oval 286"/>
                  <p:cNvSpPr>
                    <a:spLocks noChangeArrowheads="1"/>
                  </p:cNvSpPr>
                  <p:nvPr/>
                </p:nvSpPr>
                <p:spPr bwMode="auto">
                  <a:xfrm>
                    <a:off x="2400" y="2304"/>
                    <a:ext cx="240" cy="1680"/>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287"/>
                  <p:cNvSpPr>
                    <a:spLocks noChangeArrowheads="1"/>
                  </p:cNvSpPr>
                  <p:nvPr/>
                </p:nvSpPr>
                <p:spPr bwMode="auto">
                  <a:xfrm>
                    <a:off x="2448" y="2640"/>
                    <a:ext cx="144" cy="144"/>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288"/>
                  <p:cNvSpPr>
                    <a:spLocks noChangeArrowheads="1"/>
                  </p:cNvSpPr>
                  <p:nvPr/>
                </p:nvSpPr>
                <p:spPr bwMode="auto">
                  <a:xfrm>
                    <a:off x="2448" y="3552"/>
                    <a:ext cx="144" cy="144"/>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sp>
            <p:nvSpPr>
              <p:cNvPr id="49" name="Text Box 299"/>
              <p:cNvSpPr txBox="1">
                <a:spLocks noChangeArrowheads="1"/>
              </p:cNvSpPr>
              <p:nvPr/>
            </p:nvSpPr>
            <p:spPr bwMode="auto">
              <a:xfrm>
                <a:off x="5174481"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1" name="Text Box 301"/>
              <p:cNvSpPr txBox="1">
                <a:spLocks noChangeArrowheads="1"/>
              </p:cNvSpPr>
              <p:nvPr/>
            </p:nvSpPr>
            <p:spPr bwMode="auto">
              <a:xfrm>
                <a:off x="5964717" y="848472"/>
                <a:ext cx="390009"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anose="02020603050405020304" pitchFamily="18" charset="0"/>
                    <a:cs typeface="Times New Roman" panose="02020603050405020304" pitchFamily="18" charset="0"/>
                  </a:rPr>
                  <a:t>B</a:t>
                </a:r>
              </a:p>
            </p:txBody>
          </p:sp>
        </p:grpSp>
        <p:sp>
          <p:nvSpPr>
            <p:cNvPr id="52" name="Text Box 302"/>
            <p:cNvSpPr txBox="1">
              <a:spLocks noChangeArrowheads="1"/>
            </p:cNvSpPr>
            <p:nvPr/>
          </p:nvSpPr>
          <p:spPr bwMode="auto">
            <a:xfrm>
              <a:off x="6014107" y="1387111"/>
              <a:ext cx="407040"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57" name="Text Box 307"/>
          <p:cNvSpPr txBox="1">
            <a:spLocks noChangeArrowheads="1"/>
          </p:cNvSpPr>
          <p:nvPr/>
        </p:nvSpPr>
        <p:spPr bwMode="auto">
          <a:xfrm>
            <a:off x="6816264" y="1232885"/>
            <a:ext cx="315073" cy="30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latin typeface="Times New Roman" panose="02020603050405020304" pitchFamily="18" charset="0"/>
                <a:cs typeface="Times New Roman" panose="02020603050405020304" pitchFamily="18" charset="0"/>
              </a:rPr>
              <a:t>X</a:t>
            </a:r>
          </a:p>
        </p:txBody>
      </p:sp>
      <p:grpSp>
        <p:nvGrpSpPr>
          <p:cNvPr id="117" name="Group 116"/>
          <p:cNvGrpSpPr/>
          <p:nvPr/>
        </p:nvGrpSpPr>
        <p:grpSpPr>
          <a:xfrm>
            <a:off x="5368687" y="2243608"/>
            <a:ext cx="717692" cy="836539"/>
            <a:chOff x="5368687" y="2243608"/>
            <a:chExt cx="717692" cy="836539"/>
          </a:xfrm>
        </p:grpSpPr>
        <p:sp>
          <p:nvSpPr>
            <p:cNvPr id="27" name="Text Box 123"/>
            <p:cNvSpPr txBox="1">
              <a:spLocks noChangeArrowheads="1"/>
            </p:cNvSpPr>
            <p:nvPr/>
          </p:nvSpPr>
          <p:spPr bwMode="auto">
            <a:xfrm>
              <a:off x="5368687" y="2243608"/>
              <a:ext cx="310816" cy="4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28" name="Text Box 124"/>
            <p:cNvSpPr txBox="1">
              <a:spLocks noChangeArrowheads="1"/>
            </p:cNvSpPr>
            <p:nvPr/>
          </p:nvSpPr>
          <p:spPr bwMode="auto">
            <a:xfrm>
              <a:off x="5368687" y="2680037"/>
              <a:ext cx="191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6" name="Group 105"/>
            <p:cNvGrpSpPr/>
            <p:nvPr/>
          </p:nvGrpSpPr>
          <p:grpSpPr>
            <a:xfrm>
              <a:off x="5646317" y="2312834"/>
              <a:ext cx="440062" cy="707087"/>
              <a:chOff x="5173875" y="2421331"/>
              <a:chExt cx="440062" cy="707087"/>
            </a:xfrm>
          </p:grpSpPr>
          <p:sp>
            <p:nvSpPr>
              <p:cNvPr id="36" name="Oval 112"/>
              <p:cNvSpPr>
                <a:spLocks noChangeArrowheads="1"/>
              </p:cNvSpPr>
              <p:nvPr/>
            </p:nvSpPr>
            <p:spPr bwMode="auto">
              <a:xfrm>
                <a:off x="5173875" y="2421331"/>
                <a:ext cx="440062" cy="707087"/>
              </a:xfrm>
              <a:prstGeom prst="ellipse">
                <a:avLst/>
              </a:prstGeom>
              <a:solidFill>
                <a:srgbClr val="FFFFFF"/>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282"/>
              <p:cNvSpPr>
                <a:spLocks noChangeArrowheads="1"/>
              </p:cNvSpPr>
              <p:nvPr/>
            </p:nvSpPr>
            <p:spPr bwMode="auto">
              <a:xfrm>
                <a:off x="5340852" y="2451476"/>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283"/>
              <p:cNvSpPr>
                <a:spLocks noChangeArrowheads="1"/>
              </p:cNvSpPr>
              <p:nvPr/>
            </p:nvSpPr>
            <p:spPr bwMode="auto">
              <a:xfrm>
                <a:off x="5361049" y="2612983"/>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284"/>
              <p:cNvSpPr>
                <a:spLocks noChangeArrowheads="1"/>
              </p:cNvSpPr>
              <p:nvPr/>
            </p:nvSpPr>
            <p:spPr bwMode="auto">
              <a:xfrm>
                <a:off x="5361049" y="2924633"/>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grpSp>
      </p:grpSp>
      <p:grpSp>
        <p:nvGrpSpPr>
          <p:cNvPr id="116" name="Group 115"/>
          <p:cNvGrpSpPr/>
          <p:nvPr/>
        </p:nvGrpSpPr>
        <p:grpSpPr>
          <a:xfrm>
            <a:off x="7517895" y="2237230"/>
            <a:ext cx="742358" cy="800270"/>
            <a:chOff x="7517895" y="2237230"/>
            <a:chExt cx="742358" cy="800270"/>
          </a:xfrm>
        </p:grpSpPr>
        <p:sp>
          <p:nvSpPr>
            <p:cNvPr id="29" name="Text Box 125"/>
            <p:cNvSpPr txBox="1">
              <a:spLocks noChangeArrowheads="1"/>
            </p:cNvSpPr>
            <p:nvPr/>
          </p:nvSpPr>
          <p:spPr bwMode="auto">
            <a:xfrm>
              <a:off x="7517895" y="2237230"/>
              <a:ext cx="327488"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b</a:t>
              </a:r>
            </a:p>
          </p:txBody>
        </p:sp>
        <p:sp>
          <p:nvSpPr>
            <p:cNvPr id="30" name="Text Box 126"/>
            <p:cNvSpPr txBox="1">
              <a:spLocks noChangeArrowheads="1"/>
            </p:cNvSpPr>
            <p:nvPr/>
          </p:nvSpPr>
          <p:spPr bwMode="auto">
            <a:xfrm>
              <a:off x="7546572" y="2637365"/>
              <a:ext cx="312137" cy="4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latin typeface="Times New Roman" panose="02020603050405020304" pitchFamily="18" charset="0"/>
                  <a:cs typeface="Times New Roman" panose="02020603050405020304" pitchFamily="18" charset="0"/>
                </a:rPr>
                <a:t>v</a:t>
              </a:r>
            </a:p>
          </p:txBody>
        </p:sp>
        <p:grpSp>
          <p:nvGrpSpPr>
            <p:cNvPr id="107" name="Group 106"/>
            <p:cNvGrpSpPr/>
            <p:nvPr/>
          </p:nvGrpSpPr>
          <p:grpSpPr>
            <a:xfrm>
              <a:off x="7791194" y="2266340"/>
              <a:ext cx="469059" cy="753678"/>
              <a:chOff x="7522822" y="2381416"/>
              <a:chExt cx="469059" cy="753678"/>
            </a:xfrm>
          </p:grpSpPr>
          <p:sp>
            <p:nvSpPr>
              <p:cNvPr id="31" name="Oval 118"/>
              <p:cNvSpPr>
                <a:spLocks noChangeArrowheads="1"/>
              </p:cNvSpPr>
              <p:nvPr/>
            </p:nvSpPr>
            <p:spPr bwMode="auto">
              <a:xfrm>
                <a:off x="7522822" y="2381416"/>
                <a:ext cx="469059" cy="753678"/>
              </a:xfrm>
              <a:prstGeom prst="ellipse">
                <a:avLst/>
              </a:prstGeom>
              <a:solidFill>
                <a:schemeClr val="tx1"/>
              </a:solidFill>
              <a:ln w="9525">
                <a:solidFill>
                  <a:schemeClr val="tx1"/>
                </a:solidFill>
                <a:round/>
                <a:headEnd/>
                <a:tailEnd/>
              </a:ln>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120"/>
              <p:cNvSpPr>
                <a:spLocks noChangeArrowheads="1"/>
              </p:cNvSpPr>
              <p:nvPr/>
            </p:nvSpPr>
            <p:spPr bwMode="auto">
              <a:xfrm>
                <a:off x="7709706" y="2446472"/>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284"/>
              <p:cNvSpPr>
                <a:spLocks noChangeArrowheads="1"/>
              </p:cNvSpPr>
              <p:nvPr/>
            </p:nvSpPr>
            <p:spPr bwMode="auto">
              <a:xfrm>
                <a:off x="7722584" y="2902747"/>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9" name="Oval 283"/>
              <p:cNvSpPr>
                <a:spLocks noChangeArrowheads="1"/>
              </p:cNvSpPr>
              <p:nvPr/>
            </p:nvSpPr>
            <p:spPr bwMode="auto">
              <a:xfrm>
                <a:off x="7712059" y="2607208"/>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grpSp>
        <p:nvGrpSpPr>
          <p:cNvPr id="114" name="Group 113"/>
          <p:cNvGrpSpPr/>
          <p:nvPr/>
        </p:nvGrpSpPr>
        <p:grpSpPr>
          <a:xfrm>
            <a:off x="7441300" y="883000"/>
            <a:ext cx="1701998" cy="1031240"/>
            <a:chOff x="7441300" y="883000"/>
            <a:chExt cx="1701998" cy="1031240"/>
          </a:xfrm>
        </p:grpSpPr>
        <p:pic>
          <p:nvPicPr>
            <p:cNvPr id="41" name="Picture 225" descr="den cu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9764" y="945731"/>
              <a:ext cx="673534" cy="8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290"/>
            <p:cNvSpPr>
              <a:spLocks noChangeArrowheads="1"/>
            </p:cNvSpPr>
            <p:nvPr/>
          </p:nvSpPr>
          <p:spPr bwMode="auto">
            <a:xfrm>
              <a:off x="7715498" y="1025716"/>
              <a:ext cx="572240" cy="7734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53" name="Text Box 303"/>
            <p:cNvSpPr txBox="1">
              <a:spLocks noChangeArrowheads="1"/>
            </p:cNvSpPr>
            <p:nvPr/>
          </p:nvSpPr>
          <p:spPr bwMode="auto">
            <a:xfrm>
              <a:off x="7441300" y="883000"/>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4" name="Text Box 304"/>
            <p:cNvSpPr txBox="1">
              <a:spLocks noChangeArrowheads="1"/>
            </p:cNvSpPr>
            <p:nvPr/>
          </p:nvSpPr>
          <p:spPr bwMode="auto">
            <a:xfrm>
              <a:off x="7460034" y="1398620"/>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55" name="Text Box 305"/>
            <p:cNvSpPr txBox="1">
              <a:spLocks noChangeArrowheads="1"/>
            </p:cNvSpPr>
            <p:nvPr/>
          </p:nvSpPr>
          <p:spPr bwMode="auto">
            <a:xfrm>
              <a:off x="8195771" y="889906"/>
              <a:ext cx="355947"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56" name="Text Box 306"/>
            <p:cNvSpPr txBox="1">
              <a:spLocks noChangeArrowheads="1"/>
            </p:cNvSpPr>
            <p:nvPr/>
          </p:nvSpPr>
          <p:spPr bwMode="auto">
            <a:xfrm>
              <a:off x="8204287" y="1451563"/>
              <a:ext cx="338916" cy="46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00" name="Oval 120"/>
            <p:cNvSpPr>
              <a:spLocks noChangeArrowheads="1"/>
            </p:cNvSpPr>
            <p:nvPr/>
          </p:nvSpPr>
          <p:spPr bwMode="auto">
            <a:xfrm>
              <a:off x="7904996" y="1111863"/>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284"/>
            <p:cNvSpPr>
              <a:spLocks noChangeArrowheads="1"/>
            </p:cNvSpPr>
            <p:nvPr/>
          </p:nvSpPr>
          <p:spPr bwMode="auto">
            <a:xfrm>
              <a:off x="7917874" y="1568138"/>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2" name="Oval 283"/>
            <p:cNvSpPr>
              <a:spLocks noChangeArrowheads="1"/>
            </p:cNvSpPr>
            <p:nvPr/>
          </p:nvSpPr>
          <p:spPr bwMode="auto">
            <a:xfrm>
              <a:off x="7917874" y="124471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120"/>
            <p:cNvSpPr>
              <a:spLocks noChangeArrowheads="1"/>
            </p:cNvSpPr>
            <p:nvPr/>
          </p:nvSpPr>
          <p:spPr bwMode="auto">
            <a:xfrm>
              <a:off x="8025022" y="111024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284"/>
            <p:cNvSpPr>
              <a:spLocks noChangeArrowheads="1"/>
            </p:cNvSpPr>
            <p:nvPr/>
          </p:nvSpPr>
          <p:spPr bwMode="auto">
            <a:xfrm>
              <a:off x="8037900" y="156652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105" name="Oval 283"/>
            <p:cNvSpPr>
              <a:spLocks noChangeArrowheads="1"/>
            </p:cNvSpPr>
            <p:nvPr/>
          </p:nvSpPr>
          <p:spPr bwMode="auto">
            <a:xfrm>
              <a:off x="8037900" y="124309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5790498" y="3517210"/>
            <a:ext cx="1804819" cy="971010"/>
            <a:chOff x="5790498" y="3517210"/>
            <a:chExt cx="1804819" cy="971010"/>
          </a:xfrm>
        </p:grpSpPr>
        <p:grpSp>
          <p:nvGrpSpPr>
            <p:cNvPr id="7" name="Group 89"/>
            <p:cNvGrpSpPr>
              <a:grpSpLocks/>
            </p:cNvGrpSpPr>
            <p:nvPr/>
          </p:nvGrpSpPr>
          <p:grpSpPr bwMode="auto">
            <a:xfrm>
              <a:off x="6317996" y="3517210"/>
              <a:ext cx="1277321" cy="955951"/>
              <a:chOff x="3160" y="2340"/>
              <a:chExt cx="506" cy="362"/>
            </a:xfrm>
          </p:grpSpPr>
          <p:sp>
            <p:nvSpPr>
              <p:cNvPr id="13" name="Oval 91"/>
              <p:cNvSpPr>
                <a:spLocks noChangeArrowheads="1"/>
              </p:cNvSpPr>
              <p:nvPr/>
            </p:nvSpPr>
            <p:spPr bwMode="auto">
              <a:xfrm>
                <a:off x="3286" y="2354"/>
                <a:ext cx="263" cy="33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 name="Text Box 100"/>
              <p:cNvSpPr txBox="1">
                <a:spLocks noChangeArrowheads="1"/>
              </p:cNvSpPr>
              <p:nvPr/>
            </p:nvSpPr>
            <p:spPr bwMode="auto">
              <a:xfrm>
                <a:off x="3160" y="2340"/>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0" name="Text Box 101"/>
              <p:cNvSpPr txBox="1">
                <a:spLocks noChangeArrowheads="1"/>
              </p:cNvSpPr>
              <p:nvPr/>
            </p:nvSpPr>
            <p:spPr bwMode="auto">
              <a:xfrm>
                <a:off x="3172" y="2527"/>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sp>
            <p:nvSpPr>
              <p:cNvPr id="11" name="Text Box 102"/>
              <p:cNvSpPr txBox="1">
                <a:spLocks noChangeArrowheads="1"/>
              </p:cNvSpPr>
              <p:nvPr/>
            </p:nvSpPr>
            <p:spPr bwMode="auto">
              <a:xfrm>
                <a:off x="3525" y="2370"/>
                <a:ext cx="14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b</a:t>
                </a:r>
              </a:p>
            </p:txBody>
          </p:sp>
          <p:sp>
            <p:nvSpPr>
              <p:cNvPr id="12" name="Text Box 103"/>
              <p:cNvSpPr txBox="1">
                <a:spLocks noChangeArrowheads="1"/>
              </p:cNvSpPr>
              <p:nvPr/>
            </p:nvSpPr>
            <p:spPr bwMode="auto">
              <a:xfrm>
                <a:off x="3525" y="2511"/>
                <a:ext cx="13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latin typeface="Times New Roman" panose="02020603050405020304" pitchFamily="18" charset="0"/>
                    <a:cs typeface="Times New Roman" panose="02020603050405020304" pitchFamily="18" charset="0"/>
                  </a:rPr>
                  <a:t>v</a:t>
                </a:r>
              </a:p>
            </p:txBody>
          </p:sp>
        </p:grpSp>
        <p:sp>
          <p:nvSpPr>
            <p:cNvPr id="44" name="Text Box 228"/>
            <p:cNvSpPr txBox="1">
              <a:spLocks noChangeArrowheads="1"/>
            </p:cNvSpPr>
            <p:nvPr/>
          </p:nvSpPr>
          <p:spPr bwMode="auto">
            <a:xfrm>
              <a:off x="6273931" y="4080766"/>
              <a:ext cx="115507" cy="2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b="1">
                <a:latin typeface="Times New Roman" panose="02020603050405020304" pitchFamily="18" charset="0"/>
                <a:cs typeface="Times New Roman" panose="02020603050405020304" pitchFamily="18" charset="0"/>
              </a:endParaRPr>
            </a:p>
          </p:txBody>
        </p:sp>
        <p:sp>
          <p:nvSpPr>
            <p:cNvPr id="86" name="Oval 282"/>
            <p:cNvSpPr>
              <a:spLocks noChangeArrowheads="1"/>
            </p:cNvSpPr>
            <p:nvPr/>
          </p:nvSpPr>
          <p:spPr bwMode="auto">
            <a:xfrm>
              <a:off x="6873343" y="3699107"/>
              <a:ext cx="100984" cy="636942"/>
            </a:xfrm>
            <a:prstGeom prst="ellipse">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283"/>
            <p:cNvSpPr>
              <a:spLocks noChangeArrowheads="1"/>
            </p:cNvSpPr>
            <p:nvPr/>
          </p:nvSpPr>
          <p:spPr bwMode="auto">
            <a:xfrm>
              <a:off x="6893540" y="3826495"/>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284"/>
            <p:cNvSpPr>
              <a:spLocks noChangeArrowheads="1"/>
            </p:cNvSpPr>
            <p:nvPr/>
          </p:nvSpPr>
          <p:spPr bwMode="auto">
            <a:xfrm>
              <a:off x="6893540" y="4172264"/>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2" name="Oval 120"/>
            <p:cNvSpPr>
              <a:spLocks noChangeArrowheads="1"/>
            </p:cNvSpPr>
            <p:nvPr/>
          </p:nvSpPr>
          <p:spPr bwMode="auto">
            <a:xfrm>
              <a:off x="7036379" y="3699107"/>
              <a:ext cx="82867" cy="620528"/>
            </a:xfrm>
            <a:prstGeom prst="ellipse">
              <a:avLst/>
            </a:prstGeom>
            <a:gradFill rotWithShape="1">
              <a:gsLst>
                <a:gs pos="0">
                  <a:srgbClr val="99FFCC"/>
                </a:gs>
                <a:gs pos="100000">
                  <a:srgbClr val="4776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5" name="Oval 284"/>
            <p:cNvSpPr>
              <a:spLocks noChangeArrowheads="1"/>
            </p:cNvSpPr>
            <p:nvPr/>
          </p:nvSpPr>
          <p:spPr bwMode="auto">
            <a:xfrm>
              <a:off x="7049257" y="4155382"/>
              <a:ext cx="60590" cy="5459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tx2">
                    <a:lumMod val="10000"/>
                  </a:schemeClr>
                </a:solidFill>
                <a:latin typeface="Times New Roman" panose="02020603050405020304" pitchFamily="18" charset="0"/>
                <a:cs typeface="Times New Roman" panose="02020603050405020304" pitchFamily="18" charset="0"/>
              </a:endParaRPr>
            </a:p>
          </p:txBody>
        </p:sp>
        <p:sp>
          <p:nvSpPr>
            <p:cNvPr id="96" name="Oval 283"/>
            <p:cNvSpPr>
              <a:spLocks noChangeArrowheads="1"/>
            </p:cNvSpPr>
            <p:nvPr/>
          </p:nvSpPr>
          <p:spPr bwMode="auto">
            <a:xfrm>
              <a:off x="7049257" y="3831959"/>
              <a:ext cx="60590" cy="54595"/>
            </a:xfrm>
            <a:prstGeom prst="ellipse">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08" name="Picture 226" descr="xam da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0498" y="3656641"/>
              <a:ext cx="569815" cy="83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Connector 108"/>
          <p:cNvCxnSpPr/>
          <p:nvPr/>
        </p:nvCxnSpPr>
        <p:spPr>
          <a:xfrm>
            <a:off x="4038600" y="508020"/>
            <a:ext cx="0" cy="5503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itle 1"/>
          <p:cNvSpPr txBox="1">
            <a:spLocks/>
          </p:cNvSpPr>
          <p:nvPr/>
        </p:nvSpPr>
        <p:spPr>
          <a:xfrm>
            <a:off x="485385" y="36092"/>
            <a:ext cx="8229600" cy="471928"/>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latin typeface="Times New Roman" panose="02020603050405020304" pitchFamily="18" charset="0"/>
                <a:cs typeface="Times New Roman" panose="02020603050405020304" pitchFamily="18" charset="0"/>
              </a:rPr>
              <a:t>I – Thí nghiệm của Moocgan:</a:t>
            </a:r>
            <a:endParaRPr lang="en-US" sz="3200" b="1" dirty="0">
              <a:latin typeface="Times New Roman" panose="02020603050405020304" pitchFamily="18" charset="0"/>
              <a:cs typeface="Times New Roman" panose="02020603050405020304" pitchFamily="18" charset="0"/>
            </a:endParaRPr>
          </a:p>
        </p:txBody>
      </p:sp>
      <p:sp>
        <p:nvSpPr>
          <p:cNvPr id="76" name="Rounded Rectangle 75"/>
          <p:cNvSpPr/>
          <p:nvPr/>
        </p:nvSpPr>
        <p:spPr>
          <a:xfrm>
            <a:off x="199974" y="614028"/>
            <a:ext cx="3717561" cy="10902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70C0"/>
                </a:solidFill>
                <a:latin typeface="Times New Roman" panose="02020603050405020304" pitchFamily="18" charset="0"/>
                <a:cs typeface="Times New Roman" panose="02020603050405020304" pitchFamily="18" charset="0"/>
              </a:rPr>
              <a:t>Cụ</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thể</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b="1" dirty="0" err="1" smtClean="0">
                <a:solidFill>
                  <a:srgbClr val="0070C0"/>
                </a:solidFill>
                <a:latin typeface="Times New Roman" panose="02020603050405020304" pitchFamily="18" charset="0"/>
                <a:cs typeface="Times New Roman" panose="02020603050405020304" pitchFamily="18" charset="0"/>
              </a:rPr>
              <a:t>Liên</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err="1" smtClean="0">
                <a:solidFill>
                  <a:srgbClr val="0070C0"/>
                </a:solidFill>
                <a:latin typeface="Times New Roman" panose="02020603050405020304" pitchFamily="18" charset="0"/>
                <a:cs typeface="Times New Roman" panose="02020603050405020304" pitchFamily="18" charset="0"/>
              </a:rPr>
              <a:t>kết</a:t>
            </a:r>
            <a:r>
              <a:rPr lang="en-US" sz="1600" b="1" dirty="0" smtClean="0">
                <a:solidFill>
                  <a:srgbClr val="0070C0"/>
                </a:solidFill>
                <a:latin typeface="Times New Roman" panose="02020603050405020304" pitchFamily="18" charset="0"/>
                <a:cs typeface="Times New Roman" panose="02020603050405020304" pitchFamily="18" charset="0"/>
              </a:rPr>
              <a:t> gen </a:t>
            </a:r>
            <a:r>
              <a:rPr lang="en-US" sz="1600" dirty="0" smtClean="0">
                <a:solidFill>
                  <a:srgbClr val="0070C0"/>
                </a:solidFill>
                <a:latin typeface="Times New Roman" panose="02020603050405020304" pitchFamily="18" charset="0"/>
                <a:cs typeface="Times New Roman" panose="02020603050405020304" pitchFamily="18" charset="0"/>
              </a:rPr>
              <a:t>ở </a:t>
            </a:r>
            <a:r>
              <a:rPr lang="en-US" sz="1600" dirty="0" err="1" smtClean="0">
                <a:solidFill>
                  <a:srgbClr val="0070C0"/>
                </a:solidFill>
                <a:latin typeface="Times New Roman" panose="02020603050405020304" pitchFamily="18" charset="0"/>
                <a:cs typeface="Times New Roman" panose="02020603050405020304" pitchFamily="18" charset="0"/>
              </a:rPr>
              <a:t>phép</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lai</a:t>
            </a:r>
            <a:r>
              <a:rPr lang="en-US" sz="1600" dirty="0" smtClean="0">
                <a:solidFill>
                  <a:srgbClr val="0070C0"/>
                </a:solidFill>
                <a:latin typeface="Times New Roman" panose="02020603050405020304" pitchFamily="18" charset="0"/>
                <a:cs typeface="Times New Roman" panose="02020603050405020304" pitchFamily="18" charset="0"/>
              </a:rPr>
              <a:t>:</a:t>
            </a:r>
          </a:p>
          <a:p>
            <a:pPr algn="ctr"/>
            <a:r>
              <a:rPr lang="en-US" sz="1600" dirty="0" err="1" smtClean="0">
                <a:solidFill>
                  <a:srgbClr val="0070C0"/>
                </a:solidFill>
                <a:latin typeface="Times New Roman" panose="02020603050405020304" pitchFamily="18" charset="0"/>
                <a:cs typeface="Times New Roman" panose="02020603050405020304" pitchFamily="18" charset="0"/>
              </a:rPr>
              <a:t>Cặp</a:t>
            </a:r>
            <a:r>
              <a:rPr lang="en-US" sz="1600" dirty="0" smtClean="0">
                <a:solidFill>
                  <a:srgbClr val="0070C0"/>
                </a:solidFill>
                <a:latin typeface="Times New Roman" panose="02020603050405020304" pitchFamily="18" charset="0"/>
                <a:cs typeface="Times New Roman" panose="02020603050405020304" pitchFamily="18" charset="0"/>
              </a:rPr>
              <a:t> gen </a:t>
            </a:r>
            <a:r>
              <a:rPr lang="en-US" sz="1600" dirty="0" err="1" smtClean="0">
                <a:solidFill>
                  <a:srgbClr val="0070C0"/>
                </a:solidFill>
                <a:latin typeface="Times New Roman" panose="02020603050405020304" pitchFamily="18" charset="0"/>
                <a:cs typeface="Times New Roman" panose="02020603050405020304" pitchFamily="18" charset="0"/>
              </a:rPr>
              <a:t>quy</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định</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tính</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trạng</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màu</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sắc</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thân</a:t>
            </a:r>
            <a:r>
              <a:rPr lang="en-US" sz="1600" dirty="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và</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cặp</a:t>
            </a:r>
            <a:r>
              <a:rPr lang="en-US" sz="1600" dirty="0" smtClean="0">
                <a:solidFill>
                  <a:srgbClr val="0070C0"/>
                </a:solidFill>
                <a:latin typeface="Times New Roman" panose="02020603050405020304" pitchFamily="18" charset="0"/>
                <a:cs typeface="Times New Roman" panose="02020603050405020304" pitchFamily="18" charset="0"/>
              </a:rPr>
              <a:t> gen </a:t>
            </a:r>
            <a:r>
              <a:rPr lang="en-US" sz="1600" dirty="0" err="1" smtClean="0">
                <a:solidFill>
                  <a:srgbClr val="0070C0"/>
                </a:solidFill>
                <a:latin typeface="Times New Roman" panose="02020603050405020304" pitchFamily="18" charset="0"/>
                <a:cs typeface="Times New Roman" panose="02020603050405020304" pitchFamily="18" charset="0"/>
              </a:rPr>
              <a:t>quy</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định</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hình</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dạng</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cánh</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b="1" dirty="0" err="1" smtClean="0">
                <a:solidFill>
                  <a:srgbClr val="0070C0"/>
                </a:solidFill>
                <a:latin typeface="Times New Roman" panose="02020603050405020304" pitchFamily="18" charset="0"/>
                <a:cs typeface="Times New Roman" panose="02020603050405020304" pitchFamily="18" charset="0"/>
              </a:rPr>
              <a:t>cùng</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err="1" smtClean="0">
                <a:solidFill>
                  <a:srgbClr val="0070C0"/>
                </a:solidFill>
                <a:latin typeface="Times New Roman" panose="02020603050405020304" pitchFamily="18" charset="0"/>
                <a:cs typeface="Times New Roman" panose="02020603050405020304" pitchFamily="18" charset="0"/>
              </a:rPr>
              <a:t>nằm</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err="1" smtClean="0">
                <a:solidFill>
                  <a:srgbClr val="0070C0"/>
                </a:solidFill>
                <a:latin typeface="Times New Roman" panose="02020603050405020304" pitchFamily="18" charset="0"/>
                <a:cs typeface="Times New Roman" panose="02020603050405020304" pitchFamily="18" charset="0"/>
              </a:rPr>
              <a:t>trên</a:t>
            </a:r>
            <a:r>
              <a:rPr lang="en-US" sz="1600" b="1" dirty="0" smtClean="0">
                <a:solidFill>
                  <a:srgbClr val="0070C0"/>
                </a:solidFill>
                <a:latin typeface="Times New Roman" panose="02020603050405020304" pitchFamily="18" charset="0"/>
                <a:cs typeface="Times New Roman" panose="02020603050405020304" pitchFamily="18" charset="0"/>
              </a:rPr>
              <a:t> 1 </a:t>
            </a:r>
            <a:r>
              <a:rPr lang="en-US" sz="1600" b="1" dirty="0" err="1" smtClean="0">
                <a:solidFill>
                  <a:srgbClr val="0070C0"/>
                </a:solidFill>
                <a:latin typeface="Times New Roman" panose="02020603050405020304" pitchFamily="18" charset="0"/>
                <a:cs typeface="Times New Roman" panose="02020603050405020304" pitchFamily="18" charset="0"/>
              </a:rPr>
              <a:t>cặp</a:t>
            </a:r>
            <a:r>
              <a:rPr lang="en-US" sz="1600" b="1" dirty="0" smtClean="0">
                <a:solidFill>
                  <a:srgbClr val="0070C0"/>
                </a:solidFill>
                <a:latin typeface="Times New Roman" panose="02020603050405020304" pitchFamily="18" charset="0"/>
                <a:cs typeface="Times New Roman" panose="02020603050405020304" pitchFamily="18" charset="0"/>
              </a:rPr>
              <a:t> NST.</a:t>
            </a:r>
            <a:endParaRPr lang="en-US" sz="16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TextBox 76"/>
              <p:cNvSpPr txBox="1"/>
              <p:nvPr/>
            </p:nvSpPr>
            <p:spPr>
              <a:xfrm>
                <a:off x="1061128" y="2353981"/>
                <a:ext cx="54854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BV</m:t>
                          </m:r>
                        </m:num>
                        <m:den>
                          <m:r>
                            <m:rPr>
                              <m:sty m:val="p"/>
                            </m:rPr>
                            <a:rPr lang="en-US" sz="2000" b="0" i="0" smtClean="0">
                              <a:latin typeface="Cambria Math" panose="02040503050406030204" pitchFamily="18" charset="0"/>
                            </a:rPr>
                            <m:t>BV</m:t>
                          </m:r>
                        </m:den>
                      </m:f>
                    </m:oMath>
                  </m:oMathPara>
                </a14:m>
                <a:endParaRPr lang="en-US" sz="2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1061128" y="2353981"/>
                <a:ext cx="548547" cy="668516"/>
              </a:xfrm>
              <a:prstGeom prst="rect">
                <a:avLst/>
              </a:prstGeom>
              <a:blipFill>
                <a:blip r:embed="rId5"/>
                <a:stretch>
                  <a:fillRect/>
                </a:stretch>
              </a:blipFill>
            </p:spPr>
            <p:txBody>
              <a:bodyPr/>
              <a:lstStyle/>
              <a:p>
                <a:r>
                  <a:rPr lang="en-US">
                    <a:noFill/>
                  </a:rPr>
                  <a:t> </a:t>
                </a:r>
              </a:p>
            </p:txBody>
          </p:sp>
        </mc:Fallback>
      </mc:AlternateContent>
      <p:sp>
        <p:nvSpPr>
          <p:cNvPr id="8" name="TextBox 7"/>
          <p:cNvSpPr txBox="1"/>
          <p:nvPr/>
        </p:nvSpPr>
        <p:spPr>
          <a:xfrm>
            <a:off x="215891" y="1857436"/>
            <a:ext cx="1620636"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 </a:t>
            </a:r>
            <a:r>
              <a:rPr lang="en-US" i="1" dirty="0" err="1" smtClean="0">
                <a:latin typeface="Times New Roman" panose="02020603050405020304" pitchFamily="18" charset="0"/>
                <a:cs typeface="Times New Roman" panose="02020603050405020304" pitchFamily="18" charset="0"/>
              </a:rPr>
              <a:t>có</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sơ</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đồ</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lai</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202647" y="2394667"/>
            <a:ext cx="558166"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tc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9" name="TextBox 78"/>
              <p:cNvSpPr txBox="1"/>
              <p:nvPr/>
            </p:nvSpPr>
            <p:spPr>
              <a:xfrm>
                <a:off x="2370090" y="2347285"/>
                <a:ext cx="506870" cy="674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bv</m:t>
                          </m:r>
                        </m:num>
                        <m:den>
                          <m:r>
                            <m:rPr>
                              <m:sty m:val="p"/>
                            </m:rPr>
                            <a:rPr lang="en-US" sz="2000" b="0" i="0" smtClean="0">
                              <a:latin typeface="Cambria Math" panose="02040503050406030204" pitchFamily="18" charset="0"/>
                            </a:rPr>
                            <m:t>bv</m:t>
                          </m:r>
                        </m:den>
                      </m:f>
                    </m:oMath>
                  </m:oMathPara>
                </a14:m>
                <a:endParaRPr lang="en-US" sz="2000" dirty="0"/>
              </a:p>
            </p:txBody>
          </p:sp>
        </mc:Choice>
        <mc:Fallback xmlns="">
          <p:sp>
            <p:nvSpPr>
              <p:cNvPr id="79" name="TextBox 78"/>
              <p:cNvSpPr txBox="1">
                <a:spLocks noRot="1" noChangeAspect="1" noMove="1" noResize="1" noEditPoints="1" noAdjustHandles="1" noChangeArrowheads="1" noChangeShapeType="1" noTextEdit="1"/>
              </p:cNvSpPr>
              <p:nvPr/>
            </p:nvSpPr>
            <p:spPr>
              <a:xfrm>
                <a:off x="2370090" y="2347285"/>
                <a:ext cx="506870" cy="674800"/>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1816137" y="2505446"/>
            <a:ext cx="30008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202647" y="3150309"/>
            <a:ext cx="562975" cy="400110"/>
          </a:xfrm>
          <a:prstGeom prst="rect">
            <a:avLst/>
          </a:prstGeom>
          <a:noFill/>
        </p:spPr>
        <p:txBody>
          <a:bodyPr wrap="none" rtlCol="0">
            <a:spAutoFit/>
          </a:bodyPr>
          <a:lstStyle/>
          <a:p>
            <a:r>
              <a:rPr lang="en-US" sz="2000" dirty="0" err="1" smtClean="0">
                <a:latin typeface="Times New Roman" panose="02020603050405020304" pitchFamily="18" charset="0"/>
                <a:cs typeface="Times New Roman" panose="02020603050405020304" pitchFamily="18" charset="0"/>
              </a:rPr>
              <a:t>Gp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04408" y="3163327"/>
            <a:ext cx="505267" cy="369332"/>
          </a:xfrm>
          <a:prstGeom prst="rect">
            <a:avLst/>
          </a:prstGeom>
          <a:noFill/>
        </p:spPr>
        <p:txBody>
          <a:bodyPr wrap="none" rtlCol="0">
            <a:spAutoFit/>
          </a:bodyPr>
          <a:lstStyle/>
          <a:p>
            <a:r>
              <a:rPr lang="en-US" u="sng" dirty="0" smtClean="0">
                <a:latin typeface="Times New Roman" panose="02020603050405020304" pitchFamily="18" charset="0"/>
                <a:cs typeface="Times New Roman" panose="02020603050405020304" pitchFamily="18" charset="0"/>
              </a:rPr>
              <a:t>BV</a:t>
            </a:r>
            <a:endParaRPr lang="en-US" u="sng"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2446262" y="3163327"/>
            <a:ext cx="1197509" cy="369332"/>
          </a:xfrm>
          <a:prstGeom prst="rect">
            <a:avLst/>
          </a:prstGeom>
          <a:noFill/>
        </p:spPr>
        <p:txBody>
          <a:bodyPr wrap="square" rtlCol="0">
            <a:spAutoFit/>
          </a:bodyPr>
          <a:lstStyle/>
          <a:p>
            <a:r>
              <a:rPr lang="en-US" u="sng" dirty="0" err="1" smtClean="0">
                <a:latin typeface="Times New Roman" panose="02020603050405020304" pitchFamily="18" charset="0"/>
                <a:cs typeface="Times New Roman" panose="02020603050405020304" pitchFamily="18" charset="0"/>
              </a:rPr>
              <a:t>bv</a:t>
            </a:r>
            <a:endParaRPr lang="en-US" u="sng" dirty="0">
              <a:latin typeface="Times New Roman" panose="02020603050405020304" pitchFamily="18" charset="0"/>
              <a:cs typeface="Times New Roman" panose="02020603050405020304" pitchFamily="18" charset="0"/>
            </a:endParaRPr>
          </a:p>
        </p:txBody>
      </p:sp>
      <p:sp>
        <p:nvSpPr>
          <p:cNvPr id="89" name="TextBox 88"/>
          <p:cNvSpPr txBox="1"/>
          <p:nvPr/>
        </p:nvSpPr>
        <p:spPr>
          <a:xfrm>
            <a:off x="215891" y="3966329"/>
            <a:ext cx="51969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0" name="TextBox 89"/>
              <p:cNvSpPr txBox="1"/>
              <p:nvPr/>
            </p:nvSpPr>
            <p:spPr>
              <a:xfrm>
                <a:off x="1622951" y="3853792"/>
                <a:ext cx="54854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BV</m:t>
                          </m:r>
                        </m:num>
                        <m:den>
                          <m:r>
                            <m:rPr>
                              <m:sty m:val="p"/>
                            </m:rPr>
                            <a:rPr lang="en-US" sz="2000" b="0" i="0" smtClean="0">
                              <a:latin typeface="Cambria Math" panose="02040503050406030204" pitchFamily="18" charset="0"/>
                            </a:rPr>
                            <m:t>bv</m:t>
                          </m:r>
                        </m:den>
                      </m:f>
                    </m:oMath>
                  </m:oMathPara>
                </a14:m>
                <a:endParaRPr lang="en-US" sz="2000" dirty="0"/>
              </a:p>
            </p:txBody>
          </p:sp>
        </mc:Choice>
        <mc:Fallback xmlns="">
          <p:sp>
            <p:nvSpPr>
              <p:cNvPr id="90" name="TextBox 89"/>
              <p:cNvSpPr txBox="1">
                <a:spLocks noRot="1" noChangeAspect="1" noMove="1" noResize="1" noEditPoints="1" noAdjustHandles="1" noChangeArrowheads="1" noChangeShapeType="1" noTextEdit="1"/>
              </p:cNvSpPr>
              <p:nvPr/>
            </p:nvSpPr>
            <p:spPr>
              <a:xfrm>
                <a:off x="1622951" y="3853792"/>
                <a:ext cx="548547" cy="668516"/>
              </a:xfrm>
              <a:prstGeom prst="rect">
                <a:avLst/>
              </a:prstGeom>
              <a:blipFill>
                <a:blip r:embed="rId7"/>
                <a:stretch>
                  <a:fillRect/>
                </a:stretch>
              </a:blipFill>
            </p:spPr>
            <p:txBody>
              <a:bodyPr/>
              <a:lstStyle/>
              <a:p>
                <a:r>
                  <a:rPr lang="en-US">
                    <a:noFill/>
                  </a:rPr>
                  <a:t> </a:t>
                </a:r>
              </a:p>
            </p:txBody>
          </p:sp>
        </mc:Fallback>
      </mc:AlternateContent>
      <p:sp>
        <p:nvSpPr>
          <p:cNvPr id="16" name="TextBox 15"/>
          <p:cNvSpPr txBox="1"/>
          <p:nvPr/>
        </p:nvSpPr>
        <p:spPr>
          <a:xfrm>
            <a:off x="2040434" y="4039113"/>
            <a:ext cx="192071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thân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xánh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dài</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Vertical)">
                                      <p:cBhvr>
                                        <p:cTn id="17" dur="500"/>
                                        <p:tgtEl>
                                          <p:spTgt spid="57"/>
                                        </p:tgtEl>
                                      </p:cBhvr>
                                    </p:animEffect>
                                  </p:childTnLst>
                                </p:cTn>
                              </p:par>
                              <p:par>
                                <p:cTn id="18" presetID="16" presetClass="entr" presetSubtype="21"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barn(inVertical)">
                                      <p:cBhvr>
                                        <p:cTn id="25" dur="500"/>
                                        <p:tgtEl>
                                          <p:spTgt spid="1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barn(inVertical)">
                                      <p:cBhvr>
                                        <p:cTn id="30" dur="500"/>
                                        <p:tgtEl>
                                          <p:spTgt spid="1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arn(inVertical)">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barn(inVertical)">
                                      <p:cBhvr>
                                        <p:cTn id="50" dur="500"/>
                                        <p:tgtEl>
                                          <p:spTgt spid="7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arn(inVertical)">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barn(inVertical)">
                                      <p:cBhvr>
                                        <p:cTn id="61" dur="500"/>
                                        <p:tgtEl>
                                          <p:spTgt spid="8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barn(inVertical)">
                                      <p:cBhvr>
                                        <p:cTn id="69" dur="500"/>
                                        <p:tgtEl>
                                          <p:spTgt spid="8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barn(inVertical)">
                                      <p:cBhvr>
                                        <p:cTn id="74" dur="500"/>
                                        <p:tgtEl>
                                          <p:spTgt spid="8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barn(inVertical)">
                                      <p:cBhvr>
                                        <p:cTn id="79" dur="500"/>
                                        <p:tgtEl>
                                          <p:spTgt spid="90"/>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6" grpId="0" animBg="1"/>
      <p:bldP spid="77" grpId="0"/>
      <p:bldP spid="8" grpId="0"/>
      <p:bldP spid="78" grpId="0"/>
      <p:bldP spid="79" grpId="0"/>
      <p:bldP spid="14" grpId="0"/>
      <p:bldP spid="80" grpId="0"/>
      <p:bldP spid="15" grpId="0"/>
      <p:bldP spid="84" grpId="0"/>
      <p:bldP spid="89" grpId="0"/>
      <p:bldP spid="90" grpId="0"/>
      <p:bldP spid="16" grpId="0"/>
    </p:bldLst>
  </p:timing>
</p:sld>
</file>

<file path=ppt/theme/theme1.xml><?xml version="1.0" encoding="utf-8"?>
<a:theme xmlns:a="http://schemas.openxmlformats.org/drawingml/2006/main" name="Depth">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1058</TotalTime>
  <Words>1144</Words>
  <Application>Microsoft Office PowerPoint</Application>
  <PresentationFormat>On-screen Show (16:9)</PresentationFormat>
  <Paragraphs>238</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Corbel</vt:lpstr>
      <vt:lpstr>Times New Roman</vt:lpstr>
      <vt:lpstr>Wingdings</vt:lpstr>
      <vt:lpstr>Depth</vt:lpstr>
      <vt:lpstr>Tiết 12 – Bài 13: DI TRUYỀN LIÊN KẾT</vt:lpstr>
      <vt:lpstr>PowerPoint Presentation</vt:lpstr>
      <vt:lpstr>Đâu là đối tượng Moocgan nghiên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Ý nghĩa của di truyền liên kết:</vt:lpstr>
      <vt:lpstr>II. Ý nghĩa của di truyền liên kết:</vt:lpstr>
      <vt:lpstr>PowerPoint Presentation</vt:lpstr>
      <vt:lpstr>Luyện tập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78</cp:revision>
  <dcterms:created xsi:type="dcterms:W3CDTF">2020-11-10T11:34:20Z</dcterms:created>
  <dcterms:modified xsi:type="dcterms:W3CDTF">2021-10-15T17:46:40Z</dcterms:modified>
</cp:coreProperties>
</file>