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7" r:id="rId3"/>
    <p:sldId id="268" r:id="rId4"/>
    <p:sldId id="258" r:id="rId5"/>
    <p:sldId id="257" r:id="rId6"/>
    <p:sldId id="263" r:id="rId7"/>
    <p:sldId id="264" r:id="rId8"/>
    <p:sldId id="259" r:id="rId9"/>
    <p:sldId id="260" r:id="rId10"/>
    <p:sldId id="265" r:id="rId11"/>
    <p:sldId id="266" r:id="rId12"/>
    <p:sldId id="271"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9FE32E-0463-4D4B-8C9A-7E0855A97390}" type="datetimeFigureOut">
              <a:rPr lang="en-US" smtClean="0"/>
              <a:t>9/11/2023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A0EB66-FDC7-441E-B079-8C0DBE15D536}" type="slidenum">
              <a:rPr lang="en-US" smtClean="0"/>
              <a:t>‹#›</a:t>
            </a:fld>
            <a:endParaRPr lang="en-US"/>
          </a:p>
        </p:txBody>
      </p:sp>
    </p:spTree>
    <p:extLst>
      <p:ext uri="{BB962C8B-B14F-4D97-AF65-F5344CB8AC3E}">
        <p14:creationId xmlns:p14="http://schemas.microsoft.com/office/powerpoint/2010/main" val="301140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a:t>
            </a:r>
            <a:r>
              <a:rPr lang="en-US" baseline="0" smtClean="0"/>
              <a:t> </a:t>
            </a:r>
            <a:endParaRPr lang="en-US"/>
          </a:p>
        </p:txBody>
      </p:sp>
      <p:sp>
        <p:nvSpPr>
          <p:cNvPr id="4" name="Slide Number Placeholder 3"/>
          <p:cNvSpPr>
            <a:spLocks noGrp="1"/>
          </p:cNvSpPr>
          <p:nvPr>
            <p:ph type="sldNum" sz="quarter" idx="10"/>
          </p:nvPr>
        </p:nvSpPr>
        <p:spPr/>
        <p:txBody>
          <a:bodyPr/>
          <a:lstStyle/>
          <a:p>
            <a:fld id="{93A0EB66-FDC7-441E-B079-8C0DBE15D536}" type="slidenum">
              <a:rPr lang="en-US" smtClean="0"/>
              <a:t>8</a:t>
            </a:fld>
            <a:endParaRPr lang="en-US"/>
          </a:p>
        </p:txBody>
      </p:sp>
    </p:spTree>
    <p:extLst>
      <p:ext uri="{BB962C8B-B14F-4D97-AF65-F5344CB8AC3E}">
        <p14:creationId xmlns:p14="http://schemas.microsoft.com/office/powerpoint/2010/main" val="96753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696200" cy="1143000"/>
          </a:xfrm>
          <a:solidFill>
            <a:schemeClr val="accent6">
              <a:lumMod val="60000"/>
              <a:lumOff val="40000"/>
            </a:schemeClr>
          </a:solidFill>
        </p:spPr>
        <p:txBody>
          <a:bodyPr/>
          <a:lstStyle/>
          <a:p>
            <a:r>
              <a:rPr lang="en-US" b="1" smtClean="0"/>
              <a:t>Bài 2. Lai một cặp tính trạng</a:t>
            </a:r>
            <a:endParaRPr lang="en-US" b="1"/>
          </a:p>
        </p:txBody>
      </p:sp>
      <p:sp>
        <p:nvSpPr>
          <p:cNvPr id="3" name="Subtitle 2"/>
          <p:cNvSpPr>
            <a:spLocks noGrp="1"/>
          </p:cNvSpPr>
          <p:nvPr>
            <p:ph type="subTitle" idx="1"/>
          </p:nvPr>
        </p:nvSpPr>
        <p:spPr/>
        <p:txBody>
          <a:bodyPr/>
          <a:lstStyle/>
          <a:p>
            <a:endParaRPr lang="en-US"/>
          </a:p>
        </p:txBody>
      </p:sp>
      <p:pic>
        <p:nvPicPr>
          <p:cNvPr id="1026" name="Picture 2" descr="D:\GA\lớp 9\Kì 1 l9\baif1,2\menđ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1600200"/>
            <a:ext cx="3962400" cy="48768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GA\lớp 9\Kì 1 l9\baif1,2\hinh9_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600200"/>
            <a:ext cx="3810000" cy="4876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816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normAutofit/>
          </a:bodyPr>
          <a:lstStyle/>
          <a:p>
            <a:r>
              <a:rPr lang="en-US" sz="3600" b="1" smtClean="0"/>
              <a:t>II. Men Đen giải thích kết quả thí nghiệm  </a:t>
            </a:r>
            <a:endParaRPr lang="en-US" sz="3600" b="1"/>
          </a:p>
        </p:txBody>
      </p:sp>
      <p:sp>
        <p:nvSpPr>
          <p:cNvPr id="3" name="Content Placeholder 2"/>
          <p:cNvSpPr>
            <a:spLocks noGrp="1"/>
          </p:cNvSpPr>
          <p:nvPr>
            <p:ph idx="1"/>
          </p:nvPr>
        </p:nvSpPr>
        <p:spPr>
          <a:xfrm>
            <a:off x="457200" y="1447800"/>
            <a:ext cx="8229600" cy="4678363"/>
          </a:xfrm>
        </p:spPr>
        <p:txBody>
          <a:bodyPr/>
          <a:lstStyle/>
          <a:p>
            <a:endParaRPr lang="en-US"/>
          </a:p>
        </p:txBody>
      </p:sp>
      <p:grpSp>
        <p:nvGrpSpPr>
          <p:cNvPr id="4" name="Group 123"/>
          <p:cNvGrpSpPr>
            <a:grpSpLocks/>
          </p:cNvGrpSpPr>
          <p:nvPr/>
        </p:nvGrpSpPr>
        <p:grpSpPr bwMode="auto">
          <a:xfrm>
            <a:off x="4438975" y="1524000"/>
            <a:ext cx="4019225" cy="4495800"/>
            <a:chOff x="0" y="346"/>
            <a:chExt cx="2757" cy="3851"/>
          </a:xfrm>
        </p:grpSpPr>
        <p:pic>
          <p:nvPicPr>
            <p:cNvPr id="5" name="Picture 120" descr="So do giai thich ket qua thi nghiem lai mot cap tinh trang cua Mend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6"/>
              <a:ext cx="2757" cy="3851"/>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121"/>
            <p:cNvSpPr txBox="1">
              <a:spLocks noChangeArrowheads="1"/>
            </p:cNvSpPr>
            <p:nvPr/>
          </p:nvSpPr>
          <p:spPr bwMode="auto">
            <a:xfrm>
              <a:off x="113" y="867"/>
              <a:ext cx="249"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chemeClr val="bg2"/>
                  </a:solidFill>
                </a:rPr>
                <a:t>p</a:t>
              </a:r>
            </a:p>
          </p:txBody>
        </p:sp>
        <p:sp>
          <p:nvSpPr>
            <p:cNvPr id="7" name="Text Box 122"/>
            <p:cNvSpPr txBox="1">
              <a:spLocks noChangeArrowheads="1"/>
            </p:cNvSpPr>
            <p:nvPr/>
          </p:nvSpPr>
          <p:spPr bwMode="auto">
            <a:xfrm>
              <a:off x="0" y="2296"/>
              <a:ext cx="431" cy="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chemeClr val="bg2"/>
                  </a:solidFill>
                </a:rPr>
                <a:t>  F</a:t>
              </a:r>
              <a:r>
                <a:rPr lang="en-US" sz="2000" baseline="-25000">
                  <a:solidFill>
                    <a:schemeClr val="bg2"/>
                  </a:solidFill>
                </a:rPr>
                <a:t>1</a:t>
              </a:r>
              <a:endParaRPr lang="en-US" sz="2000">
                <a:solidFill>
                  <a:schemeClr val="bg2"/>
                </a:solidFill>
              </a:endParaRPr>
            </a:p>
          </p:txBody>
        </p:sp>
      </p:grpSp>
      <p:sp>
        <p:nvSpPr>
          <p:cNvPr id="8" name="TextBox 7"/>
          <p:cNvSpPr txBox="1"/>
          <p:nvPr/>
        </p:nvSpPr>
        <p:spPr>
          <a:xfrm>
            <a:off x="5638800" y="2819400"/>
            <a:ext cx="184731" cy="369332"/>
          </a:xfrm>
          <a:prstGeom prst="rect">
            <a:avLst/>
          </a:prstGeom>
          <a:noFill/>
        </p:spPr>
        <p:txBody>
          <a:bodyPr wrap="none" rtlCol="0">
            <a:spAutoFit/>
          </a:bodyPr>
          <a:lstStyle/>
          <a:p>
            <a:endParaRPr lang="en-US"/>
          </a:p>
        </p:txBody>
      </p:sp>
      <p:sp>
        <p:nvSpPr>
          <p:cNvPr id="9" name="TextBox 8"/>
          <p:cNvSpPr txBox="1"/>
          <p:nvPr/>
        </p:nvSpPr>
        <p:spPr>
          <a:xfrm>
            <a:off x="609600" y="1828800"/>
            <a:ext cx="3657600" cy="4401205"/>
          </a:xfrm>
          <a:prstGeom prst="rect">
            <a:avLst/>
          </a:prstGeom>
          <a:noFill/>
        </p:spPr>
        <p:txBody>
          <a:bodyPr wrap="square" rtlCol="0">
            <a:spAutoFit/>
          </a:bodyPr>
          <a:lstStyle/>
          <a:p>
            <a:pPr algn="just"/>
            <a:r>
              <a:rPr lang="en-US" sz="2800" b="1" smtClean="0">
                <a:latin typeface="Arial" pitchFamily="34" charset="0"/>
                <a:cs typeface="Arial" pitchFamily="34" charset="0"/>
              </a:rPr>
              <a:t>Giải thích</a:t>
            </a:r>
            <a:r>
              <a:rPr lang="en-US" sz="2800" smtClean="0">
                <a:latin typeface="Arial" pitchFamily="34" charset="0"/>
                <a:cs typeface="Arial" pitchFamily="34" charset="0"/>
              </a:rPr>
              <a:t>: Do sự phân ly của cặp nhân tố di truyền trong quá trình phát sinh giao tử và sự tổ hợp tự do của các giao tử trong quá trình thụ tinh.</a:t>
            </a:r>
          </a:p>
          <a:p>
            <a:pPr algn="just"/>
            <a:endParaRPr lang="en-US" sz="2800">
              <a:latin typeface="Arial" pitchFamily="34" charset="0"/>
              <a:cs typeface="Arial" pitchFamily="34" charset="0"/>
            </a:endParaRPr>
          </a:p>
          <a:p>
            <a:pPr algn="just"/>
            <a:endParaRPr lang="en-US" sz="2800" smtClean="0">
              <a:latin typeface="Arial" pitchFamily="34" charset="0"/>
              <a:cs typeface="Arial" pitchFamily="34" charset="0"/>
            </a:endParaRPr>
          </a:p>
          <a:p>
            <a:pPr algn="just"/>
            <a:endParaRPr lang="en-US" sz="2800">
              <a:latin typeface="Arial" pitchFamily="34" charset="0"/>
              <a:cs typeface="Arial" pitchFamily="34" charset="0"/>
            </a:endParaRPr>
          </a:p>
        </p:txBody>
      </p:sp>
    </p:spTree>
    <p:extLst>
      <p:ext uri="{BB962C8B-B14F-4D97-AF65-F5344CB8AC3E}">
        <p14:creationId xmlns:p14="http://schemas.microsoft.com/office/powerpoint/2010/main" val="3578693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mtClean="0"/>
              <a:t>Nội dung quy luật phân li: </a:t>
            </a:r>
          </a:p>
          <a:p>
            <a:pPr marL="0" indent="0">
              <a:buNone/>
            </a:pPr>
            <a:r>
              <a:rPr lang="en-US" b="1" i="1" smtClean="0"/>
              <a:t>Trong quá trình phát sinh giao tử mỗi nhân tố di truyền trong cặp nhân tố di truyền phân li về một giao tử và giữ nguyên bản chất như ở cơ thể thuần chủng của bố mẹ</a:t>
            </a:r>
            <a:r>
              <a:rPr lang="en-US" smtClean="0"/>
              <a:t>.</a:t>
            </a:r>
            <a:endParaRPr lang="en-US"/>
          </a:p>
        </p:txBody>
      </p:sp>
    </p:spTree>
    <p:extLst>
      <p:ext uri="{BB962C8B-B14F-4D97-AF65-F5344CB8AC3E}">
        <p14:creationId xmlns:p14="http://schemas.microsoft.com/office/powerpoint/2010/main" val="136034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Bài tập vận dụng</a:t>
            </a:r>
            <a:endParaRPr lang="en-US"/>
          </a:p>
        </p:txBody>
      </p:sp>
      <p:sp>
        <p:nvSpPr>
          <p:cNvPr id="3" name="Content Placeholder 2"/>
          <p:cNvSpPr>
            <a:spLocks noGrp="1"/>
          </p:cNvSpPr>
          <p:nvPr>
            <p:ph idx="1"/>
          </p:nvPr>
        </p:nvSpPr>
        <p:spPr/>
        <p:txBody>
          <a:bodyPr>
            <a:normAutofit lnSpcReduction="10000"/>
          </a:bodyPr>
          <a:lstStyle/>
          <a:p>
            <a:pPr marL="0" indent="0">
              <a:buNone/>
            </a:pPr>
            <a:r>
              <a:rPr lang="en-US" b="1" smtClean="0"/>
              <a:t>Bài 1.</a:t>
            </a:r>
            <a:r>
              <a:rPr lang="en-US" smtClean="0"/>
              <a:t> Biết cây cao trội hoàn toàn so với cây thấp. Một cây có kiểu hình là cây cao, hãy viết kiểu gen có thể có. Biết tính trạng chiều cao cây do 1 cặp gen quy định.</a:t>
            </a:r>
            <a:endParaRPr lang="en-US"/>
          </a:p>
          <a:p>
            <a:pPr marL="0" indent="0">
              <a:buNone/>
            </a:pPr>
            <a:r>
              <a:rPr lang="en-US" b="1" smtClean="0"/>
              <a:t>Bài 2</a:t>
            </a:r>
            <a:r>
              <a:rPr lang="en-US" smtClean="0"/>
              <a:t>.Cho cây cà chua thuần chủng quả bầu dục lai với cây cà chua thuần chủng quả tròn thu được F1 toàn quả tròn. Tiếp tục cho các cây F1 giao phấn với nhau thu được các cây F2 sẽ thu được kết quả thế nào? Viết sơ đồ lai</a:t>
            </a:r>
            <a:endParaRPr lang="en-US"/>
          </a:p>
        </p:txBody>
      </p:sp>
    </p:spTree>
    <p:extLst>
      <p:ext uri="{BB962C8B-B14F-4D97-AF65-F5344CB8AC3E}">
        <p14:creationId xmlns:p14="http://schemas.microsoft.com/office/powerpoint/2010/main" val="2482327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Bài tập</a:t>
            </a:r>
            <a:endParaRPr lang="en-US"/>
          </a:p>
        </p:txBody>
      </p:sp>
      <p:sp>
        <p:nvSpPr>
          <p:cNvPr id="3" name="Content Placeholder 2"/>
          <p:cNvSpPr>
            <a:spLocks noGrp="1"/>
          </p:cNvSpPr>
          <p:nvPr>
            <p:ph idx="1"/>
          </p:nvPr>
        </p:nvSpPr>
        <p:spPr/>
        <p:txBody>
          <a:bodyPr/>
          <a:lstStyle/>
          <a:p>
            <a:pPr marL="0" indent="0">
              <a:buNone/>
            </a:pPr>
            <a:r>
              <a:rPr lang="en-US" b="1" smtClean="0"/>
              <a:t>Biết tóc quăn là trội hoàn toàn so với tóc thẳng, gen quy định hình dạng tóc nằm trên NST thường.</a:t>
            </a:r>
          </a:p>
          <a:p>
            <a:pPr marL="0" indent="0">
              <a:buNone/>
            </a:pPr>
            <a:r>
              <a:rPr lang="en-US" b="1" smtClean="0"/>
              <a:t>Người chồng tóc thẳng lấy người vợ tóc quăn sinh ra 1 con gái tóc thẳng, một con trai tóc quăn. </a:t>
            </a:r>
          </a:p>
          <a:p>
            <a:pPr marL="0" indent="0">
              <a:buNone/>
            </a:pPr>
            <a:r>
              <a:rPr lang="en-US" b="1" smtClean="0"/>
              <a:t>Cho biết kiểu gen của  của 4 người nói trên.</a:t>
            </a:r>
            <a:endParaRPr lang="en-US" b="1"/>
          </a:p>
        </p:txBody>
      </p:sp>
    </p:spTree>
    <p:extLst>
      <p:ext uri="{BB962C8B-B14F-4D97-AF65-F5344CB8AC3E}">
        <p14:creationId xmlns:p14="http://schemas.microsoft.com/office/powerpoint/2010/main" val="2584681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smtClean="0"/>
              <a:t>Kiểm tra bài cũ</a:t>
            </a:r>
            <a:endParaRPr lang="en-US"/>
          </a:p>
        </p:txBody>
      </p:sp>
      <p:sp>
        <p:nvSpPr>
          <p:cNvPr id="3" name="Content Placeholder 2"/>
          <p:cNvSpPr>
            <a:spLocks noGrp="1"/>
          </p:cNvSpPr>
          <p:nvPr>
            <p:ph idx="1"/>
          </p:nvPr>
        </p:nvSpPr>
        <p:spPr/>
        <p:txBody>
          <a:bodyPr/>
          <a:lstStyle/>
          <a:p>
            <a:pPr marL="0" indent="0">
              <a:buNone/>
            </a:pPr>
            <a:endParaRPr lang="en-US" b="1"/>
          </a:p>
        </p:txBody>
      </p:sp>
    </p:spTree>
    <p:extLst>
      <p:ext uri="{BB962C8B-B14F-4D97-AF65-F5344CB8AC3E}">
        <p14:creationId xmlns:p14="http://schemas.microsoft.com/office/powerpoint/2010/main" val="352599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33400" y="3962400"/>
            <a:ext cx="533400" cy="533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33400" y="1687909"/>
            <a:ext cx="8229600" cy="4548981"/>
          </a:xfrm>
        </p:spPr>
        <p:txBody>
          <a:bodyPr/>
          <a:lstStyle/>
          <a:p>
            <a:pPr marL="0" indent="0">
              <a:buNone/>
            </a:pPr>
            <a:r>
              <a:rPr lang="en-US" b="1" smtClean="0"/>
              <a:t>Những đặc điểm về hình thái, cấu tạo, sinh lý được gọi là gì?</a:t>
            </a:r>
          </a:p>
          <a:p>
            <a:pPr marL="0" indent="0">
              <a:buNone/>
            </a:pPr>
            <a:r>
              <a:rPr lang="en-US" b="1" smtClean="0">
                <a:solidFill>
                  <a:srgbClr val="C00000"/>
                </a:solidFill>
                <a:latin typeface="Arial" pitchFamily="34" charset="0"/>
                <a:cs typeface="Arial" pitchFamily="34" charset="0"/>
              </a:rPr>
              <a:t>A. Kiểu hình</a:t>
            </a:r>
          </a:p>
          <a:p>
            <a:pPr marL="0" indent="0">
              <a:buNone/>
            </a:pPr>
            <a:r>
              <a:rPr lang="en-US" b="1" smtClean="0">
                <a:solidFill>
                  <a:srgbClr val="C00000"/>
                </a:solidFill>
                <a:latin typeface="Arial" pitchFamily="34" charset="0"/>
                <a:cs typeface="Arial" pitchFamily="34" charset="0"/>
              </a:rPr>
              <a:t>B. Kiểu gen</a:t>
            </a:r>
          </a:p>
          <a:p>
            <a:pPr marL="0" indent="0">
              <a:buNone/>
            </a:pPr>
            <a:r>
              <a:rPr lang="en-US" b="1" smtClean="0">
                <a:solidFill>
                  <a:srgbClr val="C00000"/>
                </a:solidFill>
                <a:latin typeface="Arial" pitchFamily="34" charset="0"/>
                <a:cs typeface="Arial" pitchFamily="34" charset="0"/>
              </a:rPr>
              <a:t>C. Tính trạng</a:t>
            </a:r>
          </a:p>
          <a:p>
            <a:pPr marL="0" indent="0">
              <a:buNone/>
            </a:pPr>
            <a:r>
              <a:rPr lang="en-US" b="1" smtClean="0">
                <a:solidFill>
                  <a:srgbClr val="C00000"/>
                </a:solidFill>
                <a:latin typeface="Arial" pitchFamily="34" charset="0"/>
                <a:cs typeface="Arial" pitchFamily="34" charset="0"/>
              </a:rPr>
              <a:t>D. Kiểu hình và kiểu gen</a:t>
            </a:r>
            <a:endParaRPr lang="en-US" b="1">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166430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391400" cy="944562"/>
          </a:xfrm>
          <a:solidFill>
            <a:schemeClr val="accent6">
              <a:lumMod val="40000"/>
              <a:lumOff val="60000"/>
            </a:schemeClr>
          </a:solidFill>
        </p:spPr>
        <p:txBody>
          <a:bodyPr/>
          <a:lstStyle/>
          <a:p>
            <a:pPr algn="l"/>
            <a:r>
              <a:rPr lang="pl-PL"/>
              <a:t>I. Thí nghiệm của Men </a:t>
            </a:r>
            <a:r>
              <a:rPr lang="pl-PL">
                <a:latin typeface="Arial" pitchFamily="34" charset="0"/>
                <a:cs typeface="Arial" pitchFamily="34" charset="0"/>
              </a:rPr>
              <a:t>Đen</a:t>
            </a:r>
            <a:endParaRPr lang="en-US">
              <a:latin typeface="Arial" pitchFamily="34" charset="0"/>
              <a:cs typeface="Arial" pitchFamily="34"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11737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1"/>
            <a:ext cx="8229600" cy="2133599"/>
          </a:xfrm>
        </p:spPr>
        <p:txBody>
          <a:bodyPr/>
          <a:lstStyle/>
          <a:p>
            <a:pPr marL="0" indent="0">
              <a:buNone/>
            </a:pPr>
            <a:r>
              <a:rPr lang="pt-BR" b="1" smtClean="0">
                <a:latin typeface="Arial" pitchFamily="34" charset="0"/>
                <a:cs typeface="Arial" pitchFamily="34" charset="0"/>
              </a:rPr>
              <a:t>1.Nội dung thí nghiệm</a:t>
            </a:r>
            <a:endParaRPr lang="pt-BR" b="1" smtClean="0">
              <a:solidFill>
                <a:srgbClr val="C00000"/>
              </a:solidFill>
              <a:latin typeface="Arial" pitchFamily="34" charset="0"/>
              <a:cs typeface="Arial" pitchFamily="34" charset="0"/>
            </a:endParaRPr>
          </a:p>
          <a:p>
            <a:pPr marL="0" indent="0">
              <a:buNone/>
            </a:pPr>
            <a:r>
              <a:rPr lang="pt-BR" sz="2800" b="1" smtClean="0">
                <a:solidFill>
                  <a:srgbClr val="C00000"/>
                </a:solidFill>
                <a:latin typeface="Arial" pitchFamily="34" charset="0"/>
                <a:cs typeface="Arial" pitchFamily="34" charset="0"/>
              </a:rPr>
              <a:t>Dựa </a:t>
            </a:r>
            <a:r>
              <a:rPr lang="pt-BR" sz="2800" b="1">
                <a:solidFill>
                  <a:srgbClr val="C00000"/>
                </a:solidFill>
                <a:latin typeface="Arial" pitchFamily="34" charset="0"/>
                <a:cs typeface="Arial" pitchFamily="34" charset="0"/>
              </a:rPr>
              <a:t>vào sơ đồ H2.1, em hãy mô tả thí nghiệm về sự di truyền màu hoa - Men Đen đã tiến hành thí nghiệm như thế </a:t>
            </a:r>
            <a:r>
              <a:rPr lang="pt-BR" sz="2800" b="1" smtClean="0">
                <a:solidFill>
                  <a:srgbClr val="C00000"/>
                </a:solidFill>
                <a:latin typeface="Arial" pitchFamily="34" charset="0"/>
                <a:cs typeface="Arial" pitchFamily="34" charset="0"/>
              </a:rPr>
              <a:t>nào?</a:t>
            </a:r>
            <a:endParaRPr lang="en-US" sz="2800" b="1">
              <a:solidFill>
                <a:srgbClr val="C00000"/>
              </a:solidFill>
              <a:latin typeface="Arial" pitchFamily="34" charset="0"/>
              <a:cs typeface="Arial" pitchFamily="34" charset="0"/>
            </a:endParaRPr>
          </a:p>
          <a:p>
            <a:pPr marL="0" indent="0">
              <a:buNone/>
            </a:pPr>
            <a:endParaRPr lang="en-US"/>
          </a:p>
        </p:txBody>
      </p:sp>
      <p:pic>
        <p:nvPicPr>
          <p:cNvPr id="4" name="Picture 49" descr="So do thu phan nhan tao tren hoa dau Ha L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743200"/>
            <a:ext cx="66294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25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Nhận xét kết quả thí nghiệm</a:t>
            </a:r>
            <a:endParaRPr lang="en-US"/>
          </a:p>
        </p:txBody>
      </p:sp>
      <p:pic>
        <p:nvPicPr>
          <p:cNvPr id="4" name="Picture 50" descr="So do su di truyen mau hoa o dau Ha La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2228" y="1600200"/>
            <a:ext cx="4619544"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664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838200"/>
            <a:ext cx="5029200" cy="4401205"/>
          </a:xfrm>
          <a:prstGeom prst="rect">
            <a:avLst/>
          </a:prstGeom>
          <a:noFill/>
        </p:spPr>
        <p:txBody>
          <a:bodyPr wrap="square" rtlCol="0">
            <a:spAutoFit/>
          </a:bodyPr>
          <a:lstStyle/>
          <a:p>
            <a:r>
              <a:rPr lang="en-US" sz="2000" smtClean="0">
                <a:latin typeface="Arial" pitchFamily="34" charset="0"/>
                <a:cs typeface="Arial" pitchFamily="34" charset="0"/>
              </a:rPr>
              <a:t>P (t/c)  : ♀ Hoa đỏ    x        ♂ Hoa trắng</a:t>
            </a:r>
          </a:p>
          <a:p>
            <a:endParaRPr lang="en-US" sz="2000">
              <a:latin typeface="Arial" pitchFamily="34" charset="0"/>
              <a:cs typeface="Arial" pitchFamily="34" charset="0"/>
            </a:endParaRPr>
          </a:p>
          <a:p>
            <a:endParaRPr lang="en-US" sz="2000" smtClean="0">
              <a:latin typeface="Arial" pitchFamily="34" charset="0"/>
              <a:cs typeface="Arial" pitchFamily="34" charset="0"/>
            </a:endParaRPr>
          </a:p>
          <a:p>
            <a:r>
              <a:rPr lang="en-US" sz="2000" smtClean="0">
                <a:latin typeface="Arial" pitchFamily="34" charset="0"/>
                <a:cs typeface="Arial" pitchFamily="34" charset="0"/>
              </a:rPr>
              <a:t>                    </a:t>
            </a:r>
          </a:p>
          <a:p>
            <a:r>
              <a:rPr lang="en-US" sz="2000" smtClean="0">
                <a:latin typeface="Arial" pitchFamily="34" charset="0"/>
                <a:cs typeface="Arial" pitchFamily="34" charset="0"/>
              </a:rPr>
              <a:t>F1:                 100% Hoa đỏ</a:t>
            </a:r>
          </a:p>
          <a:p>
            <a:endParaRPr lang="en-US" sz="2000">
              <a:latin typeface="Arial" pitchFamily="34" charset="0"/>
              <a:cs typeface="Arial" pitchFamily="34" charset="0"/>
            </a:endParaRPr>
          </a:p>
          <a:p>
            <a:r>
              <a:rPr lang="en-US" sz="2000" smtClean="0">
                <a:latin typeface="Arial" pitchFamily="34" charset="0"/>
                <a:cs typeface="Arial" pitchFamily="34" charset="0"/>
              </a:rPr>
              <a:t>F1 xF1: Hoa đỏ      x         Hoa đỏ</a:t>
            </a:r>
          </a:p>
          <a:p>
            <a:endParaRPr lang="en-US" sz="2000">
              <a:latin typeface="Arial" pitchFamily="34" charset="0"/>
              <a:cs typeface="Arial" pitchFamily="34" charset="0"/>
            </a:endParaRPr>
          </a:p>
          <a:p>
            <a:endParaRPr lang="en-US" sz="2000" smtClean="0">
              <a:latin typeface="Arial" pitchFamily="34" charset="0"/>
              <a:cs typeface="Arial" pitchFamily="34" charset="0"/>
            </a:endParaRPr>
          </a:p>
          <a:p>
            <a:endParaRPr lang="en-US" sz="2000" smtClean="0">
              <a:latin typeface="Arial" pitchFamily="34" charset="0"/>
              <a:cs typeface="Arial" pitchFamily="34" charset="0"/>
            </a:endParaRPr>
          </a:p>
          <a:p>
            <a:endParaRPr lang="en-US" sz="2000" smtClean="0">
              <a:latin typeface="Arial" pitchFamily="34" charset="0"/>
              <a:cs typeface="Arial" pitchFamily="34" charset="0"/>
            </a:endParaRPr>
          </a:p>
          <a:p>
            <a:r>
              <a:rPr lang="en-US" sz="2000" smtClean="0">
                <a:latin typeface="Arial" pitchFamily="34" charset="0"/>
                <a:cs typeface="Arial" pitchFamily="34" charset="0"/>
              </a:rPr>
              <a:t>F2:              3 hoa đỏ: 1 Hoa trắng</a:t>
            </a:r>
            <a:endParaRPr lang="en-US" sz="2000">
              <a:latin typeface="Arial" pitchFamily="34" charset="0"/>
              <a:cs typeface="Arial" pitchFamily="34" charset="0"/>
            </a:endParaRPr>
          </a:p>
          <a:p>
            <a:endParaRPr lang="en-US" sz="2000" smtClean="0">
              <a:latin typeface="Arial" pitchFamily="34" charset="0"/>
              <a:cs typeface="Arial" pitchFamily="34" charset="0"/>
            </a:endParaRPr>
          </a:p>
          <a:p>
            <a:endParaRPr lang="en-US" sz="2000">
              <a:latin typeface="Arial" pitchFamily="34" charset="0"/>
              <a:cs typeface="Arial" pitchFamily="34" charset="0"/>
            </a:endParaRPr>
          </a:p>
        </p:txBody>
      </p:sp>
      <p:cxnSp>
        <p:nvCxnSpPr>
          <p:cNvPr id="4" name="Straight Arrow Connector 3"/>
          <p:cNvCxnSpPr/>
          <p:nvPr/>
        </p:nvCxnSpPr>
        <p:spPr>
          <a:xfrm>
            <a:off x="3276600" y="1295400"/>
            <a:ext cx="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3200400" y="31242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7" name="Picture 50" descr="So do su di truyen mau hoa o dau Ha L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838200"/>
            <a:ext cx="2895600" cy="4267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729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 calcmode="lin" valueType="num">
                                      <p:cBhvr additive="base">
                                        <p:cTn id="1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
                                            <p:txEl>
                                              <p:pRg st="6" end="6"/>
                                            </p:txEl>
                                          </p:spTgt>
                                        </p:tgtEl>
                                        <p:attrNameLst>
                                          <p:attrName>style.visibility</p:attrName>
                                        </p:attrNameLst>
                                      </p:cBhvr>
                                      <p:to>
                                        <p:strVal val="visible"/>
                                      </p:to>
                                    </p:set>
                                    <p:animEffect transition="in" filter="fade">
                                      <p:cBhvr>
                                        <p:cTn id="18" dur="1000"/>
                                        <p:tgtEl>
                                          <p:spTgt spid="2">
                                            <p:txEl>
                                              <p:pRg st="6" end="6"/>
                                            </p:txEl>
                                          </p:spTgt>
                                        </p:tgtEl>
                                      </p:cBhvr>
                                    </p:animEffect>
                                    <p:anim calcmode="lin" valueType="num">
                                      <p:cBhvr>
                                        <p:cTn id="19"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2">
                                            <p:txEl>
                                              <p:pRg st="11" end="11"/>
                                            </p:txEl>
                                          </p:spTgt>
                                        </p:tgtEl>
                                        <p:attrNameLst>
                                          <p:attrName>style.visibility</p:attrName>
                                        </p:attrNameLst>
                                      </p:cBhvr>
                                      <p:to>
                                        <p:strVal val="visible"/>
                                      </p:to>
                                    </p:set>
                                    <p:animEffect transition="in" filter="barn(inVertical)">
                                      <p:cBhvr>
                                        <p:cTn id="30" dur="500"/>
                                        <p:tgtEl>
                                          <p:spTgt spid="2">
                                            <p:txEl>
                                              <p:pRg st="11" end="1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334000" cy="1143000"/>
          </a:xfrm>
          <a:solidFill>
            <a:schemeClr val="accent2">
              <a:lumMod val="20000"/>
              <a:lumOff val="80000"/>
            </a:schemeClr>
          </a:solidFill>
        </p:spPr>
        <p:txBody>
          <a:bodyPr/>
          <a:lstStyle/>
          <a:p>
            <a:pPr algn="l"/>
            <a:r>
              <a:rPr lang="en-US" b="1" smtClean="0"/>
              <a:t>2. Một số khái niệm</a:t>
            </a:r>
            <a:endParaRPr lang="en-US" b="1"/>
          </a:p>
        </p:txBody>
      </p:sp>
      <p:sp>
        <p:nvSpPr>
          <p:cNvPr id="3" name="Content Placeholder 2"/>
          <p:cNvSpPr>
            <a:spLocks noGrp="1"/>
          </p:cNvSpPr>
          <p:nvPr>
            <p:ph idx="1"/>
          </p:nvPr>
        </p:nvSpPr>
        <p:spPr>
          <a:xfrm>
            <a:off x="457200" y="1447801"/>
            <a:ext cx="4495800" cy="4953000"/>
          </a:xfrm>
        </p:spPr>
        <p:txBody>
          <a:bodyPr/>
          <a:lstStyle/>
          <a:p>
            <a:pPr marL="0" indent="0">
              <a:buNone/>
            </a:pPr>
            <a:r>
              <a:rPr lang="en-US" smtClean="0">
                <a:latin typeface="Arial" pitchFamily="34" charset="0"/>
                <a:cs typeface="Arial" pitchFamily="34" charset="0"/>
              </a:rPr>
              <a:t>- Kiểu hình: </a:t>
            </a:r>
            <a:r>
              <a:rPr lang="pl-PL" smtClean="0">
                <a:latin typeface="Arial" pitchFamily="34" charset="0"/>
                <a:cs typeface="Arial" pitchFamily="34" charset="0"/>
              </a:rPr>
              <a:t>Là </a:t>
            </a:r>
            <a:r>
              <a:rPr lang="pl-PL">
                <a:latin typeface="Arial" pitchFamily="34" charset="0"/>
                <a:cs typeface="Arial" pitchFamily="34" charset="0"/>
              </a:rPr>
              <a:t>tổ hợp toàn bộ các tính trạng của cơ thể.</a:t>
            </a:r>
            <a:endParaRPr lang="en-US">
              <a:latin typeface="Arial" pitchFamily="34" charset="0"/>
              <a:cs typeface="Arial" pitchFamily="34" charset="0"/>
            </a:endParaRPr>
          </a:p>
          <a:p>
            <a:pPr marL="0" indent="0">
              <a:buNone/>
            </a:pPr>
            <a:r>
              <a:rPr lang="en-US" smtClean="0">
                <a:latin typeface="Arial" pitchFamily="34" charset="0"/>
                <a:cs typeface="Arial" pitchFamily="34" charset="0"/>
              </a:rPr>
              <a:t>-Tính trạng trội: </a:t>
            </a:r>
            <a:r>
              <a:rPr lang="pl-PL" smtClean="0">
                <a:latin typeface="Arial" pitchFamily="34" charset="0"/>
                <a:cs typeface="Arial" pitchFamily="34" charset="0"/>
              </a:rPr>
              <a:t>Là </a:t>
            </a:r>
            <a:r>
              <a:rPr lang="pl-PL">
                <a:latin typeface="Arial" pitchFamily="34" charset="0"/>
                <a:cs typeface="Arial" pitchFamily="34" charset="0"/>
              </a:rPr>
              <a:t>tính trạng được biểu hiện ngay ở </a:t>
            </a:r>
            <a:r>
              <a:rPr lang="pl-PL" smtClean="0">
                <a:latin typeface="Arial" pitchFamily="34" charset="0"/>
                <a:cs typeface="Arial" pitchFamily="34" charset="0"/>
              </a:rPr>
              <a:t>F</a:t>
            </a:r>
            <a:r>
              <a:rPr lang="en-US" baseline="-25000" smtClean="0">
                <a:latin typeface="Arial" pitchFamily="34" charset="0"/>
                <a:cs typeface="Arial" pitchFamily="34" charset="0"/>
              </a:rPr>
              <a:t>1</a:t>
            </a:r>
            <a:endParaRPr lang="en-US" baseline="-25000">
              <a:latin typeface="Arial" pitchFamily="34" charset="0"/>
              <a:cs typeface="Arial" pitchFamily="34" charset="0"/>
            </a:endParaRPr>
          </a:p>
          <a:p>
            <a:pPr marL="0" indent="0">
              <a:buNone/>
            </a:pPr>
            <a:r>
              <a:rPr lang="en-US" smtClean="0">
                <a:latin typeface="Arial" pitchFamily="34" charset="0"/>
                <a:cs typeface="Arial" pitchFamily="34" charset="0"/>
              </a:rPr>
              <a:t>-Tính trạng lặn: L</a:t>
            </a:r>
            <a:r>
              <a:rPr lang="pl-PL" smtClean="0">
                <a:latin typeface="Arial" pitchFamily="34" charset="0"/>
                <a:cs typeface="Arial" pitchFamily="34" charset="0"/>
              </a:rPr>
              <a:t>à </a:t>
            </a:r>
            <a:r>
              <a:rPr lang="en-US" smtClean="0">
                <a:latin typeface="Arial" pitchFamily="34" charset="0"/>
                <a:cs typeface="Arial" pitchFamily="34" charset="0"/>
              </a:rPr>
              <a:t>tính trạng</a:t>
            </a:r>
            <a:r>
              <a:rPr lang="pl-PL" smtClean="0">
                <a:latin typeface="Arial" pitchFamily="34" charset="0"/>
                <a:cs typeface="Arial" pitchFamily="34" charset="0"/>
              </a:rPr>
              <a:t> </a:t>
            </a:r>
            <a:r>
              <a:rPr lang="pl-PL">
                <a:latin typeface="Arial" pitchFamily="34" charset="0"/>
                <a:cs typeface="Arial" pitchFamily="34" charset="0"/>
              </a:rPr>
              <a:t>đến F</a:t>
            </a:r>
            <a:r>
              <a:rPr lang="pl-PL" baseline="-25000">
                <a:latin typeface="Arial" pitchFamily="34" charset="0"/>
                <a:cs typeface="Arial" pitchFamily="34" charset="0"/>
              </a:rPr>
              <a:t>2</a:t>
            </a:r>
            <a:r>
              <a:rPr lang="pl-PL">
                <a:latin typeface="Arial" pitchFamily="34" charset="0"/>
                <a:cs typeface="Arial" pitchFamily="34" charset="0"/>
              </a:rPr>
              <a:t> mới biểu hiện.</a:t>
            </a:r>
            <a:endParaRPr lang="en-US" smtClean="0">
              <a:latin typeface="Arial" pitchFamily="34" charset="0"/>
              <a:cs typeface="Arial" pitchFamily="34" charset="0"/>
            </a:endParaRPr>
          </a:p>
          <a:p>
            <a:pPr marL="0" indent="0">
              <a:buNone/>
            </a:pPr>
            <a:endParaRPr lang="en-US">
              <a:latin typeface="Arial" pitchFamily="34" charset="0"/>
              <a:cs typeface="Arial" pitchFamily="34" charset="0"/>
            </a:endParaRPr>
          </a:p>
        </p:txBody>
      </p:sp>
      <p:pic>
        <p:nvPicPr>
          <p:cNvPr id="2050" name="Picture 2" descr="D:\GA\lớp 9\Kì 1 l9\baif1,2\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447800"/>
            <a:ext cx="3581400"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1668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circle(in)">
                                      <p:cBhvr>
                                        <p:cTn id="12"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3200400" cy="884238"/>
          </a:xfrm>
          <a:solidFill>
            <a:schemeClr val="accent6">
              <a:lumMod val="40000"/>
              <a:lumOff val="60000"/>
            </a:schemeClr>
          </a:solidFill>
        </p:spPr>
        <p:txBody>
          <a:bodyPr>
            <a:noAutofit/>
          </a:bodyPr>
          <a:lstStyle/>
          <a:p>
            <a:pPr algn="l"/>
            <a:r>
              <a:rPr lang="pl-PL" sz="2800" b="1">
                <a:latin typeface="Arial" pitchFamily="34" charset="0"/>
                <a:cs typeface="Arial" pitchFamily="34" charset="0"/>
              </a:rPr>
              <a:t>3. Nhận xét</a:t>
            </a:r>
            <a:r>
              <a:rPr lang="en-US" sz="2800">
                <a:latin typeface="Arial" pitchFamily="34" charset="0"/>
                <a:cs typeface="Arial" pitchFamily="34" charset="0"/>
              </a:rPr>
              <a:t/>
            </a:r>
            <a:br>
              <a:rPr lang="en-US" sz="2800">
                <a:latin typeface="Arial" pitchFamily="34" charset="0"/>
                <a:cs typeface="Arial" pitchFamily="34" charset="0"/>
              </a:rPr>
            </a:br>
            <a:endParaRPr lang="en-US" sz="2800">
              <a:latin typeface="Arial" pitchFamily="34" charset="0"/>
              <a:cs typeface="Arial" pitchFamily="34" charset="0"/>
            </a:endParaRPr>
          </a:p>
        </p:txBody>
      </p:sp>
      <p:sp>
        <p:nvSpPr>
          <p:cNvPr id="3" name="Content Placeholder 2"/>
          <p:cNvSpPr>
            <a:spLocks noGrp="1"/>
          </p:cNvSpPr>
          <p:nvPr>
            <p:ph idx="1"/>
          </p:nvPr>
        </p:nvSpPr>
        <p:spPr/>
        <p:txBody>
          <a:bodyPr/>
          <a:lstStyle/>
          <a:p>
            <a:pPr marL="0" indent="0">
              <a:buNone/>
            </a:pPr>
            <a:r>
              <a:rPr lang="pl-PL" dirty="0">
                <a:latin typeface="Arial" pitchFamily="34" charset="0"/>
                <a:cs typeface="Arial" pitchFamily="34" charset="0"/>
              </a:rPr>
              <a:t>Khi lai 2 </a:t>
            </a:r>
            <a:r>
              <a:rPr lang="pl-PL" dirty="0" smtClean="0">
                <a:latin typeface="Arial" pitchFamily="34" charset="0"/>
                <a:cs typeface="Arial" pitchFamily="34" charset="0"/>
              </a:rPr>
              <a:t>bố </a:t>
            </a:r>
            <a:r>
              <a:rPr lang="pl-PL" dirty="0">
                <a:latin typeface="Arial" pitchFamily="34" charset="0"/>
                <a:cs typeface="Arial" pitchFamily="34" charset="0"/>
              </a:rPr>
              <a:t>mẹ  khác nhau về một cặp tính trạng </a:t>
            </a:r>
            <a:r>
              <a:rPr lang="pl-PL" b="1" dirty="0">
                <a:latin typeface="Arial" pitchFamily="34" charset="0"/>
                <a:cs typeface="Arial" pitchFamily="34" charset="0"/>
              </a:rPr>
              <a:t>thuần chủng tương phản </a:t>
            </a:r>
            <a:r>
              <a:rPr lang="pl-PL" dirty="0">
                <a:latin typeface="Arial" pitchFamily="34" charset="0"/>
                <a:cs typeface="Arial" pitchFamily="34" charset="0"/>
              </a:rPr>
              <a:t>thì F1 </a:t>
            </a:r>
            <a:r>
              <a:rPr lang="pl-PL" b="1" dirty="0">
                <a:latin typeface="Arial" pitchFamily="34" charset="0"/>
                <a:cs typeface="Arial" pitchFamily="34" charset="0"/>
              </a:rPr>
              <a:t>đồng</a:t>
            </a:r>
            <a:r>
              <a:rPr lang="pl-PL" dirty="0">
                <a:latin typeface="Arial" pitchFamily="34" charset="0"/>
                <a:cs typeface="Arial" pitchFamily="34" charset="0"/>
              </a:rPr>
              <a:t> </a:t>
            </a:r>
            <a:r>
              <a:rPr lang="pl-PL" b="1" dirty="0">
                <a:latin typeface="Arial" pitchFamily="34" charset="0"/>
                <a:cs typeface="Arial" pitchFamily="34" charset="0"/>
              </a:rPr>
              <a:t>tính</a:t>
            </a:r>
            <a:r>
              <a:rPr lang="pl-PL" dirty="0">
                <a:latin typeface="Arial" pitchFamily="34" charset="0"/>
                <a:cs typeface="Arial" pitchFamily="34" charset="0"/>
              </a:rPr>
              <a:t> </a:t>
            </a:r>
            <a:r>
              <a:rPr lang="en-US" dirty="0" err="1" smtClean="0">
                <a:latin typeface="Arial" pitchFamily="34" charset="0"/>
                <a:cs typeface="Arial" pitchFamily="34" charset="0"/>
              </a:rPr>
              <a:t>về</a:t>
            </a:r>
            <a:r>
              <a:rPr lang="en-US" dirty="0" smtClean="0">
                <a:latin typeface="Arial" pitchFamily="34" charset="0"/>
                <a:cs typeface="Arial" pitchFamily="34" charset="0"/>
              </a:rPr>
              <a:t> </a:t>
            </a:r>
            <a:r>
              <a:rPr lang="en-US" dirty="0" err="1" smtClean="0">
                <a:latin typeface="Arial" pitchFamily="34" charset="0"/>
                <a:cs typeface="Arial" pitchFamily="34" charset="0"/>
              </a:rPr>
              <a:t>tính</a:t>
            </a:r>
            <a:r>
              <a:rPr lang="en-US" dirty="0" smtClean="0">
                <a:latin typeface="Arial" pitchFamily="34" charset="0"/>
                <a:cs typeface="Arial" pitchFamily="34" charset="0"/>
              </a:rPr>
              <a:t> </a:t>
            </a:r>
            <a:r>
              <a:rPr lang="en-US" dirty="0" err="1" smtClean="0">
                <a:latin typeface="Arial" pitchFamily="34" charset="0"/>
                <a:cs typeface="Arial" pitchFamily="34" charset="0"/>
              </a:rPr>
              <a:t>trạng</a:t>
            </a:r>
            <a:r>
              <a:rPr lang="en-US" dirty="0" smtClean="0">
                <a:latin typeface="Arial" pitchFamily="34" charset="0"/>
                <a:cs typeface="Arial" pitchFamily="34" charset="0"/>
              </a:rPr>
              <a:t> </a:t>
            </a:r>
            <a:r>
              <a:rPr lang="en-US" dirty="0" err="1" smtClean="0">
                <a:latin typeface="Arial" pitchFamily="34" charset="0"/>
                <a:cs typeface="Arial" pitchFamily="34" charset="0"/>
              </a:rPr>
              <a:t>của</a:t>
            </a:r>
            <a:r>
              <a:rPr lang="en-US" dirty="0" smtClean="0">
                <a:latin typeface="Arial" pitchFamily="34" charset="0"/>
                <a:cs typeface="Arial" pitchFamily="34" charset="0"/>
              </a:rPr>
              <a:t> </a:t>
            </a:r>
            <a:r>
              <a:rPr lang="en-US" dirty="0" err="1" smtClean="0">
                <a:latin typeface="Arial" pitchFamily="34" charset="0"/>
                <a:cs typeface="Arial" pitchFamily="34" charset="0"/>
              </a:rPr>
              <a:t>bố</a:t>
            </a:r>
            <a:r>
              <a:rPr lang="en-US" dirty="0" smtClean="0">
                <a:latin typeface="Arial" pitchFamily="34" charset="0"/>
                <a:cs typeface="Arial" pitchFamily="34" charset="0"/>
              </a:rPr>
              <a:t> </a:t>
            </a:r>
            <a:r>
              <a:rPr lang="en-US" dirty="0" err="1" smtClean="0">
                <a:latin typeface="Arial" pitchFamily="34" charset="0"/>
                <a:cs typeface="Arial" pitchFamily="34" charset="0"/>
              </a:rPr>
              <a:t>hoặc</a:t>
            </a:r>
            <a:r>
              <a:rPr lang="en-US" dirty="0" smtClean="0">
                <a:latin typeface="Arial" pitchFamily="34" charset="0"/>
                <a:cs typeface="Arial" pitchFamily="34" charset="0"/>
              </a:rPr>
              <a:t> </a:t>
            </a:r>
            <a:r>
              <a:rPr lang="en-US" dirty="0" err="1" smtClean="0">
                <a:latin typeface="Arial" pitchFamily="34" charset="0"/>
                <a:cs typeface="Arial" pitchFamily="34" charset="0"/>
              </a:rPr>
              <a:t>mẹ</a:t>
            </a:r>
            <a:r>
              <a:rPr lang="en-US" dirty="0">
                <a:latin typeface="Arial" pitchFamily="34" charset="0"/>
                <a:cs typeface="Arial" pitchFamily="34" charset="0"/>
              </a:rPr>
              <a:t> </a:t>
            </a:r>
            <a:r>
              <a:rPr lang="en-US" dirty="0" err="1" smtClean="0">
                <a:latin typeface="Arial" pitchFamily="34" charset="0"/>
                <a:cs typeface="Arial" pitchFamily="34" charset="0"/>
              </a:rPr>
              <a:t>còn</a:t>
            </a:r>
            <a:r>
              <a:rPr lang="pl-PL" dirty="0" smtClean="0">
                <a:latin typeface="Arial" pitchFamily="34" charset="0"/>
                <a:cs typeface="Arial" pitchFamily="34" charset="0"/>
              </a:rPr>
              <a:t> </a:t>
            </a:r>
            <a:r>
              <a:rPr lang="pl-PL" dirty="0">
                <a:latin typeface="Arial" pitchFamily="34" charset="0"/>
                <a:cs typeface="Arial" pitchFamily="34" charset="0"/>
              </a:rPr>
              <a:t>F2 phân li tính trạng theo tỷ lệ  trung bình </a:t>
            </a:r>
            <a:r>
              <a:rPr lang="pl-PL" b="1" dirty="0">
                <a:latin typeface="Arial" pitchFamily="34" charset="0"/>
                <a:cs typeface="Arial" pitchFamily="34" charset="0"/>
              </a:rPr>
              <a:t>3 trội : 1 lặn</a:t>
            </a:r>
            <a:r>
              <a:rPr lang="pl-PL" b="1" dirty="0" smtClean="0">
                <a:latin typeface="Arial" pitchFamily="34" charset="0"/>
                <a:cs typeface="Arial" pitchFamily="34" charset="0"/>
              </a:rPr>
              <a:t>.</a:t>
            </a:r>
            <a:endParaRPr lang="en-US" b="1"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a:p>
            <a:pPr marL="0" indent="0">
              <a:buNone/>
            </a:pPr>
            <a:r>
              <a:rPr lang="pl-PL" dirty="0"/>
              <a:t> </a:t>
            </a:r>
            <a:endParaRPr lang="en-US" dirty="0"/>
          </a:p>
          <a:p>
            <a:pPr marL="0" indent="0">
              <a:buNone/>
            </a:pPr>
            <a:endParaRPr lang="en-US" dirty="0"/>
          </a:p>
        </p:txBody>
      </p:sp>
      <p:pic>
        <p:nvPicPr>
          <p:cNvPr id="4" name="Picture 50" descr="So do su di truyen mau hoa o dau Ha L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3505200"/>
            <a:ext cx="3276600"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59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944</TotalTime>
  <Words>488</Words>
  <Application>Microsoft Office PowerPoint</Application>
  <PresentationFormat>On-screen Show (4:3)</PresentationFormat>
  <Paragraphs>47</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Bài 2. Lai một cặp tính trạng</vt:lpstr>
      <vt:lpstr>Kiểm tra bài cũ</vt:lpstr>
      <vt:lpstr>PowerPoint Presentation</vt:lpstr>
      <vt:lpstr>I. Thí nghiệm của Men Đen</vt:lpstr>
      <vt:lpstr>PowerPoint Presentation</vt:lpstr>
      <vt:lpstr>Nhận xét kết quả thí nghiệm</vt:lpstr>
      <vt:lpstr>PowerPoint Presentation</vt:lpstr>
      <vt:lpstr>2. Một số khái niệm</vt:lpstr>
      <vt:lpstr>3. Nhận xét </vt:lpstr>
      <vt:lpstr>II. Men Đen giải thích kết quả thí nghiệm  </vt:lpstr>
      <vt:lpstr>PowerPoint Presentation</vt:lpstr>
      <vt:lpstr>Bài tập vận dụng</vt:lpstr>
      <vt:lpstr>Bài tập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2. Lai một cặp tính trạng</dc:title>
  <dc:creator>Administrator</dc:creator>
  <cp:lastModifiedBy>Admin</cp:lastModifiedBy>
  <cp:revision>42</cp:revision>
  <dcterms:created xsi:type="dcterms:W3CDTF">2006-08-16T00:00:00Z</dcterms:created>
  <dcterms:modified xsi:type="dcterms:W3CDTF">2023-09-11T03:12:58Z</dcterms:modified>
</cp:coreProperties>
</file>