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6"/>
  </p:notesMasterIdLst>
  <p:sldIdLst>
    <p:sldId id="315" r:id="rId2"/>
    <p:sldId id="322" r:id="rId3"/>
    <p:sldId id="324" r:id="rId4"/>
    <p:sldId id="259" r:id="rId5"/>
    <p:sldId id="260" r:id="rId6"/>
    <p:sldId id="261" r:id="rId7"/>
    <p:sldId id="317" r:id="rId8"/>
    <p:sldId id="319" r:id="rId9"/>
    <p:sldId id="337" r:id="rId10"/>
    <p:sldId id="298" r:id="rId11"/>
    <p:sldId id="326" r:id="rId12"/>
    <p:sldId id="328" r:id="rId13"/>
    <p:sldId id="269" r:id="rId14"/>
    <p:sldId id="272" r:id="rId15"/>
    <p:sldId id="329" r:id="rId16"/>
    <p:sldId id="274" r:id="rId17"/>
    <p:sldId id="330" r:id="rId18"/>
    <p:sldId id="332" r:id="rId19"/>
    <p:sldId id="331" r:id="rId20"/>
    <p:sldId id="320" r:id="rId21"/>
    <p:sldId id="277" r:id="rId22"/>
    <p:sldId id="278" r:id="rId23"/>
    <p:sldId id="279" r:id="rId24"/>
    <p:sldId id="282" r:id="rId25"/>
    <p:sldId id="286" r:id="rId26"/>
    <p:sldId id="287" r:id="rId27"/>
    <p:sldId id="334" r:id="rId28"/>
    <p:sldId id="289" r:id="rId29"/>
    <p:sldId id="290" r:id="rId30"/>
    <p:sldId id="327" r:id="rId31"/>
    <p:sldId id="335" r:id="rId32"/>
    <p:sldId id="336" r:id="rId33"/>
    <p:sldId id="292" r:id="rId34"/>
    <p:sldId id="333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03DF5"/>
    <a:srgbClr val="337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5A14-2B41-4822-BC8E-B5CCE4774A54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2BE1D-C95D-4CE6-88F1-33EF17194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7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2BE1D-C95D-4CE6-88F1-33EF171948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1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C7B93-313F-4FEB-8CE8-B5237774A8C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00AB-4E94-412F-A08F-A12796F5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616C-607C-4603-90E7-A03316BB4D95}" type="datetimeFigureOut">
              <a:rPr lang="en-US" smtClean="0"/>
              <a:pPr/>
              <a:t>11/10/2060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20180815002739-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1022"/>
            <a:ext cx="4495800" cy="2913278"/>
          </a:xfrm>
        </p:spPr>
      </p:pic>
      <p:pic>
        <p:nvPicPr>
          <p:cNvPr id="6" name="Picture 5" descr="image(12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17299"/>
            <a:ext cx="4648200" cy="2940701"/>
          </a:xfrm>
          <a:prstGeom prst="rect">
            <a:avLst/>
          </a:prstGeom>
        </p:spPr>
      </p:pic>
      <p:pic>
        <p:nvPicPr>
          <p:cNvPr id="7" name="Picture 6" descr="t-ng-h-p-ki-n-th-c-v-sinh-thai-h-c-h-sinh-thai-wallpaper2you-223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009650"/>
            <a:ext cx="4495800" cy="2905125"/>
          </a:xfrm>
          <a:prstGeom prst="rect">
            <a:avLst/>
          </a:prstGeom>
        </p:spPr>
      </p:pic>
      <p:pic>
        <p:nvPicPr>
          <p:cNvPr id="8" name="Picture 7" descr="image-20180815002739-1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935185"/>
            <a:ext cx="4495800" cy="29990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43000" y="3352800"/>
            <a:ext cx="1981200" cy="533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Quần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3429000"/>
            <a:ext cx="1905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Quần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Xã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6248400"/>
            <a:ext cx="1752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Quần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6477000"/>
            <a:ext cx="1676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Quần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762000"/>
            <a:ext cx="4191000" cy="5049760"/>
            <a:chOff x="144" y="1728"/>
            <a:chExt cx="2448" cy="1648"/>
          </a:xfrm>
        </p:grpSpPr>
        <p:pic>
          <p:nvPicPr>
            <p:cNvPr id="24587" name="Picture 11" descr="swieteni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728"/>
              <a:ext cx="2434" cy="13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144" y="3245"/>
              <a:ext cx="2448" cy="1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latin typeface=".VnTime" pitchFamily="34" charset="0"/>
                </a:rPr>
                <a:t>RỪNG MƯA NHIỆT ĐỚI</a:t>
              </a:r>
              <a:endParaRPr lang="en-US" sz="2000" b="1" dirty="0">
                <a:latin typeface=".VnTime" pitchFamily="34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24399" y="762000"/>
            <a:ext cx="4268040" cy="4973625"/>
            <a:chOff x="3120" y="1728"/>
            <a:chExt cx="2493" cy="1627"/>
          </a:xfrm>
        </p:grpSpPr>
        <p:pic>
          <p:nvPicPr>
            <p:cNvPr id="2458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1728"/>
              <a:ext cx="2448" cy="13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3165" y="3224"/>
              <a:ext cx="2448" cy="1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latin typeface=".VnTime" pitchFamily="34" charset="0"/>
                </a:rPr>
                <a:t>XAVAN</a:t>
              </a:r>
              <a:endParaRPr lang="en-US" sz="2000" b="1" dirty="0">
                <a:latin typeface=".VnTim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05200" y="973138"/>
            <a:ext cx="361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400">
                <a:latin typeface=".VnTime" pitchFamily="34" charset="0"/>
              </a:rPr>
              <a:t> 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81000" y="304800"/>
            <a:ext cx="8324850" cy="5943600"/>
            <a:chOff x="3943350" y="852488"/>
            <a:chExt cx="4762500" cy="4029075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486400" y="4424363"/>
              <a:ext cx="1963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i="1">
                  <a:latin typeface="Times New Roman" pitchFamily="18" charset="0"/>
                </a:rPr>
                <a:t>Mô hình VAC</a:t>
              </a:r>
            </a:p>
          </p:txBody>
        </p:sp>
        <p:pic>
          <p:nvPicPr>
            <p:cNvPr id="9" name="Picture 23" descr="Kết quả hình ảnh cho vườn ao chuồ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3350" y="852488"/>
              <a:ext cx="476250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603D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603D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603D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49. </a:t>
            </a:r>
            <a:r>
              <a:rPr lang="en-US" sz="3200" b="1" dirty="0">
                <a:solidFill>
                  <a:srgbClr val="603D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  <p:sp>
        <p:nvSpPr>
          <p:cNvPr id="6" name="Rectangle 6" descr="Oak"/>
          <p:cNvSpPr>
            <a:spLocks noChangeArrowheads="1"/>
          </p:cNvSpPr>
          <p:nvPr/>
        </p:nvSpPr>
        <p:spPr bwMode="auto">
          <a:xfrm>
            <a:off x="152400" y="838200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2019061"/>
            <a:ext cx="845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itchFamily="18" charset="0"/>
              </a:rPr>
              <a:t>Nghiên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cứu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nội</a:t>
            </a:r>
            <a:r>
              <a:rPr lang="en-US" sz="4400" dirty="0">
                <a:latin typeface="Times New Roman" pitchFamily="18" charset="0"/>
              </a:rPr>
              <a:t> dung </a:t>
            </a:r>
            <a:r>
              <a:rPr lang="en-US" sz="4400">
                <a:latin typeface="Times New Roman" pitchFamily="18" charset="0"/>
              </a:rPr>
              <a:t>SGK </a:t>
            </a:r>
            <a:r>
              <a:rPr lang="en-US" sz="4400" smtClean="0">
                <a:latin typeface="Times New Roman" pitchFamily="18" charset="0"/>
              </a:rPr>
              <a:t>tr/147</a:t>
            </a:r>
            <a:r>
              <a:rPr lang="en-US" sz="4400" dirty="0">
                <a:latin typeface="Times New Roman" pitchFamily="18" charset="0"/>
              </a:rPr>
              <a:t>.</a:t>
            </a:r>
          </a:p>
          <a:p>
            <a:pPr algn="just"/>
            <a:r>
              <a:rPr lang="en-US" sz="4400" smtClean="0">
                <a:latin typeface="Times New Roman" pitchFamily="18" charset="0"/>
              </a:rPr>
              <a:t>- Nêu </a:t>
            </a:r>
            <a:r>
              <a:rPr lang="en-US" sz="4400" dirty="0" err="1">
                <a:latin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dấu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hiệu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điển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quần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xã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sinh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ma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7239000" cy="522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thằn lằn xanh"/>
          <p:cNvSpPr>
            <a:spLocks noGrp="1" noChangeAspect="1" noChangeArrowheads="1"/>
          </p:cNvSpPr>
          <p:nvPr isPhoto="1"/>
        </p:nvSpPr>
        <p:spPr bwMode="auto">
          <a:xfrm>
            <a:off x="1904999" y="423421"/>
            <a:ext cx="1620795" cy="124344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AutoShape 7" descr="amazon-rain-forest-04"/>
          <p:cNvSpPr>
            <a:spLocks noGrp="1" noChangeAspect="1" noChangeArrowheads="1"/>
          </p:cNvSpPr>
          <p:nvPr isPhoto="1"/>
        </p:nvSpPr>
        <p:spPr bwMode="auto">
          <a:xfrm>
            <a:off x="6828023" y="423422"/>
            <a:ext cx="1249177" cy="1835107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AutoShape 8" descr="tran"/>
          <p:cNvSpPr>
            <a:spLocks noGrp="1" noChangeAspect="1" noChangeArrowheads="1"/>
          </p:cNvSpPr>
          <p:nvPr isPhoto="1"/>
        </p:nvSpPr>
        <p:spPr bwMode="auto">
          <a:xfrm>
            <a:off x="4220863" y="423423"/>
            <a:ext cx="1286004" cy="160020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" descr="vẹt dầu hồng"/>
          <p:cNvSpPr>
            <a:spLocks noGrp="1" noChangeAspect="1" noChangeArrowheads="1"/>
          </p:cNvSpPr>
          <p:nvPr isPhoto="1"/>
        </p:nvSpPr>
        <p:spPr bwMode="auto">
          <a:xfrm>
            <a:off x="1981200" y="1947422"/>
            <a:ext cx="1188651" cy="1946189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AutoShape 10" descr="ech doc"/>
          <p:cNvSpPr>
            <a:spLocks noGrp="1" noChangeAspect="1" noChangeArrowheads="1"/>
          </p:cNvSpPr>
          <p:nvPr isPhoto="1"/>
        </p:nvSpPr>
        <p:spPr bwMode="auto">
          <a:xfrm>
            <a:off x="6870357" y="4233422"/>
            <a:ext cx="1778382" cy="121920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AutoShape 11" descr="nhện hổ"/>
          <p:cNvSpPr>
            <a:spLocks noGrp="1" noChangeAspect="1" noChangeArrowheads="1"/>
          </p:cNvSpPr>
          <p:nvPr isPhoto="1"/>
        </p:nvSpPr>
        <p:spPr bwMode="auto">
          <a:xfrm>
            <a:off x="6783173" y="2480822"/>
            <a:ext cx="1598828" cy="136240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AutoShape 12" descr="cá đầu vàng"/>
          <p:cNvSpPr>
            <a:spLocks noGrp="1" noChangeAspect="1" noChangeArrowheads="1"/>
          </p:cNvSpPr>
          <p:nvPr isPhoto="1"/>
        </p:nvSpPr>
        <p:spPr bwMode="auto">
          <a:xfrm>
            <a:off x="4343400" y="4157222"/>
            <a:ext cx="1609812" cy="1206401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AutoShape 13" descr="ech da xanh"/>
          <p:cNvSpPr>
            <a:spLocks noGrp="1" noChangeAspect="1" noChangeArrowheads="1"/>
          </p:cNvSpPr>
          <p:nvPr isPhoto="1"/>
        </p:nvSpPr>
        <p:spPr bwMode="auto">
          <a:xfrm>
            <a:off x="4114800" y="2480822"/>
            <a:ext cx="1997675" cy="1452134"/>
          </a:xfrm>
          <a:prstGeom prst="roundRect">
            <a:avLst>
              <a:gd name="adj" fmla="val 16667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AutoShape 14" descr="sáo nâu"/>
          <p:cNvSpPr>
            <a:spLocks noGrp="1" noChangeAspect="1" noChangeArrowheads="1"/>
          </p:cNvSpPr>
          <p:nvPr isPhoto="1"/>
        </p:nvSpPr>
        <p:spPr bwMode="auto">
          <a:xfrm>
            <a:off x="1828800" y="4081022"/>
            <a:ext cx="1552831" cy="1219200"/>
          </a:xfrm>
          <a:prstGeom prst="roundRect">
            <a:avLst>
              <a:gd name="adj" fmla="val 16667"/>
            </a:avLst>
          </a:prstGeom>
          <a:blipFill dpi="0" rotWithShape="1">
            <a:blip r:embed="rId11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2362200" y="61722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0" y="1600200"/>
            <a:ext cx="1752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/>
                <a:cs typeface="Times New Roman"/>
              </a:rPr>
              <a:t>Độ 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/>
                <a:cs typeface="Times New Roman"/>
              </a:rPr>
              <a:t>đa 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/>
                <a:cs typeface="Times New Roman"/>
              </a:rPr>
              <a:t>dạng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2326" y="5492208"/>
            <a:ext cx="8915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600" dirty="0" err="1"/>
              <a:t>Phong</a:t>
            </a:r>
            <a:r>
              <a:rPr lang="en-US" sz="2600" dirty="0"/>
              <a:t> </a:t>
            </a:r>
            <a:r>
              <a:rPr lang="en-US" sz="2600" dirty="0" err="1"/>
              <a:t>phú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loài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quần</a:t>
            </a:r>
            <a:r>
              <a:rPr lang="en-US" sz="2600" dirty="0"/>
              <a:t> </a:t>
            </a:r>
            <a:r>
              <a:rPr lang="en-US" sz="2600" dirty="0" err="1"/>
              <a:t>xã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chất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err="1"/>
              <a:t>học</a:t>
            </a:r>
            <a:r>
              <a:rPr lang="en-US" sz="2600" smtClean="0"/>
              <a:t>:</a:t>
            </a:r>
          </a:p>
          <a:p>
            <a:pPr algn="just"/>
            <a:r>
              <a:rPr lang="en-US" sz="2600" smtClean="0"/>
              <a:t>- Độ </a:t>
            </a:r>
            <a:r>
              <a:rPr lang="en-US" sz="2600"/>
              <a:t>đa dạng càng cao thì quần xã càng ổn định</a:t>
            </a:r>
            <a:r>
              <a:rPr lang="en-US" sz="2600" smtClean="0"/>
              <a:t>.</a:t>
            </a:r>
          </a:p>
          <a:p>
            <a:pPr algn="just"/>
            <a:r>
              <a:rPr lang="en-US" sz="2600"/>
              <a:t>- Điều kiện môi trường phù hợp thì quần xã có số lượng loài lớn</a:t>
            </a:r>
            <a:r>
              <a:rPr lang="en-US" sz="2600" smtClean="0"/>
              <a:t>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him-canh-cut-hoang-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657" y="84137"/>
            <a:ext cx="5606143" cy="493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152400" y="4495800"/>
            <a:ext cx="320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 NHIỀU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5015805"/>
            <a:ext cx="8839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smtClean="0"/>
              <a:t>- Là </a:t>
            </a:r>
            <a:r>
              <a:rPr lang="en-US" sz="3200" dirty="0" err="1"/>
              <a:t>mật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quần</a:t>
            </a:r>
            <a:r>
              <a:rPr lang="en-US" sz="3200" dirty="0"/>
              <a:t> </a:t>
            </a:r>
            <a:r>
              <a:rPr lang="en-US" sz="3200" err="1"/>
              <a:t>xã</a:t>
            </a:r>
            <a:r>
              <a:rPr lang="en-US" sz="320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en-US" sz="3200"/>
              <a:t>- Độ nhiều thay đổi theo thời gian, theo mùa, theo năm hay đột xuất.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76591"/>
            <a:ext cx="4876800" cy="3557209"/>
            <a:chOff x="96" y="102"/>
            <a:chExt cx="2835" cy="186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4" y="505"/>
              <a:ext cx="1347" cy="1463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09" y="102"/>
              <a:ext cx="1258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i="1"/>
                <a:t>Độ đa dạng</a:t>
              </a:r>
            </a:p>
          </p:txBody>
        </p:sp>
        <p:pic>
          <p:nvPicPr>
            <p:cNvPr id="5" name="Picture 5" descr="12453140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505"/>
              <a:ext cx="1440" cy="1451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</p:spPr>
        </p:pic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" y="38100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</a:rPr>
              <a:t>Độ </a:t>
            </a:r>
            <a:r>
              <a:rPr lang="en-US" sz="3200" b="1">
                <a:solidFill>
                  <a:srgbClr val="FF0000"/>
                </a:solidFill>
              </a:rPr>
              <a:t>đa </a:t>
            </a:r>
            <a:r>
              <a:rPr lang="en-US" sz="3200" b="1" smtClean="0">
                <a:solidFill>
                  <a:srgbClr val="FF0000"/>
                </a:solidFill>
              </a:rPr>
              <a:t>dạng: </a:t>
            </a:r>
            <a:r>
              <a:rPr lang="en-US" sz="3200" smtClean="0"/>
              <a:t>Chỉ </a:t>
            </a:r>
            <a:r>
              <a:rPr lang="en-US" sz="3200"/>
              <a:t>mức độ phong phú về  số lượng loài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495800" y="3810000"/>
            <a:ext cx="449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</a:rPr>
              <a:t>Độ nhiều: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3200" smtClean="0"/>
              <a:t>Chỉ </a:t>
            </a:r>
            <a:r>
              <a:rPr lang="en-US" sz="3200"/>
              <a:t>về số lượng cá thể có trong mỗi loài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419600" y="3810000"/>
            <a:ext cx="0" cy="146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762000"/>
            <a:ext cx="38100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5399782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15913" algn="just"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i="1">
                <a:solidFill>
                  <a:srgbClr val="C00000"/>
                </a:solidFill>
              </a:rPr>
              <a:t>- </a:t>
            </a:r>
            <a:r>
              <a:rPr lang="en-US" sz="3200" b="1" i="1">
                <a:solidFill>
                  <a:srgbClr val="C00000"/>
                </a:solidFill>
              </a:rPr>
              <a:t>Quan hệ thuận nghịch:</a:t>
            </a:r>
            <a:r>
              <a:rPr lang="en-US" sz="3200" i="1">
                <a:solidFill>
                  <a:srgbClr val="0000CC"/>
                </a:solidFill>
              </a:rPr>
              <a:t> </a:t>
            </a:r>
            <a:r>
              <a:rPr lang="en-US" sz="3200">
                <a:solidFill>
                  <a:srgbClr val="0000CC"/>
                </a:solidFill>
              </a:rPr>
              <a:t>Số loài càng đa dạng thì số lượng cá thể của mỗi loài giảm đi và ngược lại.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1237" y="152400"/>
            <a:ext cx="2519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</a:rPr>
              <a:t>Độ nhiều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bamboo-fores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18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  <a:r>
              <a:rPr lang="en-US" sz="2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ƯU</a:t>
            </a:r>
            <a:r>
              <a:rPr lang="en-US" sz="2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endParaRPr lang="en-US" sz="2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274" y="8382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smtClean="0"/>
              <a:t>- Đóng </a:t>
            </a:r>
            <a:r>
              <a:rPr lang="en-US" sz="2800"/>
              <a:t>vai trò quan trọng trong quần xã</a:t>
            </a:r>
            <a:r>
              <a:rPr lang="en-US" sz="2800" smtClean="0"/>
              <a:t>.</a:t>
            </a:r>
          </a:p>
          <a:p>
            <a:pPr algn="just"/>
            <a:r>
              <a:rPr lang="en-US" sz="2800" smtClean="0"/>
              <a:t>- Số </a:t>
            </a:r>
            <a:r>
              <a:rPr lang="en-US" sz="2800"/>
              <a:t>lượng, cỡ lớn hay tính chất hoạt động của loài tác động tới các loài khác, tới môi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1" y="1143000"/>
            <a:ext cx="4572000" cy="3528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4750526"/>
            <a:ext cx="4229100" cy="4006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0000"/>
                </a:solidFill>
              </a:rPr>
              <a:t>LẠC ĐÀ – LOÀI ĐẶC TRƯNG SA MẠC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143000"/>
            <a:ext cx="4419600" cy="3528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61857" y="4718453"/>
            <a:ext cx="3472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SAO LA LOÀI ĐẶC TRƯNG KHU BẢO TỒN HUẾ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0607" y="5410200"/>
            <a:ext cx="87747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Là loài chỉ có ở một quần xã hoặc có nhiều hơn hẳn so với các loài khác.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ĐẶC TRƯNG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 descr="Oak"/>
          <p:cNvSpPr>
            <a:spLocks noChangeArrowheads="1"/>
          </p:cNvSpPr>
          <p:nvPr/>
        </p:nvSpPr>
        <p:spPr bwMode="auto">
          <a:xfrm>
            <a:off x="39189" y="838200"/>
            <a:ext cx="90678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1800"/>
              </a:spcBef>
            </a:pP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</a:rPr>
              <a:t>II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hiệu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điển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algn="ctr">
              <a:spcBef>
                <a:spcPts val="1800"/>
              </a:spcBef>
            </a:pPr>
            <a:r>
              <a:rPr lang="en-US" sz="3400" b="1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en-US" sz="3400" b="1" smtClean="0">
                <a:solidFill>
                  <a:srgbClr val="002060"/>
                </a:solidFill>
                <a:latin typeface="Times New Roman" pitchFamily="18" charset="0"/>
              </a:rPr>
              <a:t>(SGK tr/147)</a:t>
            </a:r>
            <a:endParaRPr lang="en-US" sz="3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 descr="Oak"/>
          <p:cNvSpPr>
            <a:spLocks noChangeArrowheads="1"/>
          </p:cNvSpPr>
          <p:nvPr/>
        </p:nvSpPr>
        <p:spPr bwMode="auto">
          <a:xfrm>
            <a:off x="76200" y="228600"/>
            <a:ext cx="8839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marL="457200" indent="-457200" algn="just">
              <a:spcBef>
                <a:spcPts val="12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xã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DE803638-A45B-42DD-AE09-C0F0F1590145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590800" y="2590800"/>
            <a:ext cx="6324600" cy="1193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600200" y="990600"/>
            <a:ext cx="71628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43000" y="1295400"/>
            <a:ext cx="381000" cy="381000"/>
            <a:chOff x="2078" y="1680"/>
            <a:chExt cx="1615" cy="161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52600" y="1905000"/>
            <a:ext cx="381000" cy="381000"/>
            <a:chOff x="2078" y="1680"/>
            <a:chExt cx="1615" cy="1615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133600" y="2971800"/>
            <a:ext cx="381000" cy="381000"/>
            <a:chOff x="2078" y="1680"/>
            <a:chExt cx="1615" cy="1615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371600" y="4953000"/>
            <a:ext cx="381000" cy="381000"/>
            <a:chOff x="2078" y="1680"/>
            <a:chExt cx="1615" cy="1615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0" y="2154238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200" dirty="0">
                <a:solidFill>
                  <a:srgbClr val="CC0066"/>
                </a:solidFill>
              </a:rPr>
              <a:t>NỘI DUNG BÀI HỌC</a:t>
            </a:r>
          </a:p>
        </p:txBody>
      </p:sp>
      <p:grpSp>
        <p:nvGrpSpPr>
          <p:cNvPr id="36" name="Group 37"/>
          <p:cNvGrpSpPr>
            <a:grpSpLocks/>
          </p:cNvGrpSpPr>
          <p:nvPr/>
        </p:nvGrpSpPr>
        <p:grpSpPr bwMode="auto">
          <a:xfrm>
            <a:off x="457200" y="5486400"/>
            <a:ext cx="381000" cy="381000"/>
            <a:chOff x="2078" y="1680"/>
            <a:chExt cx="1615" cy="1615"/>
          </a:xfrm>
        </p:grpSpPr>
        <p:sp>
          <p:nvSpPr>
            <p:cNvPr id="37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43" name="Group 44"/>
          <p:cNvGrpSpPr>
            <a:grpSpLocks/>
          </p:cNvGrpSpPr>
          <p:nvPr/>
        </p:nvGrpSpPr>
        <p:grpSpPr bwMode="auto">
          <a:xfrm>
            <a:off x="304800" y="914400"/>
            <a:ext cx="381000" cy="381000"/>
            <a:chOff x="2078" y="1680"/>
            <a:chExt cx="1615" cy="1615"/>
          </a:xfrm>
        </p:grpSpPr>
        <p:sp>
          <p:nvSpPr>
            <p:cNvPr id="44" name="Oval 4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45" name="Oval 4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46" name="Oval 4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48" name="Oval 49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50" name="Group 51"/>
          <p:cNvGrpSpPr>
            <a:grpSpLocks/>
          </p:cNvGrpSpPr>
          <p:nvPr/>
        </p:nvGrpSpPr>
        <p:grpSpPr bwMode="auto">
          <a:xfrm>
            <a:off x="1981200" y="4114800"/>
            <a:ext cx="381000" cy="381000"/>
            <a:chOff x="2078" y="1680"/>
            <a:chExt cx="1615" cy="1615"/>
          </a:xfrm>
        </p:grpSpPr>
        <p:sp>
          <p:nvSpPr>
            <p:cNvPr id="51" name="Oval 5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52" name="Oval 5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53" name="Oval 5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54" name="Oval 5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55" name="Oval 56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sp>
        <p:nvSpPr>
          <p:cNvPr id="57" name="AutoShape 4"/>
          <p:cNvSpPr>
            <a:spLocks noChangeArrowheads="1"/>
          </p:cNvSpPr>
          <p:nvPr/>
        </p:nvSpPr>
        <p:spPr bwMode="gray">
          <a:xfrm>
            <a:off x="1752600" y="4572000"/>
            <a:ext cx="7391400" cy="1295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8" name="Picture 3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2700"/>
            <a:ext cx="914400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50.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6864081-lua_dy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410200" cy="3381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1066800"/>
            <a:ext cx="2819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603DF5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603D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3DF5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b="1" dirty="0">
                <a:solidFill>
                  <a:srgbClr val="603D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3DF5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3200" b="1" dirty="0">
              <a:solidFill>
                <a:srgbClr val="603D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4724400"/>
            <a:ext cx="2667000" cy="1295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603D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603DF5"/>
                </a:solidFill>
                <a:latin typeface="Times New Roman" pitchFamily="18" charset="0"/>
                <a:cs typeface="Times New Roman" pitchFamily="18" charset="0"/>
              </a:rPr>
              <a:t> ban</a:t>
            </a:r>
          </a:p>
        </p:txBody>
      </p:sp>
      <p:pic>
        <p:nvPicPr>
          <p:cNvPr id="6" name="Picture 5" descr="cây-hoa-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859" y="3505200"/>
            <a:ext cx="5225141" cy="335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360546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Động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kiếm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ăn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8683" name="Picture 11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oang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648200" y="1066800"/>
            <a:ext cx="3962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kiếm</a:t>
            </a:r>
            <a:r>
              <a:rPr lang="en-US" sz="2800" b="1" dirty="0"/>
              <a:t> </a:t>
            </a:r>
            <a:r>
              <a:rPr lang="en-US" sz="2800" b="1" dirty="0" err="1"/>
              <a:t>ăn</a:t>
            </a:r>
            <a:r>
              <a:rPr lang="en-US" sz="2800" b="1" dirty="0"/>
              <a:t> </a:t>
            </a:r>
            <a:r>
              <a:rPr lang="en-US" sz="2800" b="1" dirty="0" err="1"/>
              <a:t>đêm</a:t>
            </a:r>
            <a:endParaRPr lang="en-US" sz="2800" b="1" dirty="0"/>
          </a:p>
        </p:txBody>
      </p:sp>
      <p:pic>
        <p:nvPicPr>
          <p:cNvPr id="28690" name="Picture 18" descr="normal_81548324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038600"/>
            <a:ext cx="2133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boer_go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889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CAU7STI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752600"/>
            <a:ext cx="24669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5" descr="cú mè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038600"/>
            <a:ext cx="2362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9" descr="bat"/>
          <p:cNvPicPr>
            <a:picLocks noChangeAspect="1" noChangeArrowheads="1"/>
          </p:cNvPicPr>
          <p:nvPr/>
        </p:nvPicPr>
        <p:blipFill>
          <a:blip r:embed="rId8" cstate="print">
            <a:lum contrast="24000"/>
          </a:blip>
          <a:srcRect/>
          <a:stretch>
            <a:fillRect/>
          </a:stretch>
        </p:blipFill>
        <p:spPr bwMode="auto">
          <a:xfrm>
            <a:off x="6781800" y="1752600"/>
            <a:ext cx="2209800" cy="22098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6" name="Picture 6" descr="Chuột đất túi (macrotis)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114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743200" y="304800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ÁNH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aVa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28210" y="493296"/>
            <a:ext cx="510139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Lá rụng vào mùa thu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10" y="256673"/>
            <a:ext cx="273919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ê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95300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3886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990600"/>
            <a:ext cx="3352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a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125" y="1676400"/>
            <a:ext cx="41948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362200" y="1905000"/>
            <a:ext cx="762000" cy="1524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76200 h 21600"/>
              <a:gd name="T4" fmla="*/ 571500 w 21600"/>
              <a:gd name="T5" fmla="*/ 152400 h 21600"/>
              <a:gd name="T6" fmla="*/ 7620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5715000" y="1917700"/>
            <a:ext cx="942975" cy="139700"/>
          </a:xfrm>
          <a:custGeom>
            <a:avLst/>
            <a:gdLst>
              <a:gd name="T0" fmla="*/ 707231 w 21600"/>
              <a:gd name="T1" fmla="*/ 0 h 21600"/>
              <a:gd name="T2" fmla="*/ 0 w 21600"/>
              <a:gd name="T3" fmla="*/ 69850 h 21600"/>
              <a:gd name="T4" fmla="*/ 707231 w 21600"/>
              <a:gd name="T5" fmla="*/ 139700 h 21600"/>
              <a:gd name="T6" fmla="*/ 942975 w 21600"/>
              <a:gd name="T7" fmla="*/ 69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791200" y="639603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Khi chim ăn hết nhiều sâu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200400" y="3276600"/>
            <a:ext cx="2403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Số lượng sâu tăng</a:t>
            </a: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 rot="5400000">
            <a:off x="6369844" y="3536156"/>
            <a:ext cx="685800" cy="166688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83344 h 21600"/>
              <a:gd name="T4" fmla="*/ 514350 w 21600"/>
              <a:gd name="T5" fmla="*/ 166688 h 21600"/>
              <a:gd name="T6" fmla="*/ 685800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 rot="10800000">
            <a:off x="5486400" y="50292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23622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2320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2279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5" cstate="print"/>
          <a:srcRect l="17999" t="19333" r="28000" b="20667"/>
          <a:stretch>
            <a:fillRect/>
          </a:stretch>
        </p:blipFill>
        <p:spPr bwMode="auto">
          <a:xfrm>
            <a:off x="6477000" y="40386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29400" y="990600"/>
            <a:ext cx="2362200" cy="2209800"/>
            <a:chOff x="4176" y="638"/>
            <a:chExt cx="1350" cy="964"/>
          </a:xfrm>
        </p:grpSpPr>
        <p:pic>
          <p:nvPicPr>
            <p:cNvPr id="27665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80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80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80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3276600"/>
            <a:ext cx="2526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Thực vật phát triển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2270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SLChim ăn sâu tăng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429000" y="6334780"/>
            <a:ext cx="1978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SLsâu giảm</a:t>
            </a:r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609600" y="3962400"/>
            <a:ext cx="1259840" cy="2209800"/>
            <a:chOff x="4176" y="638"/>
            <a:chExt cx="720" cy="964"/>
          </a:xfrm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AutoShape 8"/>
          <p:cNvSpPr>
            <a:spLocks noChangeArrowheads="1"/>
          </p:cNvSpPr>
          <p:nvPr/>
        </p:nvSpPr>
        <p:spPr bwMode="auto">
          <a:xfrm rot="10800000">
            <a:off x="2057400" y="49530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28600" y="6334780"/>
            <a:ext cx="2203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SL chim giảm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/>
      <p:bldP spid="116742" grpId="0"/>
      <p:bldP spid="116743" grpId="0" animBg="1"/>
      <p:bldP spid="116744" grpId="0" animBg="1"/>
      <p:bldP spid="22" grpId="0"/>
      <p:bldP spid="23" grpId="0"/>
      <p:bldP spid="24" grpId="0"/>
      <p:bldP spid="32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9" name="Picture 13" descr="101118bai17-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9850"/>
            <a:ext cx="41148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 descr="thur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3505200"/>
            <a:ext cx="414496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2" name="Picture 16" descr="Dothih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152400" y="2819400"/>
            <a:ext cx="4114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Đốt rừng làm nương rẫy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76200" y="6096000"/>
            <a:ext cx="411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Săn bắt, mua bán động vật hoang dã</a:t>
            </a:r>
          </a:p>
        </p:txBody>
      </p:sp>
      <p:pic>
        <p:nvPicPr>
          <p:cNvPr id="11675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60325"/>
            <a:ext cx="4267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4800600" y="6096000"/>
            <a:ext cx="4114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Quá trình đô thị hóa quá nhanh,</a:t>
            </a:r>
          </a:p>
          <a:p>
            <a:pPr algn="ctr"/>
            <a:r>
              <a:rPr lang="en-US" b="1" dirty="0"/>
              <a:t>thiếu quy hoạch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4800600" y="2819400"/>
            <a:ext cx="419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Chặt phá rừng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5800" y="76200"/>
            <a:ext cx="8305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thực tế, con người đã có những tác động nào </a:t>
            </a:r>
          </a:p>
          <a:p>
            <a:pPr algn="ctr"/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 mất cân bằng sinh học trong các quần xã?</a:t>
            </a:r>
          </a:p>
        </p:txBody>
      </p:sp>
      <p:pic>
        <p:nvPicPr>
          <p:cNvPr id="13" name="Picture 17" descr="qustionbig_w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228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3" grpId="0" animBg="1"/>
      <p:bldP spid="116754" grpId="0" animBg="1"/>
      <p:bldP spid="116756" grpId="0" animBg="1"/>
      <p:bldP spid="116757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06775"/>
            <a:ext cx="3886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524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403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53340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dã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70" name="Picture 14" descr="small_609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06775"/>
            <a:ext cx="43719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4876800" y="6400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95800" y="152400"/>
            <a:ext cx="4419600" cy="2649538"/>
            <a:chOff x="3024" y="2160"/>
            <a:chExt cx="2208" cy="1669"/>
          </a:xfrm>
        </p:grpSpPr>
        <p:pic>
          <p:nvPicPr>
            <p:cNvPr id="32779" name="Picture 16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3024" y="2160"/>
              <a:ext cx="2208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Line 17"/>
            <p:cNvSpPr>
              <a:spLocks noChangeShapeType="1"/>
            </p:cNvSpPr>
            <p:nvPr/>
          </p:nvSpPr>
          <p:spPr bwMode="auto">
            <a:xfrm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8"/>
            <p:cNvSpPr>
              <a:spLocks noChangeShapeType="1"/>
            </p:cNvSpPr>
            <p:nvPr/>
          </p:nvSpPr>
          <p:spPr bwMode="auto">
            <a:xfrm flipH="1"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2000" y="152400"/>
            <a:ext cx="8153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5" name="Picture 17" descr="qustionbig_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  <p:bldP spid="121871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 descr="Oak"/>
          <p:cNvSpPr>
            <a:spLocks noChangeArrowheads="1"/>
          </p:cNvSpPr>
          <p:nvPr/>
        </p:nvSpPr>
        <p:spPr bwMode="auto">
          <a:xfrm>
            <a:off x="152400" y="2286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III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xã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8600" y="1524000"/>
            <a:ext cx="861060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</a:rPr>
              <a:t>- Ngoại cảnh thay đổi số lượng cá thể trong quần xã thay đổi và luôn được khống chế ở mức phù hợp với khả năng môi trường.</a:t>
            </a:r>
          </a:p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</a:rPr>
              <a:t>- Cân bằng sinh học là trạng thái mà số lượng cá thể mỗi quần thể trong quần xã dao động quanh vị trí cân bằng nhờ khống chế sinh học.</a:t>
            </a:r>
          </a:p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/>
          <p:cNvSpPr>
            <a:spLocks noChangeArrowheads="1"/>
          </p:cNvSpPr>
          <p:nvPr/>
        </p:nvSpPr>
        <p:spPr bwMode="auto">
          <a:xfrm>
            <a:off x="304800" y="49530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981200" y="171450"/>
            <a:ext cx="609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latin typeface=".VnArial" pitchFamily="34" charset="0"/>
            </a:endParaRP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381000" y="1981200"/>
            <a:ext cx="8153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u="sng" dirty="0" err="1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C©u</a:t>
            </a:r>
            <a:r>
              <a:rPr lang="en-US" sz="3200" u="sng" dirty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ĐÆc</a:t>
            </a: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trư­ng</a:t>
            </a: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nµo sau ®©y chØ cã ë quÇn x· mµ kh«ng cã ë quÇn thÓ: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MËt ®é;   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TØ lÖ tö vong.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TØ lÖ ®ùc c¸i;            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TØ lÖ nhãm tuæi.              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200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286000" y="152400"/>
            <a:ext cx="5638800" cy="18288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Times New Roman" pitchFamily="18" charset="0"/>
              </a:rPr>
              <a:t>CỦNG CỐ BÀI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457200" y="3810000"/>
            <a:ext cx="685800" cy="685800"/>
          </a:xfrm>
          <a:prstGeom prst="ellipse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33400" y="12192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err="1">
                <a:solidFill>
                  <a:srgbClr val="CC0099"/>
                </a:solidFill>
              </a:rPr>
              <a:t>Câu</a:t>
            </a:r>
            <a:r>
              <a:rPr lang="en-US" sz="2800" dirty="0">
                <a:solidFill>
                  <a:srgbClr val="CC0099"/>
                </a:solidFill>
              </a:rPr>
              <a:t> 2: </a:t>
            </a:r>
            <a:r>
              <a:rPr lang="en-US" sz="2800" dirty="0" err="1">
                <a:solidFill>
                  <a:srgbClr val="CC0099"/>
                </a:solidFill>
              </a:rPr>
              <a:t>Vì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sao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quần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xã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có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cấu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trúc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tương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đối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ổn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định</a:t>
            </a:r>
            <a:r>
              <a:rPr lang="en-US" sz="2800" dirty="0">
                <a:solidFill>
                  <a:srgbClr val="CC0099"/>
                </a:solidFill>
              </a:rPr>
              <a:t>?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09600" y="294005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B. Khi số lượng cá thể của loài này bị số lượng cá thể của loài kia kìm hãm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09600" y="38862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C.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bó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09600" y="5257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D.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,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endParaRPr lang="en-US" sz="2800" dirty="0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09600" y="2362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trường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thuận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endParaRPr lang="en-US" sz="2800" dirty="0"/>
          </a:p>
        </p:txBody>
      </p:sp>
      <p:sp>
        <p:nvSpPr>
          <p:cNvPr id="35848" name="AutoShape 6"/>
          <p:cNvSpPr>
            <a:spLocks noChangeArrowheads="1"/>
          </p:cNvSpPr>
          <p:nvPr/>
        </p:nvSpPr>
        <p:spPr bwMode="auto">
          <a:xfrm>
            <a:off x="2286000" y="152400"/>
            <a:ext cx="5638800" cy="13716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Times New Roman" pitchFamily="18" charset="0"/>
              </a:rPr>
              <a:t>CỦNG </a:t>
            </a:r>
            <a:r>
              <a:rPr lang="en-US" sz="2800" b="1" u="sng">
                <a:latin typeface="Times New Roman" pitchFamily="18" charset="0"/>
              </a:rPr>
              <a:t>CỐ 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 animBg="1"/>
      <p:bldP spid="33804" grpId="0"/>
      <p:bldP spid="33806" grpId="0"/>
      <p:bldP spid="33807" grpId="0"/>
      <p:bldP spid="33808" grpId="0"/>
      <p:bldP spid="33813" grpId="0"/>
      <p:bldP spid="358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  <p:sp>
        <p:nvSpPr>
          <p:cNvPr id="5" name="Rectangle 6" descr="Oak"/>
          <p:cNvSpPr>
            <a:spLocks noChangeArrowheads="1"/>
          </p:cNvSpPr>
          <p:nvPr/>
        </p:nvSpPr>
        <p:spPr bwMode="auto">
          <a:xfrm>
            <a:off x="152400" y="8382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80010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</a:rPr>
              <a:t>                        Đều là tập hợp nhiều cá thể sinh vật trong một khoảng không gian xác định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1601788"/>
            <a:ext cx="20574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>
                <a:solidFill>
                  <a:srgbClr val="FF0000"/>
                </a:solidFill>
              </a:rPr>
              <a:t>Khác nhau: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2044337"/>
            <a:ext cx="3429000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 err="1">
                <a:solidFill>
                  <a:srgbClr val="C00000"/>
                </a:solidFill>
              </a:rPr>
              <a:t>Quần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thể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sinh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vật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57800" y="2042387"/>
            <a:ext cx="2971800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>
                <a:solidFill>
                  <a:srgbClr val="C00000"/>
                </a:solidFill>
              </a:rPr>
              <a:t>Quần xã sinh vật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36576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- Là tập hợp nhiều cá thể sinh vật của cùng một loài.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72000" y="2514600"/>
            <a:ext cx="43434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FF"/>
                </a:solidFill>
              </a:rPr>
              <a:t>- Là tập hợp nhiều quần thể sinh vật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FF"/>
                </a:solidFill>
              </a:rPr>
              <a:t> của nhiều loài khác nhau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3400" y="4143375"/>
            <a:ext cx="37338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- Về mặt sinh học có cấu trúc nhỏ hơn quần xã. Đơn vị cấu trúc là cá thể.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86300" y="4192588"/>
            <a:ext cx="411480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FF"/>
                </a:solidFill>
              </a:rPr>
              <a:t>- Về mặt sinh học có cấu trúc lớn hơn quần thể. Đơn vị cấu trúc là quần thể.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09600" y="3214688"/>
            <a:ext cx="38544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- </a:t>
            </a:r>
            <a:r>
              <a:rPr lang="en-US" sz="2000" dirty="0" err="1">
                <a:solidFill>
                  <a:srgbClr val="000000"/>
                </a:solidFill>
              </a:rPr>
              <a:t>Giữa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các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luôn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giao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phối</a:t>
            </a:r>
            <a:endParaRPr lang="en-US" sz="20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 hay </a:t>
            </a:r>
            <a:r>
              <a:rPr lang="en-US" sz="2000" dirty="0" err="1">
                <a:solidFill>
                  <a:srgbClr val="000000"/>
                </a:solidFill>
              </a:rPr>
              <a:t>giao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phấn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được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với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nhau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solidFill>
                  <a:srgbClr val="000000"/>
                </a:solidFill>
              </a:rPr>
              <a:t>vì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cùng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loài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40250" y="3228975"/>
            <a:ext cx="4271963" cy="108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- </a:t>
            </a:r>
            <a:r>
              <a:rPr lang="en-US" sz="2000" dirty="0" err="1">
                <a:solidFill>
                  <a:srgbClr val="0000FF"/>
                </a:solidFill>
              </a:rPr>
              <a:t>Giữa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các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cá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thể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khác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loài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trong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quần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xã</a:t>
            </a:r>
            <a:r>
              <a:rPr lang="en-US" sz="2000" dirty="0">
                <a:solidFill>
                  <a:srgbClr val="0000FF"/>
                </a:solidFill>
              </a:rPr>
              <a:t>  </a:t>
            </a:r>
            <a:r>
              <a:rPr lang="en-US" sz="2000" dirty="0" err="1">
                <a:solidFill>
                  <a:srgbClr val="0000FF"/>
                </a:solidFill>
              </a:rPr>
              <a:t>không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giao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phối</a:t>
            </a:r>
            <a:r>
              <a:rPr lang="en-US" sz="2000" dirty="0">
                <a:solidFill>
                  <a:srgbClr val="0000FF"/>
                </a:solidFill>
              </a:rPr>
              <a:t> hay </a:t>
            </a:r>
            <a:r>
              <a:rPr lang="en-US" sz="2000" dirty="0" err="1">
                <a:solidFill>
                  <a:srgbClr val="0000FF"/>
                </a:solidFill>
              </a:rPr>
              <a:t>giao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phấn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được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với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nhau</a:t>
            </a:r>
            <a:r>
              <a:rPr lang="en-US" sz="2000" dirty="0">
                <a:solidFill>
                  <a:srgbClr val="0000FF"/>
                </a:solidFill>
              </a:rPr>
              <a:t> ( </a:t>
            </a:r>
            <a:r>
              <a:rPr lang="en-US" sz="2000" dirty="0" err="1">
                <a:solidFill>
                  <a:srgbClr val="0000FF"/>
                </a:solidFill>
              </a:rPr>
              <a:t>quan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hệ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dinh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dưỡng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7838" y="5029200"/>
            <a:ext cx="3675062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- </a:t>
            </a:r>
            <a:r>
              <a:rPr lang="en-US" sz="2000" dirty="0" err="1">
                <a:solidFill>
                  <a:srgbClr val="000000"/>
                </a:solidFill>
              </a:rPr>
              <a:t>Phạm</a:t>
            </a:r>
            <a:r>
              <a:rPr lang="en-US" sz="2000" dirty="0">
                <a:solidFill>
                  <a:srgbClr val="000000"/>
                </a:solidFill>
              </a:rPr>
              <a:t> vi </a:t>
            </a:r>
            <a:r>
              <a:rPr lang="en-US" sz="2000" dirty="0" err="1">
                <a:solidFill>
                  <a:srgbClr val="000000"/>
                </a:solidFill>
              </a:rPr>
              <a:t>phân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bố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hẹp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hơn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quần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xã</a:t>
            </a:r>
            <a:r>
              <a:rPr lang="en-US" sz="2000" dirty="0">
                <a:solidFill>
                  <a:srgbClr val="000000"/>
                </a:solidFill>
              </a:rPr>
              <a:t> =&gt; </a:t>
            </a:r>
            <a:r>
              <a:rPr lang="en-US" sz="2000" dirty="0" err="1">
                <a:solidFill>
                  <a:srgbClr val="000000"/>
                </a:solidFill>
              </a:rPr>
              <a:t>độ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dạng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thấp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646613" y="5067876"/>
            <a:ext cx="41148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- </a:t>
            </a:r>
            <a:r>
              <a:rPr lang="en-US" sz="2000" dirty="0" err="1">
                <a:solidFill>
                  <a:srgbClr val="0000FF"/>
                </a:solidFill>
              </a:rPr>
              <a:t>Phạm</a:t>
            </a:r>
            <a:r>
              <a:rPr lang="en-US" sz="2000" dirty="0">
                <a:solidFill>
                  <a:srgbClr val="0000FF"/>
                </a:solidFill>
              </a:rPr>
              <a:t> vi </a:t>
            </a:r>
            <a:r>
              <a:rPr lang="en-US" sz="2000" dirty="0" err="1">
                <a:solidFill>
                  <a:srgbClr val="0000FF"/>
                </a:solidFill>
              </a:rPr>
              <a:t>phân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bố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rộng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hơn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quần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thể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=&gt;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độ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dạng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cao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57200" y="2057400"/>
            <a:ext cx="8458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57200" y="2514600"/>
            <a:ext cx="845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570413" y="2057400"/>
            <a:ext cx="1587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57200" y="6400800"/>
            <a:ext cx="845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57200" y="2057400"/>
            <a:ext cx="1588" cy="4343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8915400" y="2068513"/>
            <a:ext cx="0" cy="4297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57200" y="5715000"/>
            <a:ext cx="38862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Vd: Rừng cây thông nhựa phân bố tại vùng núi Đông Bắc Việt Nam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572000" y="5791200"/>
            <a:ext cx="4114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FF"/>
                </a:solidFill>
              </a:rPr>
              <a:t>Vd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err="1">
                <a:solidFill>
                  <a:srgbClr val="0000FF"/>
                </a:solidFill>
              </a:rPr>
              <a:t>Quần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xã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rừng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ngập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mặn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5800" y="8636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Giống nhau:</a:t>
            </a: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>
          <a:xfrm>
            <a:off x="685800" y="0"/>
            <a:ext cx="7667625" cy="922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Nêu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giống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quần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quần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6223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85800" y="654050"/>
            <a:ext cx="7391400" cy="88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H·y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x¸c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Þnh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tËp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hîp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nµo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lµ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quÇn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sinh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vËt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tËp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hîp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nµo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lµ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quÇn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x·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sinh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.VnTime" pitchFamily="34" charset="0"/>
              </a:rPr>
              <a:t>vËt</a:t>
            </a:r>
            <a:r>
              <a:rPr lang="en-US" sz="2800" b="1" dirty="0">
                <a:solidFill>
                  <a:srgbClr val="0033CC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1846262"/>
            <a:ext cx="7391400" cy="287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21327" y="5029200"/>
            <a:ext cx="5672694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 err="1">
                <a:solidFill>
                  <a:srgbClr val="C5000B"/>
                </a:solidFill>
              </a:rPr>
              <a:t>Tập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hợp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sau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đây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là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quần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xã</a:t>
            </a:r>
            <a:r>
              <a:rPr lang="en-US" sz="2600" dirty="0">
                <a:solidFill>
                  <a:srgbClr val="C5000B"/>
                </a:solidFill>
              </a:rPr>
              <a:t>: </a:t>
            </a:r>
            <a:r>
              <a:rPr lang="en-US" sz="2600" dirty="0" err="1">
                <a:solidFill>
                  <a:srgbClr val="C5000B"/>
                </a:solidFill>
              </a:rPr>
              <a:t>a,c,e,f</a:t>
            </a:r>
            <a:endParaRPr lang="en-US" sz="2600" dirty="0">
              <a:solidFill>
                <a:srgbClr val="C500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88975" y="457200"/>
            <a:ext cx="73120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543800" cy="176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guốc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78314" y="5181600"/>
            <a:ext cx="295751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>
                <a:solidFill>
                  <a:srgbClr val="FF0000"/>
                </a:solidFill>
              </a:rPr>
              <a:t>- </a:t>
            </a:r>
            <a:r>
              <a:rPr lang="en-US" sz="2600" dirty="0" err="1">
                <a:solidFill>
                  <a:srgbClr val="FF0000"/>
                </a:solidFill>
              </a:rPr>
              <a:t>Loài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ưu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thế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  <a:r>
              <a:rPr lang="en-US" sz="2600" dirty="0" err="1">
                <a:solidFill>
                  <a:srgbClr val="FF0000"/>
                </a:solidFill>
              </a:rPr>
              <a:t>b,c,d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2057400" y="5791200"/>
            <a:ext cx="29591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 err="1">
                <a:solidFill>
                  <a:srgbClr val="0000FF"/>
                </a:solidFill>
              </a:rPr>
              <a:t>Loài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đặc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trưng</a:t>
            </a:r>
            <a:r>
              <a:rPr lang="en-US" sz="2600" dirty="0">
                <a:solidFill>
                  <a:srgbClr val="0000FF"/>
                </a:solidFill>
              </a:rPr>
              <a:t>: </a:t>
            </a:r>
            <a:r>
              <a:rPr lang="en-US" sz="2600" dirty="0" err="1">
                <a:solidFill>
                  <a:srgbClr val="0000FF"/>
                </a:solidFill>
              </a:rPr>
              <a:t>a,e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5" dur="770" decel="100000" fill="hold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36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8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40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1981200" y="2286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HƯỚNG DẪN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TỰ HỌC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242887" y="1133475"/>
            <a:ext cx="874871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4000" b="1" smtClean="0">
                <a:solidFill>
                  <a:srgbClr val="0000CC"/>
                </a:solidFill>
              </a:rPr>
              <a:t>a</a:t>
            </a:r>
            <a:r>
              <a:rPr lang="en-US" sz="4000" b="1" smtClean="0">
                <a:solidFill>
                  <a:srgbClr val="0000CC"/>
                </a:solidFill>
              </a:rPr>
              <a:t>.</a:t>
            </a:r>
            <a:r>
              <a:rPr lang="vi-VN" sz="4000" b="1" smtClean="0">
                <a:solidFill>
                  <a:srgbClr val="0000CC"/>
                </a:solidFill>
              </a:rPr>
              <a:t> </a:t>
            </a:r>
            <a:r>
              <a:rPr lang="vi-VN" sz="4000" b="1">
                <a:solidFill>
                  <a:srgbClr val="0000CC"/>
                </a:solidFill>
              </a:rPr>
              <a:t>Bài vừa học</a:t>
            </a:r>
            <a:r>
              <a:rPr lang="vi-VN" sz="4000">
                <a:solidFill>
                  <a:srgbClr val="0000CC"/>
                </a:solidFill>
              </a:rPr>
              <a:t>   </a:t>
            </a:r>
            <a:endParaRPr lang="en-US" sz="4000">
              <a:solidFill>
                <a:srgbClr val="0000CC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vi-VN" sz="4000">
                <a:solidFill>
                  <a:srgbClr val="0000CC"/>
                </a:solidFill>
              </a:rPr>
              <a:t>- Học bài theo vở ghi và SGK</a:t>
            </a:r>
            <a:endParaRPr lang="en-US" sz="4000">
              <a:solidFill>
                <a:srgbClr val="0000CC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vi-VN" sz="4000">
                <a:solidFill>
                  <a:srgbClr val="0000CC"/>
                </a:solidFill>
              </a:rPr>
              <a:t>- Làm phần “Câu hỏi và bài tập” SGK</a:t>
            </a:r>
            <a:endParaRPr lang="en-US" sz="4000">
              <a:solidFill>
                <a:srgbClr val="0000CC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vi-VN" sz="4000" b="1" smtClean="0">
                <a:solidFill>
                  <a:srgbClr val="0000CC"/>
                </a:solidFill>
              </a:rPr>
              <a:t>b</a:t>
            </a:r>
            <a:r>
              <a:rPr lang="en-US" sz="4000" b="1" smtClean="0">
                <a:solidFill>
                  <a:srgbClr val="0000CC"/>
                </a:solidFill>
              </a:rPr>
              <a:t>.</a:t>
            </a:r>
            <a:r>
              <a:rPr lang="vi-VN" sz="4000" b="1" smtClean="0">
                <a:solidFill>
                  <a:srgbClr val="0000CC"/>
                </a:solidFill>
              </a:rPr>
              <a:t> </a:t>
            </a:r>
            <a:r>
              <a:rPr lang="vi-VN" sz="4000" b="1">
                <a:solidFill>
                  <a:srgbClr val="0000CC"/>
                </a:solidFill>
              </a:rPr>
              <a:t>Bài sắp học</a:t>
            </a:r>
            <a:r>
              <a:rPr lang="en-US" sz="4000" b="1">
                <a:solidFill>
                  <a:srgbClr val="0000CC"/>
                </a:solidFill>
              </a:rPr>
              <a:t>:</a:t>
            </a:r>
            <a:r>
              <a:rPr lang="vi-VN" sz="4000">
                <a:solidFill>
                  <a:srgbClr val="0000CC"/>
                </a:solidFill>
              </a:rPr>
              <a:t>  “Hệ sinh thái” </a:t>
            </a:r>
            <a:endParaRPr lang="en-US" sz="4000">
              <a:solidFill>
                <a:srgbClr val="0000CC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vi-VN" sz="4000">
                <a:solidFill>
                  <a:srgbClr val="0000CC"/>
                </a:solidFill>
              </a:rPr>
              <a:t>- Thế nào là một hệ sinh thái? </a:t>
            </a:r>
            <a:endParaRPr lang="en-US" sz="4000">
              <a:solidFill>
                <a:srgbClr val="0000CC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n-US" sz="4000">
                <a:solidFill>
                  <a:srgbClr val="0000CC"/>
                </a:solidFill>
              </a:rPr>
              <a:t>- </a:t>
            </a:r>
            <a:r>
              <a:rPr lang="vi-VN" sz="4000">
                <a:solidFill>
                  <a:srgbClr val="0000CC"/>
                </a:solidFill>
              </a:rPr>
              <a:t>Tìm hiểu về chuỗi thức ăn và lưới thức ăn?</a:t>
            </a:r>
            <a:endParaRPr lang="en-US" sz="4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28800" y="8382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43000" y="16764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124200" y="1676400"/>
          <a:ext cx="24384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799753" imgH="393529" progId="">
                  <p:embed/>
                </p:oleObj>
              </mc:Choice>
              <mc:Fallback>
                <p:oleObj name="Equation" r:id="rId3" imgW="799753" imgH="39352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243840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3048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 =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52600" y="3581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5800" y="209550"/>
            <a:ext cx="526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66800" y="4267200"/>
            <a:ext cx="6477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 &gt; 50%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25% &lt; C &lt; 50%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C &lt; 25%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34013" y="1719263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cs typeface="Arial" charset="0"/>
              </a:rPr>
              <a:t>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6" descr="rain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77200" cy="492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143000" y="381000"/>
            <a:ext cx="75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2961" name="Picture 17" descr="qustionbig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Oecophyl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"/>
            <a:ext cx="27432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5350" name="Picture 6" descr="55b78bc5af1a4223d2ada5ce1c91d4a6_38269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572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1" name="Picture 7" descr="duongx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2" name="Picture 8" descr="hinh anh dan ch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3" name="Picture 9" descr="n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810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4" name="Picture 10" descr="re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10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chim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30480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dương xỉ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0" y="6172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rêu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6705600" y="609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nấm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20040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hổ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6553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kiến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5" grpId="0"/>
      <p:bldP spid="185356" grpId="0"/>
      <p:bldP spid="185357" grpId="0"/>
      <p:bldP spid="185358" grpId="0"/>
      <p:bldP spid="185359" grpId="0"/>
      <p:bldP spid="185360" grpId="0"/>
      <p:bldP spid="1853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2133600"/>
            <a:ext cx="4267200" cy="4724400"/>
            <a:chOff x="0" y="1056"/>
            <a:chExt cx="4128" cy="3264"/>
          </a:xfrm>
        </p:grpSpPr>
        <p:pic>
          <p:nvPicPr>
            <p:cNvPr id="6162" name="Picture 4" descr="rainfores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" y="1056"/>
              <a:ext cx="4119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Rectangle 5"/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 u="sng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147" name="Picture 14" descr="Oecophyll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2590800" y="617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Rừng mưa nhiệt đới </a:t>
            </a:r>
          </a:p>
        </p:txBody>
      </p:sp>
      <p:pic>
        <p:nvPicPr>
          <p:cNvPr id="6149" name="Picture 26" descr="images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0" descr="55b78bc5af1a4223d2ada5ce1c91d4a6_382692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1" descr="duongx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2860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2" descr="hinh anh dan ch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12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3" descr="n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4" descr="re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958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2057400" y="1524000"/>
            <a:ext cx="12192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6172200" y="1676400"/>
            <a:ext cx="7620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1905000" y="5334000"/>
            <a:ext cx="12192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525963" y="1600200"/>
            <a:ext cx="46037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5867400" y="5562600"/>
            <a:ext cx="1371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019800" y="3657600"/>
            <a:ext cx="1219200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905000" y="3505200"/>
            <a:ext cx="990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Picture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33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676400" y="762000"/>
            <a:ext cx="88423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1600200" y="2667000"/>
            <a:ext cx="960438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371600" y="4267200"/>
            <a:ext cx="1112838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6477000" y="4229100"/>
            <a:ext cx="914400" cy="342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6599238" y="2743200"/>
            <a:ext cx="944562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6599238" y="838200"/>
            <a:ext cx="1020762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-19461" y="159313"/>
            <a:ext cx="9163461" cy="6698687"/>
            <a:chOff x="0" y="1066800"/>
            <a:chExt cx="9123946" cy="5835316"/>
          </a:xfrm>
        </p:grpSpPr>
        <p:pic>
          <p:nvPicPr>
            <p:cNvPr id="198659" name="Picture 3" descr="SNAK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215064"/>
              <a:ext cx="1828800" cy="12858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0" name="Picture 4" descr="water_lettu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15200" y="1066800"/>
              <a:ext cx="1752600" cy="1447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1" name="Picture 5" descr="hoa su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143000"/>
              <a:ext cx="1828800" cy="13509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2" name="Picture 6" descr="imagesCA6EFKO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614864"/>
              <a:ext cx="1828800" cy="1447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3" name="Picture 7" descr="imagesCAJFH8H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10438" y="2614864"/>
              <a:ext cx="1757362" cy="14525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4" name="Picture 8" descr="imagesCAFFRLC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15200" y="4173455"/>
              <a:ext cx="1752600" cy="13891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4034" name="Picture 2" descr="http://sohanews2.vcmedia.vn/2014/1-mon-ngon-cua-dong-1393492487410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5655207"/>
              <a:ext cx="1828800" cy="1246909"/>
            </a:xfrm>
            <a:prstGeom prst="rect">
              <a:avLst/>
            </a:prstGeom>
            <a:noFill/>
          </p:spPr>
        </p:pic>
        <p:pic>
          <p:nvPicPr>
            <p:cNvPr id="44036" name="Picture 4" descr="http://tepbac.com/upload/images/luon%20bo%20me(1)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13022" y="5638800"/>
              <a:ext cx="1668378" cy="1219200"/>
            </a:xfrm>
            <a:prstGeom prst="rect">
              <a:avLst/>
            </a:prstGeom>
            <a:noFill/>
          </p:spPr>
        </p:pic>
        <p:pic>
          <p:nvPicPr>
            <p:cNvPr id="44038" name="Picture 6" descr="https://upload.wikimedia.org/wikipedia/commons/4/47/Hoplobatrachus_rugulosus_from_Minanga_-_ZooKeys-266-001-g030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57600" y="5638799"/>
              <a:ext cx="1600200" cy="1219201"/>
            </a:xfrm>
            <a:prstGeom prst="rect">
              <a:avLst/>
            </a:prstGeom>
            <a:noFill/>
          </p:spPr>
        </p:pic>
        <p:pic>
          <p:nvPicPr>
            <p:cNvPr id="44040" name="Picture 8" descr="http://nld.vcmedia.vn/S5KKUQrkCvT6Eb8lVn0QdkQXCW1U7p/Image/2013/09/curuavaonhadan1_fcd6a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0200" y="5638800"/>
              <a:ext cx="1752600" cy="1219200"/>
            </a:xfrm>
            <a:prstGeom prst="rect">
              <a:avLst/>
            </a:prstGeom>
            <a:noFill/>
          </p:spPr>
        </p:pic>
        <p:pic>
          <p:nvPicPr>
            <p:cNvPr id="44042" name="Picture 10" descr="http://vanhoamientay.com/wp-content/uploads/2014/09/thu-hoach-lac.jpg"/>
            <p:cNvPicPr>
              <a:picLocks noChangeAspect="1" noChangeArrowheads="1"/>
            </p:cNvPicPr>
            <p:nvPr/>
          </p:nvPicPr>
          <p:blipFill>
            <a:blip r:embed="rId14" cstate="print"/>
            <a:srcRect l="4348" t="51304"/>
            <a:stretch>
              <a:fillRect/>
            </a:stretch>
          </p:blipFill>
          <p:spPr bwMode="auto">
            <a:xfrm>
              <a:off x="7218946" y="5638800"/>
              <a:ext cx="1905000" cy="1219200"/>
            </a:xfrm>
            <a:prstGeom prst="rect">
              <a:avLst/>
            </a:prstGeom>
            <a:noFill/>
          </p:spPr>
        </p:pic>
      </p:grp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4495800" y="4953000"/>
            <a:ext cx="45719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5791200" y="4876800"/>
            <a:ext cx="76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 flipV="1">
            <a:off x="6477000" y="4876800"/>
            <a:ext cx="868362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3276600" y="4876800"/>
            <a:ext cx="45719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1219200" y="5029200"/>
            <a:ext cx="1493519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447800" y="1524000"/>
            <a:ext cx="6248400" cy="990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Thế nào là quần xã sinh vật?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 descr="Oak"/>
          <p:cNvSpPr>
            <a:spLocks noChangeArrowheads="1"/>
          </p:cNvSpPr>
          <p:nvPr/>
        </p:nvSpPr>
        <p:spPr bwMode="auto">
          <a:xfrm>
            <a:off x="228600" y="49666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1770995"/>
            <a:ext cx="8305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en-US" sz="4000" smtClean="0">
                <a:solidFill>
                  <a:srgbClr val="603DF5"/>
                </a:solidFill>
                <a:latin typeface="Times New Roman" pitchFamily="18" charset="0"/>
              </a:rPr>
              <a:t>- K/n: là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tập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hợp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nhiều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quần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thể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sinh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vật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thuộc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các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loài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khác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nhau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cùng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sống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trong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một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không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gian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xác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định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và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chúng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mối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quan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hệ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mật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thiết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gắn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bó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với</a:t>
            </a:r>
            <a:r>
              <a:rPr lang="en-US" sz="4000" dirty="0">
                <a:solidFill>
                  <a:srgbClr val="603DF5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603DF5"/>
                </a:solidFill>
                <a:latin typeface="Times New Roman" pitchFamily="18" charset="0"/>
              </a:rPr>
              <a:t>nhau</a:t>
            </a:r>
            <a:r>
              <a:rPr lang="en-US" sz="4000">
                <a:solidFill>
                  <a:srgbClr val="603DF5"/>
                </a:solidFill>
                <a:latin typeface="Times New Roman" pitchFamily="18" charset="0"/>
              </a:rPr>
              <a:t>. </a:t>
            </a:r>
            <a:endParaRPr lang="en-US" sz="4000" smtClean="0">
              <a:solidFill>
                <a:srgbClr val="603DF5"/>
              </a:solidFill>
              <a:latin typeface="Times New Roman" pitchFamily="18" charset="0"/>
            </a:endParaRPr>
          </a:p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</a:rPr>
              <a:t>- Ví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dụ: Rừng cúc Phương,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</a:rPr>
              <a:t>ao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cá tự nhiên,...</a:t>
            </a:r>
            <a:endParaRPr lang="en-US" sz="4000" dirty="0">
              <a:solidFill>
                <a:srgbClr val="603DF5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5&quot;&gt;&lt;property id=&quot;20148&quot; value=&quot;5&quot;/&gt;&lt;property id=&quot;20300&quot; value=&quot;Slide 7&quot;/&gt;&lt;property id=&quot;20307&quot; value=&quot;298&quot;/&gt;&lt;/object&gt;&lt;object type=&quot;3&quot; unique_id=&quot;10016&quot;&gt;&lt;property id=&quot;20148&quot; value=&quot;5&quot;/&gt;&lt;property id=&quot;20300&quot; value=&quot;Slide 8&quot;/&gt;&lt;property id=&quot;20307&quot; value=&quot;313&quot;/&gt;&lt;/object&gt;&lt;object type=&quot;3&quot; unique_id=&quot;10017&quot;&gt;&lt;property id=&quot;20148&quot; value=&quot;5&quot;/&gt;&lt;property id=&quot;20300&quot; value=&quot;Slide 9&quot;/&gt;&lt;property id=&quot;20307&quot; value=&quot;312&quot;/&gt;&lt;/object&gt;&lt;object type=&quot;3&quot; unique_id=&quot;10021&quot;&gt;&lt;property id=&quot;20148&quot; value=&quot;5&quot;/&gt;&lt;property id=&quot;20300&quot; value=&quot;Slide 10&quot;/&gt;&lt;property id=&quot;20307&quot; value=&quot;269&quot;/&gt;&lt;/object&gt;&lt;object type=&quot;3&quot; unique_id=&quot;10027&quot;&gt;&lt;property id=&quot;20148&quot; value=&quot;5&quot;/&gt;&lt;property id=&quot;20300&quot; value=&quot;Slide 11&quot;/&gt;&lt;property id=&quot;20307&quot; value=&quot;272&quot;/&gt;&lt;/object&gt;&lt;object type=&quot;3&quot; unique_id=&quot;10032&quot;&gt;&lt;property id=&quot;20148&quot; value=&quot;5&quot;/&gt;&lt;property id=&quot;20300&quot; value=&quot;Slide 12&quot;/&gt;&lt;property id=&quot;20307&quot; value=&quot;274&quot;/&gt;&lt;/object&gt;&lt;object type=&quot;3&quot; unique_id=&quot;10038&quot;&gt;&lt;property id=&quot;20148&quot; value=&quot;5&quot;/&gt;&lt;property id=&quot;20300&quot; value=&quot;Slide 14&quot;/&gt;&lt;property id=&quot;20307&quot; value=&quot;277&quot;/&gt;&lt;/object&gt;&lt;object type=&quot;3&quot; unique_id=&quot;10039&quot;&gt;&lt;property id=&quot;20148&quot; value=&quot;5&quot;/&gt;&lt;property id=&quot;20300&quot; value=&quot;Slide 15&quot;/&gt;&lt;property id=&quot;20307&quot; value=&quot;278&quot;/&gt;&lt;/object&gt;&lt;object type=&quot;3&quot; unique_id=&quot;10040&quot;&gt;&lt;property id=&quot;20148&quot; value=&quot;5&quot;/&gt;&lt;property id=&quot;20300&quot; value=&quot;Slide 16&quot;/&gt;&lt;property id=&quot;20307&quot; value=&quot;279&quot;/&gt;&lt;/object&gt;&lt;object type=&quot;3&quot; unique_id=&quot;10042&quot;&gt;&lt;property id=&quot;20148&quot; value=&quot;5&quot;/&gt;&lt;property id=&quot;20300&quot; value=&quot;Slide 17&quot;/&gt;&lt;property id=&quot;20307&quot; value=&quot;282&quot;/&gt;&lt;/object&gt;&lt;object type=&quot;3&quot; unique_id=&quot;10044&quot;&gt;&lt;property id=&quot;20148&quot; value=&quot;5&quot;/&gt;&lt;property id=&quot;20300&quot; value=&quot;Slide 18&quot;/&gt;&lt;property id=&quot;20307&quot; value=&quot;286&quot;/&gt;&lt;/object&gt;&lt;object type=&quot;3&quot; unique_id=&quot;10045&quot;&gt;&lt;property id=&quot;20148&quot; value=&quot;5&quot;/&gt;&lt;property id=&quot;20300&quot; value=&quot;Slide 19&quot;/&gt;&lt;property id=&quot;20307&quot; value=&quot;287&quot;/&gt;&lt;/object&gt;&lt;object type=&quot;3&quot; unique_id=&quot;10046&quot;&gt;&lt;property id=&quot;20148&quot; value=&quot;5&quot;/&gt;&lt;property id=&quot;20300&quot; value=&quot;Slide 20&quot;/&gt;&lt;property id=&quot;20307&quot; value=&quot;289&quot;/&gt;&lt;/object&gt;&lt;object type=&quot;3&quot; unique_id=&quot;10047&quot;&gt;&lt;property id=&quot;20148&quot; value=&quot;5&quot;/&gt;&lt;property id=&quot;20300&quot; value=&quot;Slide 21&quot;/&gt;&lt;property id=&quot;20307&quot; value=&quot;290&quot;/&gt;&lt;/object&gt;&lt;object type=&quot;3&quot; unique_id=&quot;10048&quot;&gt;&lt;property id=&quot;20148&quot; value=&quot;5&quot;/&gt;&lt;property id=&quot;20300&quot; value=&quot;Slide 22&quot;/&gt;&lt;property id=&quot;20307&quot; value=&quot;292&quot;/&gt;&lt;/object&gt;&lt;object type=&quot;3&quot; unique_id=&quot;10290&quot;&gt;&lt;property id=&quot;20148&quot; value=&quot;5&quot;/&gt;&lt;property id=&quot;20300&quot; value=&quot;Slide 1 - &amp;quot;Kiểm tra bài cũ&amp;quot;&quot;/&gt;&lt;property id=&quot;20307&quot; value=&quot;315&quot;/&gt;&lt;/object&gt;&lt;object type=&quot;3&quot; unique_id=&quot;11091&quot;&gt;&lt;property id=&quot;20148&quot; value=&quot;5&quot;/&gt;&lt;property id=&quot;20300&quot; value=&quot;Slide 5&quot;/&gt;&lt;property id=&quot;20307&quot; value=&quot;317&quot;/&gt;&lt;/object&gt;&lt;object type=&quot;3&quot; unique_id=&quot;11093&quot;&gt;&lt;property id=&quot;20148&quot; value=&quot;5&quot;/&gt;&lt;property id=&quot;20300&quot; value=&quot;Slide 6&quot;/&gt;&lt;property id=&quot;20307&quot; value=&quot;319&quot;/&gt;&lt;/object&gt;&lt;object type=&quot;3&quot; unique_id=&quot;11434&quot;&gt;&lt;property id=&quot;20148&quot; value=&quot;5&quot;/&gt;&lt;property id=&quot;20300&quot; value=&quot;Slide 13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9551280</TotalTime>
  <Words>1405</Words>
  <Application>Microsoft Office PowerPoint</Application>
  <PresentationFormat>On-screen Show (4:3)</PresentationFormat>
  <Paragraphs>159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.VnArial</vt:lpstr>
      <vt:lpstr>.VnTime</vt:lpstr>
      <vt:lpstr>Arial</vt:lpstr>
      <vt:lpstr>Calibri</vt:lpstr>
      <vt:lpstr>Times New Roman</vt:lpstr>
      <vt:lpstr>VNI-Slogan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 One</dc:creator>
  <cp:lastModifiedBy>Admin</cp:lastModifiedBy>
  <cp:revision>106</cp:revision>
  <dcterms:created xsi:type="dcterms:W3CDTF">2014-02-23T16:28:46Z</dcterms:created>
  <dcterms:modified xsi:type="dcterms:W3CDTF">2060-11-10T13:52:30Z</dcterms:modified>
</cp:coreProperties>
</file>