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5C00F-5CC1-4976-B574-B137B77837D2}"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182879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5C00F-5CC1-4976-B574-B137B77837D2}"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352117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5C00F-5CC1-4976-B574-B137B77837D2}"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24762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5C00F-5CC1-4976-B574-B137B77837D2}"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304347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35C00F-5CC1-4976-B574-B137B77837D2}"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406220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5C00F-5CC1-4976-B574-B137B77837D2}"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264525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5C00F-5CC1-4976-B574-B137B77837D2}"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402086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5C00F-5CC1-4976-B574-B137B77837D2}"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103942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5C00F-5CC1-4976-B574-B137B77837D2}"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74837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35C00F-5CC1-4976-B574-B137B77837D2}"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11960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35C00F-5CC1-4976-B574-B137B77837D2}"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05B26-13C0-4AE3-8444-E122FA0BBB04}" type="slidenum">
              <a:rPr lang="en-US" smtClean="0"/>
              <a:t>‹#›</a:t>
            </a:fld>
            <a:endParaRPr lang="en-US"/>
          </a:p>
        </p:txBody>
      </p:sp>
    </p:spTree>
    <p:extLst>
      <p:ext uri="{BB962C8B-B14F-4D97-AF65-F5344CB8AC3E}">
        <p14:creationId xmlns:p14="http://schemas.microsoft.com/office/powerpoint/2010/main" val="306649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5C00F-5CC1-4976-B574-B137B77837D2}"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05B26-13C0-4AE3-8444-E122FA0BBB04}" type="slidenum">
              <a:rPr lang="en-US" smtClean="0"/>
              <a:t>‹#›</a:t>
            </a:fld>
            <a:endParaRPr lang="en-US"/>
          </a:p>
        </p:txBody>
      </p:sp>
    </p:spTree>
    <p:extLst>
      <p:ext uri="{BB962C8B-B14F-4D97-AF65-F5344CB8AC3E}">
        <p14:creationId xmlns:p14="http://schemas.microsoft.com/office/powerpoint/2010/main" val="3734698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017634-AFEB-AD18-E538-431B99564335}"/>
              </a:ext>
            </a:extLst>
          </p:cNvPr>
          <p:cNvPicPr>
            <a:picLocks noChangeAspect="1"/>
          </p:cNvPicPr>
          <p:nvPr/>
        </p:nvPicPr>
        <p:blipFill>
          <a:blip r:embed="rId2"/>
          <a:stretch>
            <a:fillRect/>
          </a:stretch>
        </p:blipFill>
        <p:spPr>
          <a:xfrm>
            <a:off x="488696" y="299546"/>
            <a:ext cx="7204877" cy="5612524"/>
          </a:xfrm>
          <a:prstGeom prst="rect">
            <a:avLst/>
          </a:prstGeom>
        </p:spPr>
      </p:pic>
      <p:sp>
        <p:nvSpPr>
          <p:cNvPr id="4" name="TextBox 3">
            <a:extLst>
              <a:ext uri="{FF2B5EF4-FFF2-40B4-BE49-F238E27FC236}">
                <a16:creationId xmlns:a16="http://schemas.microsoft.com/office/drawing/2014/main" id="{AAFBC8F7-C033-B99E-2F99-78FC909C6706}"/>
              </a:ext>
            </a:extLst>
          </p:cNvPr>
          <p:cNvSpPr txBox="1"/>
          <p:nvPr/>
        </p:nvSpPr>
        <p:spPr>
          <a:xfrm>
            <a:off x="7953985" y="2247153"/>
            <a:ext cx="4238015" cy="954107"/>
          </a:xfrm>
          <a:prstGeom prst="rect">
            <a:avLst/>
          </a:prstGeom>
          <a:noFill/>
        </p:spPr>
        <p:txBody>
          <a:bodyPr wrap="square">
            <a:spAutoFit/>
          </a:bodyPr>
          <a:lstStyle/>
          <a:p>
            <a:r>
              <a:rPr lang="it-IT" sz="2800" b="1">
                <a:effectLst/>
                <a:latin typeface="Times New Roman" panose="02020603050405020304" pitchFamily="18" charset="0"/>
                <a:ea typeface="Calibri" panose="020F0502020204030204" pitchFamily="34" charset="0"/>
              </a:rPr>
              <a:t>Hình ảnh trên nói đến địa danh nào ở Quảng Ninh?</a:t>
            </a:r>
            <a:endParaRPr lang="vi-VN" sz="3600" b="1"/>
          </a:p>
        </p:txBody>
      </p:sp>
    </p:spTree>
    <p:extLst>
      <p:ext uri="{BB962C8B-B14F-4D97-AF65-F5344CB8AC3E}">
        <p14:creationId xmlns:p14="http://schemas.microsoft.com/office/powerpoint/2010/main" val="2482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81131B-CE82-4E38-90F2-F2B52A33908C}"/>
              </a:ext>
            </a:extLst>
          </p:cNvPr>
          <p:cNvGraphicFramePr>
            <a:graphicFrameLocks noGrp="1"/>
          </p:cNvGraphicFramePr>
          <p:nvPr>
            <p:extLst/>
          </p:nvPr>
        </p:nvGraphicFramePr>
        <p:xfrm>
          <a:off x="133350" y="259080"/>
          <a:ext cx="11877675" cy="6408419"/>
        </p:xfrm>
        <a:graphic>
          <a:graphicData uri="http://schemas.openxmlformats.org/drawingml/2006/table">
            <a:tbl>
              <a:tblPr firstRow="1" firstCol="1" bandRow="1">
                <a:tableStyleId>{5C22544A-7EE6-4342-B048-85BDC9FD1C3A}</a:tableStyleId>
              </a:tblPr>
              <a:tblGrid>
                <a:gridCol w="1993907">
                  <a:extLst>
                    <a:ext uri="{9D8B030D-6E8A-4147-A177-3AD203B41FA5}">
                      <a16:colId xmlns:a16="http://schemas.microsoft.com/office/drawing/2014/main" val="1970530245"/>
                    </a:ext>
                  </a:extLst>
                </a:gridCol>
                <a:gridCol w="3508596">
                  <a:extLst>
                    <a:ext uri="{9D8B030D-6E8A-4147-A177-3AD203B41FA5}">
                      <a16:colId xmlns:a16="http://schemas.microsoft.com/office/drawing/2014/main" val="1353679567"/>
                    </a:ext>
                  </a:extLst>
                </a:gridCol>
                <a:gridCol w="3405102">
                  <a:extLst>
                    <a:ext uri="{9D8B030D-6E8A-4147-A177-3AD203B41FA5}">
                      <a16:colId xmlns:a16="http://schemas.microsoft.com/office/drawing/2014/main" val="1535343015"/>
                    </a:ext>
                  </a:extLst>
                </a:gridCol>
                <a:gridCol w="2970070">
                  <a:extLst>
                    <a:ext uri="{9D8B030D-6E8A-4147-A177-3AD203B41FA5}">
                      <a16:colId xmlns:a16="http://schemas.microsoft.com/office/drawing/2014/main" val="2722918902"/>
                    </a:ext>
                  </a:extLst>
                </a:gridCol>
              </a:tblGrid>
              <a:tr h="492955">
                <a:tc>
                  <a:txBody>
                    <a:bodyPr/>
                    <a:lstStyle/>
                    <a:p>
                      <a:r>
                        <a:rPr lang="it-IT" sz="1600">
                          <a:solidFill>
                            <a:schemeClr val="tx1"/>
                          </a:solidFill>
                          <a:effectLst/>
                          <a:latin typeface="Times New Roman" panose="02020603050405020304" pitchFamily="18" charset="0"/>
                          <a:cs typeface="Times New Roman" panose="02020603050405020304" pitchFamily="18" charset="0"/>
                        </a:rPr>
                        <a:t>Tiêu chí so sánh</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Cuộc kháng chiến chống quân Nam Hán năm 938</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Cuộc kháng chiến chống quân Tống năm 981</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Cuộc kháng chiến chống quân Nguyên lần thứ ba năm 1288</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832941"/>
                  </a:ext>
                </a:extLst>
              </a:tr>
              <a:tr h="1232388">
                <a:tc>
                  <a:txBody>
                    <a:bodyPr/>
                    <a:lstStyle/>
                    <a:p>
                      <a:r>
                        <a:rPr lang="it-IT" sz="1600">
                          <a:solidFill>
                            <a:schemeClr val="tx1"/>
                          </a:solidFill>
                          <a:effectLst/>
                          <a:latin typeface="Times New Roman" panose="02020603050405020304" pitchFamily="18" charset="0"/>
                          <a:cs typeface="Times New Roman" panose="02020603050405020304" pitchFamily="18" charset="0"/>
                        </a:rPr>
                        <a:t>Nguyên nhân</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Vì muốn mở rộng bờ cõi xuống phía nam nhằm đặt ách cai trị nhân dân ta. Lấy cớ kiều công tiễn cầu cứu vua nam hán sai con Hoằng Tháo cho quân xâm lược nước ta.</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Cuối năm 979 nhà Đinh rối loạn, nhà Tống suy yếu. Nhà Tống quyết định đem quân xâm lược nước ta để củng cố đát nước.</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Hai lần xâm lược Đại Việt đều thất bại, vua Nguyên càng tức giận nên quyết tâm đánh chiếm Đại Việt lần thứ ba</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777023"/>
                  </a:ext>
                </a:extLst>
              </a:tr>
              <a:tr h="246478">
                <a:tc>
                  <a:txBody>
                    <a:bodyPr/>
                    <a:lstStyle/>
                    <a:p>
                      <a:r>
                        <a:rPr lang="it-IT" sz="1600">
                          <a:solidFill>
                            <a:schemeClr val="tx1"/>
                          </a:solidFill>
                          <a:effectLst/>
                          <a:latin typeface="Times New Roman" panose="02020603050405020304" pitchFamily="18" charset="0"/>
                          <a:cs typeface="Times New Roman" panose="02020603050405020304" pitchFamily="18" charset="0"/>
                        </a:rPr>
                        <a:t>Lãnh đạo</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Ngô Quyền</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Lê Hoàn</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Trần Quốc Tuấn</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8076080"/>
                  </a:ext>
                </a:extLst>
              </a:tr>
              <a:tr h="739433">
                <a:tc>
                  <a:txBody>
                    <a:bodyPr/>
                    <a:lstStyle/>
                    <a:p>
                      <a:r>
                        <a:rPr lang="it-IT" sz="1600">
                          <a:solidFill>
                            <a:schemeClr val="tx1"/>
                          </a:solidFill>
                          <a:effectLst/>
                          <a:latin typeface="Times New Roman" panose="02020603050405020304" pitchFamily="18" charset="0"/>
                          <a:cs typeface="Times New Roman" panose="02020603050405020304" pitchFamily="18" charset="0"/>
                        </a:rPr>
                        <a:t>Nghệ thuật quân sự</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Ngô Quyền đã tận dụng bãi cọc ngầm và thủy triều của sông Bạch Đằng</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Lê Hoàn cho quân đóng cọc ở sông Bạch Đằng để ngăn chặn chiến thuyền địch.</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Bố trí trận địa cọc</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6329550"/>
                  </a:ext>
                </a:extLst>
              </a:tr>
              <a:tr h="1478866">
                <a:tc>
                  <a:txBody>
                    <a:bodyPr/>
                    <a:lstStyle/>
                    <a:p>
                      <a:r>
                        <a:rPr lang="it-IT" sz="1600">
                          <a:solidFill>
                            <a:schemeClr val="tx1"/>
                          </a:solidFill>
                          <a:effectLst/>
                          <a:latin typeface="Times New Roman" panose="02020603050405020304" pitchFamily="18" charset="0"/>
                          <a:cs typeface="Times New Roman" panose="02020603050405020304" pitchFamily="18" charset="0"/>
                        </a:rPr>
                        <a:t>Kết quả</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Quân địch phần bị giết, phần bị chết đuối rất nhiều. Lưu Hoằng Tháo chết trong đám loạn quân.</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it-IT" sz="1600">
                          <a:solidFill>
                            <a:schemeClr val="tx1"/>
                          </a:solidFill>
                          <a:effectLst/>
                          <a:latin typeface="Times New Roman" panose="02020603050405020304" pitchFamily="18" charset="0"/>
                          <a:cs typeface="Times New Roman" panose="02020603050405020304" pitchFamily="18" charset="0"/>
                        </a:rPr>
                        <a:t>- Cuộc kháng chiến chống Tống kết thúc thắng lợi.</a:t>
                      </a:r>
                      <a:endParaRPr lang="vi-VN" sz="1600">
                        <a:solidFill>
                          <a:schemeClr val="tx1"/>
                        </a:solidFill>
                        <a:effectLst/>
                        <a:latin typeface="Times New Roman" panose="02020603050405020304" pitchFamily="18" charset="0"/>
                        <a:cs typeface="Times New Roman" panose="02020603050405020304" pitchFamily="18" charset="0"/>
                      </a:endParaRPr>
                    </a:p>
                    <a:p>
                      <a:pPr algn="just"/>
                      <a:r>
                        <a:rPr lang="vi-VN" sz="1600">
                          <a:solidFill>
                            <a:schemeClr val="tx1"/>
                          </a:solidFill>
                          <a:effectLst/>
                          <a:latin typeface="Times New Roman" panose="02020603050405020304" pitchFamily="18" charset="0"/>
                          <a:cs typeface="Times New Roman" panose="02020603050405020304" pitchFamily="18" charset="0"/>
                        </a:rPr>
                        <a:t>- Chiến tranh chấm dứt, Lê Hoàn vẫn sai sứ sang Trung Quốc trao trả một số tù binh và đặt lại quan hệ bình thường.</a:t>
                      </a:r>
                    </a:p>
                    <a:p>
                      <a:r>
                        <a:rPr lang="it-IT" sz="1600">
                          <a:solidFill>
                            <a:schemeClr val="tx1"/>
                          </a:solidFill>
                          <a:effectLst/>
                          <a:latin typeface="Times New Roman" panose="02020603050405020304" pitchFamily="18" charset="0"/>
                          <a:cs typeface="Times New Roman" panose="02020603050405020304" pitchFamily="18" charset="0"/>
                        </a:rPr>
                        <a:t> </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it-IT" sz="1600">
                          <a:solidFill>
                            <a:schemeClr val="tx1"/>
                          </a:solidFill>
                          <a:effectLst/>
                          <a:latin typeface="Times New Roman" panose="02020603050405020304" pitchFamily="18" charset="0"/>
                          <a:cs typeface="Times New Roman" panose="02020603050405020304" pitchFamily="18" charset="0"/>
                        </a:rPr>
                        <a:t>- Nhiều tên giặc bị giết, Ô Mã Nhi bị bắt sống</a:t>
                      </a:r>
                      <a:endParaRPr lang="vi-VN" sz="1600">
                        <a:solidFill>
                          <a:schemeClr val="tx1"/>
                        </a:solidFill>
                        <a:effectLst/>
                        <a:latin typeface="Times New Roman" panose="02020603050405020304" pitchFamily="18" charset="0"/>
                        <a:cs typeface="Times New Roman" panose="02020603050405020304" pitchFamily="18" charset="0"/>
                      </a:endParaRPr>
                    </a:p>
                    <a:p>
                      <a:pPr algn="just"/>
                      <a:r>
                        <a:rPr lang="vi-VN" sz="1600">
                          <a:solidFill>
                            <a:schemeClr val="tx1"/>
                          </a:solidFill>
                          <a:effectLst/>
                          <a:latin typeface="Times New Roman" panose="02020603050405020304" pitchFamily="18" charset="0"/>
                          <a:cs typeface="Times New Roman" panose="02020603050405020304" pitchFamily="18" charset="0"/>
                        </a:rPr>
                        <a:t>- Quân bộ bị ta tập kích ở Lạng Sơn, ít tên còn sống sót</a:t>
                      </a:r>
                    </a:p>
                    <a:p>
                      <a:r>
                        <a:rPr lang="vi-VN" sz="1600">
                          <a:solidFill>
                            <a:schemeClr val="tx1"/>
                          </a:solidFill>
                          <a:effectLst/>
                          <a:latin typeface="Times New Roman" panose="02020603050405020304" pitchFamily="18" charset="0"/>
                          <a:cs typeface="Times New Roman" panose="02020603050405020304" pitchFamily="18" charset="0"/>
                        </a:rPr>
                        <a:t> </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2388489"/>
                  </a:ext>
                </a:extLst>
              </a:tr>
              <a:tr h="2218299">
                <a:tc>
                  <a:txBody>
                    <a:bodyPr/>
                    <a:lstStyle/>
                    <a:p>
                      <a:r>
                        <a:rPr lang="it-IT" sz="1600">
                          <a:solidFill>
                            <a:schemeClr val="tx1"/>
                          </a:solidFill>
                          <a:effectLst/>
                          <a:latin typeface="Times New Roman" panose="02020603050405020304" pitchFamily="18" charset="0"/>
                          <a:cs typeface="Times New Roman" panose="02020603050405020304" pitchFamily="18" charset="0"/>
                        </a:rPr>
                        <a:t>Ý nghĩa</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 Đây là chiến thắng lẫy lừng của dân tộc ta, đã đánh bại hoàn toàn ý chí xâm lược của nhà Nam Hán</a:t>
                      </a:r>
                      <a:endParaRPr lang="vi-VN" sz="1600">
                        <a:solidFill>
                          <a:schemeClr val="tx1"/>
                        </a:solidFill>
                        <a:effectLst/>
                        <a:latin typeface="Times New Roman" panose="02020603050405020304" pitchFamily="18" charset="0"/>
                        <a:cs typeface="Times New Roman" panose="02020603050405020304" pitchFamily="18" charset="0"/>
                      </a:endParaRPr>
                    </a:p>
                    <a:p>
                      <a:r>
                        <a:rPr lang="it-IT" sz="1600">
                          <a:solidFill>
                            <a:schemeClr val="tx1"/>
                          </a:solidFill>
                          <a:effectLst/>
                          <a:latin typeface="Times New Roman" panose="02020603050405020304" pitchFamily="18" charset="0"/>
                          <a:cs typeface="Times New Roman" panose="02020603050405020304" pitchFamily="18" charset="0"/>
                        </a:rPr>
                        <a:t>- Đã bảo vệ vững chắc nền độc lập dân tộc và mở ra thời đại độc lập với dân tộc ta</a:t>
                      </a: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it-IT" sz="1600">
                          <a:solidFill>
                            <a:schemeClr val="tx1"/>
                          </a:solidFill>
                          <a:effectLst/>
                          <a:latin typeface="Times New Roman" panose="02020603050405020304" pitchFamily="18" charset="0"/>
                          <a:cs typeface="Times New Roman" panose="02020603050405020304" pitchFamily="18" charset="0"/>
                        </a:rPr>
                        <a:t>- Biểu thị ý chí quyết tâm chống giặc ngoại xâm của dân ta.</a:t>
                      </a:r>
                      <a:endParaRPr lang="vi-VN" sz="1600">
                        <a:solidFill>
                          <a:schemeClr val="tx1"/>
                        </a:solidFill>
                        <a:effectLst/>
                        <a:latin typeface="Times New Roman" panose="02020603050405020304" pitchFamily="18" charset="0"/>
                        <a:cs typeface="Times New Roman" panose="02020603050405020304" pitchFamily="18" charset="0"/>
                      </a:endParaRPr>
                    </a:p>
                    <a:p>
                      <a:pPr algn="just"/>
                      <a:r>
                        <a:rPr lang="vi-VN" sz="1600">
                          <a:solidFill>
                            <a:schemeClr val="tx1"/>
                          </a:solidFill>
                          <a:effectLst/>
                          <a:latin typeface="Times New Roman" panose="02020603050405020304" pitchFamily="18" charset="0"/>
                          <a:cs typeface="Times New Roman" panose="02020603050405020304" pitchFamily="18" charset="0"/>
                        </a:rPr>
                        <a:t>- Chứng tỏ một bước phát triển của đất nước và khả năng bảo vệ độc lập dân tộc.</a:t>
                      </a:r>
                    </a:p>
                    <a:p>
                      <a:r>
                        <a:rPr lang="vi-VN" sz="1600">
                          <a:solidFill>
                            <a:schemeClr val="tx1"/>
                          </a:solidFill>
                          <a:effectLst/>
                          <a:latin typeface="Times New Roman" panose="02020603050405020304" pitchFamily="18" charset="0"/>
                          <a:cs typeface="Times New Roman" panose="02020603050405020304" pitchFamily="18" charset="0"/>
                        </a:rPr>
                        <a:t/>
                      </a:r>
                      <a:br>
                        <a:rPr lang="vi-VN" sz="1600">
                          <a:solidFill>
                            <a:schemeClr val="tx1"/>
                          </a:solidFill>
                          <a:effectLst/>
                          <a:latin typeface="Times New Roman" panose="02020603050405020304" pitchFamily="18" charset="0"/>
                          <a:cs typeface="Times New Roman" panose="02020603050405020304" pitchFamily="18" charset="0"/>
                        </a:rPr>
                      </a:br>
                      <a:r>
                        <a:rPr lang="vi-VN" sz="1600">
                          <a:solidFill>
                            <a:schemeClr val="tx1"/>
                          </a:solidFill>
                          <a:effectLst/>
                          <a:latin typeface="Times New Roman" panose="02020603050405020304" pitchFamily="18" charset="0"/>
                          <a:cs typeface="Times New Roman" panose="02020603050405020304" pitchFamily="18" charset="0"/>
                        </a:rPr>
                        <a:t/>
                      </a:r>
                      <a:br>
                        <a:rPr lang="vi-VN" sz="1600">
                          <a:solidFill>
                            <a:schemeClr val="tx1"/>
                          </a:solidFill>
                          <a:effectLst/>
                          <a:latin typeface="Times New Roman" panose="02020603050405020304" pitchFamily="18" charset="0"/>
                          <a:cs typeface="Times New Roman" panose="02020603050405020304" pitchFamily="18" charset="0"/>
                        </a:rPr>
                      </a:br>
                      <a:endParaRPr lang="vi-V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a:solidFill>
                            <a:schemeClr val="tx1"/>
                          </a:solidFill>
                          <a:effectLst/>
                          <a:latin typeface="Times New Roman" panose="02020603050405020304" pitchFamily="18" charset="0"/>
                          <a:cs typeface="Times New Roman" panose="02020603050405020304" pitchFamily="18" charset="0"/>
                        </a:rPr>
                        <a:t>- Đập tan tham vọng xâm lược của Mông Nguyên, bảo vệ độc lập, toàn vẹn lãnh thổ và chủ quyền dân tộc.</a:t>
                      </a:r>
                      <a:endParaRPr lang="vi-VN" sz="1600">
                        <a:solidFill>
                          <a:schemeClr val="tx1"/>
                        </a:solidFill>
                        <a:effectLst/>
                        <a:latin typeface="Times New Roman" panose="02020603050405020304" pitchFamily="18" charset="0"/>
                        <a:cs typeface="Times New Roman" panose="02020603050405020304" pitchFamily="18" charset="0"/>
                      </a:endParaRPr>
                    </a:p>
                    <a:p>
                      <a:r>
                        <a:rPr lang="it-IT" sz="1600">
                          <a:solidFill>
                            <a:schemeClr val="tx1"/>
                          </a:solidFill>
                          <a:effectLst/>
                          <a:latin typeface="Times New Roman" panose="02020603050405020304" pitchFamily="18" charset="0"/>
                          <a:cs typeface="Times New Roman" panose="02020603050405020304" pitchFamily="18" charset="0"/>
                        </a:rPr>
                        <a:t>- Khẳng định sức mạnh của dân tộc Việt Nam, củng cố niềm tin cho nhân dân.</a:t>
                      </a:r>
                      <a:endParaRPr lang="vi-VN" sz="1600">
                        <a:solidFill>
                          <a:schemeClr val="tx1"/>
                        </a:solidFill>
                        <a:effectLst/>
                        <a:latin typeface="Times New Roman" panose="02020603050405020304" pitchFamily="18" charset="0"/>
                        <a:cs typeface="Times New Roman" panose="02020603050405020304" pitchFamily="18" charset="0"/>
                      </a:endParaRPr>
                    </a:p>
                    <a:p>
                      <a:r>
                        <a:rPr lang="it-IT" sz="1600">
                          <a:solidFill>
                            <a:schemeClr val="tx1"/>
                          </a:solidFill>
                          <a:effectLst/>
                          <a:latin typeface="Times New Roman" panose="02020603050405020304" pitchFamily="18" charset="0"/>
                          <a:cs typeface="Times New Roman" panose="02020603050405020304" pitchFamily="18" charset="0"/>
                        </a:rPr>
                        <a:t>- Xây đắp truyền thống quân sự Việt Nam.</a:t>
                      </a:r>
                      <a:endParaRPr lang="vi-VN" sz="1600">
                        <a:solidFill>
                          <a:schemeClr val="tx1"/>
                        </a:solidFill>
                        <a:effectLst/>
                        <a:latin typeface="Times New Roman" panose="02020603050405020304" pitchFamily="18" charset="0"/>
                        <a:cs typeface="Times New Roman" panose="02020603050405020304" pitchFamily="18" charset="0"/>
                      </a:endParaRPr>
                    </a:p>
                  </a:txBody>
                  <a:tcPr marL="26594" marR="26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12829"/>
                  </a:ext>
                </a:extLst>
              </a:tr>
            </a:tbl>
          </a:graphicData>
        </a:graphic>
      </p:graphicFrame>
    </p:spTree>
    <p:extLst>
      <p:ext uri="{BB962C8B-B14F-4D97-AF65-F5344CB8AC3E}">
        <p14:creationId xmlns:p14="http://schemas.microsoft.com/office/powerpoint/2010/main" val="231251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1C425-087E-F24C-061C-4FB8DCFA4169}"/>
              </a:ext>
            </a:extLst>
          </p:cNvPr>
          <p:cNvPicPr>
            <a:picLocks noChangeAspect="1"/>
          </p:cNvPicPr>
          <p:nvPr/>
        </p:nvPicPr>
        <p:blipFill>
          <a:blip r:embed="rId2"/>
          <a:stretch>
            <a:fillRect/>
          </a:stretch>
        </p:blipFill>
        <p:spPr>
          <a:xfrm>
            <a:off x="844466" y="1497842"/>
            <a:ext cx="9925050" cy="5067300"/>
          </a:xfrm>
          <a:prstGeom prst="rect">
            <a:avLst/>
          </a:prstGeom>
        </p:spPr>
      </p:pic>
      <p:sp>
        <p:nvSpPr>
          <p:cNvPr id="2" name="TextBox 1">
            <a:extLst>
              <a:ext uri="{FF2B5EF4-FFF2-40B4-BE49-F238E27FC236}">
                <a16:creationId xmlns:a16="http://schemas.microsoft.com/office/drawing/2014/main" id="{EC774CFF-360A-626B-88E4-782E35A61C33}"/>
              </a:ext>
            </a:extLst>
          </p:cNvPr>
          <p:cNvSpPr txBox="1"/>
          <p:nvPr/>
        </p:nvSpPr>
        <p:spPr>
          <a:xfrm>
            <a:off x="4332303" y="404842"/>
            <a:ext cx="6098959"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Bài tập dự án</a:t>
            </a:r>
            <a:endParaRPr lang="vi-VN"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1822488-00B8-313C-C005-AE1895886D08}"/>
              </a:ext>
            </a:extLst>
          </p:cNvPr>
          <p:cNvSpPr/>
          <p:nvPr/>
        </p:nvSpPr>
        <p:spPr>
          <a:xfrm>
            <a:off x="514904" y="1198485"/>
            <a:ext cx="3471169" cy="506027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a:solidFill>
                  <a:schemeClr val="tx1"/>
                </a:solidFill>
                <a:latin typeface="Times New Roman" panose="02020603050405020304" pitchFamily="18" charset="0"/>
                <a:ea typeface="Calibri" panose="020F0502020204030204" pitchFamily="34" charset="0"/>
              </a:rPr>
              <a:t>1.</a:t>
            </a:r>
            <a:r>
              <a:rPr lang="en-US" sz="2800">
                <a:solidFill>
                  <a:schemeClr val="tx1"/>
                </a:solidFill>
                <a:effectLst/>
                <a:latin typeface="Times New Roman" panose="02020603050405020304" pitchFamily="18" charset="0"/>
                <a:ea typeface="Calibri" panose="020F0502020204030204" pitchFamily="34" charset="0"/>
              </a:rPr>
              <a:t> Tại sao quân Nam Hán xâm lược nước ta lần thứ hai?</a:t>
            </a:r>
            <a:endParaRPr lang="vi-VN" sz="2400">
              <a:solidFill>
                <a:schemeClr val="tx1"/>
              </a:solidFill>
              <a:effectLst/>
              <a:latin typeface="Times New Roman" panose="02020603050405020304" pitchFamily="18" charset="0"/>
              <a:ea typeface="Times New Roman" panose="02020603050405020304" pitchFamily="18" charset="0"/>
            </a:endParaRPr>
          </a:p>
          <a:p>
            <a:pPr algn="just"/>
            <a:r>
              <a:rPr lang="en-US" sz="2800">
                <a:solidFill>
                  <a:schemeClr val="tx1"/>
                </a:solidFill>
                <a:latin typeface="Times New Roman" panose="02020603050405020304" pitchFamily="18" charset="0"/>
                <a:ea typeface="Calibri" panose="020F0502020204030204" pitchFamily="34" charset="0"/>
              </a:rPr>
              <a:t>2.</a:t>
            </a:r>
            <a:r>
              <a:rPr lang="en-US" sz="2800">
                <a:solidFill>
                  <a:schemeClr val="tx1"/>
                </a:solidFill>
                <a:effectLst/>
                <a:latin typeface="Times New Roman" panose="02020603050405020304" pitchFamily="18" charset="0"/>
                <a:ea typeface="Calibri" panose="020F0502020204030204" pitchFamily="34" charset="0"/>
              </a:rPr>
              <a:t> Kế hoạch đánh giặc của Ngô Quyền chủ động và độc đáo ở điểm nào?</a:t>
            </a:r>
            <a:endParaRPr lang="vi-VN" sz="2400">
              <a:solidFill>
                <a:schemeClr val="tx1"/>
              </a:solidFill>
              <a:effectLst/>
              <a:latin typeface="Times New Roman" panose="02020603050405020304" pitchFamily="18"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22C19BA4-B999-ADE5-1216-12B7A1FF6969}"/>
              </a:ext>
            </a:extLst>
          </p:cNvPr>
          <p:cNvSpPr/>
          <p:nvPr/>
        </p:nvSpPr>
        <p:spPr>
          <a:xfrm>
            <a:off x="4572000" y="1047565"/>
            <a:ext cx="3249227" cy="53088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1800" i="1">
                <a:effectLst/>
                <a:latin typeface="Times New Roman" panose="02020603050405020304" pitchFamily="18" charset="0"/>
                <a:ea typeface="Calibri" panose="020F0502020204030204" pitchFamily="34" charset="0"/>
              </a:rPr>
              <a:t> </a:t>
            </a:r>
            <a:r>
              <a:rPr lang="en-US" sz="2800">
                <a:solidFill>
                  <a:schemeClr val="tx1"/>
                </a:solidFill>
                <a:effectLst/>
                <a:latin typeface="Times New Roman" panose="02020603050405020304" pitchFamily="18" charset="0"/>
                <a:ea typeface="Calibri" panose="020F0502020204030204" pitchFamily="34" charset="0"/>
              </a:rPr>
              <a:t>Nêu ý nghĩa của cuộc kháng chiến chống Tống năm 981?</a:t>
            </a:r>
            <a:endParaRPr lang="vi-VN" sz="1600">
              <a:solidFill>
                <a:schemeClr val="tx1"/>
              </a:solidFill>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2053C854-95EC-43BF-0B3F-DD2080CDBCCE}"/>
              </a:ext>
            </a:extLst>
          </p:cNvPr>
          <p:cNvSpPr/>
          <p:nvPr/>
        </p:nvSpPr>
        <p:spPr>
          <a:xfrm>
            <a:off x="8708994" y="1047565"/>
            <a:ext cx="3045041" cy="50869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rPr>
              <a:t>1. Quan sát lược đồ hình 2.2, em hãy trình bày diễn biến trận Bạch Đắng tháng 4 năm 1288?</a:t>
            </a:r>
            <a:endParaRPr lang="vi-VN" sz="2000">
              <a:solidFill>
                <a:schemeClr val="tx1"/>
              </a:solidFill>
              <a:effectLst/>
              <a:latin typeface="Times New Roman" panose="02020603050405020304" pitchFamily="18" charset="0"/>
              <a:ea typeface="Times New Roman" panose="02020603050405020304" pitchFamily="18" charset="0"/>
            </a:endParaRPr>
          </a:p>
          <a:p>
            <a:pPr algn="just"/>
            <a:r>
              <a:rPr lang="en-US" sz="2400">
                <a:solidFill>
                  <a:schemeClr val="tx1"/>
                </a:solidFill>
                <a:effectLst/>
                <a:latin typeface="Times New Roman" panose="02020603050405020304" pitchFamily="18" charset="0"/>
                <a:ea typeface="Calibri" panose="020F0502020204030204" pitchFamily="34" charset="0"/>
              </a:rPr>
              <a:t>2. Nêu điểm khác nhau về mục đích bố trí trận địa cọc trên sông Bạch Đằng năm 1288 so với năm 938 và 981?</a:t>
            </a:r>
            <a:endParaRPr lang="vi-VN" sz="200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C1623721-989E-0372-F4B9-4AD4F1A88E3A}"/>
              </a:ext>
            </a:extLst>
          </p:cNvPr>
          <p:cNvSpPr txBox="1"/>
          <p:nvPr/>
        </p:nvSpPr>
        <p:spPr>
          <a:xfrm>
            <a:off x="1660124" y="1358283"/>
            <a:ext cx="2024109"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NHÓM 1</a:t>
            </a:r>
            <a:endParaRPr lang="vi-VN" sz="20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6D705FD-918A-D46B-BB19-04DBD8AE42B8}"/>
              </a:ext>
            </a:extLst>
          </p:cNvPr>
          <p:cNvSpPr txBox="1"/>
          <p:nvPr/>
        </p:nvSpPr>
        <p:spPr>
          <a:xfrm>
            <a:off x="5656555" y="1238741"/>
            <a:ext cx="2024109"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NHÓM 2</a:t>
            </a:r>
            <a:endParaRPr lang="vi-VN" sz="20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4BDF319-1859-4D07-0F7A-789CAA5E9BA2}"/>
              </a:ext>
            </a:extLst>
          </p:cNvPr>
          <p:cNvSpPr txBox="1"/>
          <p:nvPr/>
        </p:nvSpPr>
        <p:spPr>
          <a:xfrm>
            <a:off x="9729926" y="1158228"/>
            <a:ext cx="2024109"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NHÓM 3</a:t>
            </a:r>
            <a:endParaRPr lang="vi-VN" sz="20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CC9C081-43E2-01DC-0C2D-E8F83578B9F9}"/>
              </a:ext>
            </a:extLst>
          </p:cNvPr>
          <p:cNvSpPr txBox="1"/>
          <p:nvPr/>
        </p:nvSpPr>
        <p:spPr>
          <a:xfrm>
            <a:off x="3915052" y="137577"/>
            <a:ext cx="622324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Thảo luận nhóm: thời gian 5 phút</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6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D9F36A-C870-00B9-36A2-1CC5F5D409B9}"/>
              </a:ext>
            </a:extLst>
          </p:cNvPr>
          <p:cNvSpPr/>
          <p:nvPr/>
        </p:nvSpPr>
        <p:spPr>
          <a:xfrm>
            <a:off x="2645546" y="292963"/>
            <a:ext cx="7546019" cy="772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981</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Lê Đại Hành và chiến thắng Bạch Đằng năm 981 - Bạch Đằng Giang">
            <a:extLst>
              <a:ext uri="{FF2B5EF4-FFF2-40B4-BE49-F238E27FC236}">
                <a16:creationId xmlns:a16="http://schemas.microsoft.com/office/drawing/2014/main" id="{0A4B1DC6-8A34-82B5-5875-FB0CE7CAB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6" y="1324303"/>
            <a:ext cx="10925503" cy="495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D9F36A-C870-00B9-36A2-1CC5F5D409B9}"/>
              </a:ext>
            </a:extLst>
          </p:cNvPr>
          <p:cNvSpPr/>
          <p:nvPr/>
        </p:nvSpPr>
        <p:spPr>
          <a:xfrm>
            <a:off x="2645546" y="292963"/>
            <a:ext cx="7546019" cy="772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1. Chiến thắng Bạch Đằng năm 938</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1026" name="Picture 2" descr="Ngô Quyền và chiến thắng Bạch Đằng năm 938">
            <a:extLst>
              <a:ext uri="{FF2B5EF4-FFF2-40B4-BE49-F238E27FC236}">
                <a16:creationId xmlns:a16="http://schemas.microsoft.com/office/drawing/2014/main" id="{BC8C0DAD-7217-FB08-E69B-CF034E5CA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710" y="1481959"/>
            <a:ext cx="10152993" cy="508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D9F36A-C870-00B9-36A2-1CC5F5D409B9}"/>
              </a:ext>
            </a:extLst>
          </p:cNvPr>
          <p:cNvSpPr/>
          <p:nvPr/>
        </p:nvSpPr>
        <p:spPr>
          <a:xfrm>
            <a:off x="2645546" y="292963"/>
            <a:ext cx="7546019" cy="772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smtClean="0">
                <a:solidFill>
                  <a:prstClr val="black"/>
                </a:solidFill>
                <a:latin typeface="Times New Roman" panose="02020603050405020304" pitchFamily="18" charset="0"/>
                <a:cs typeface="Times New Roman" panose="02020603050405020304" pitchFamily="18" charset="0"/>
              </a:rPr>
              <a:t>Lược</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đồ</a:t>
            </a:r>
            <a:r>
              <a:rPr lang="en-US" sz="3200" noProof="0" dirty="0" smtClean="0">
                <a:solidFill>
                  <a:prstClr val="black"/>
                </a:solidFill>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1288</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Trận Bạch Đằng (1288) – Wikipedia tiếng Việt">
            <a:extLst>
              <a:ext uri="{FF2B5EF4-FFF2-40B4-BE49-F238E27FC236}">
                <a16:creationId xmlns:a16="http://schemas.microsoft.com/office/drawing/2014/main" id="{F16C90DA-77E7-95AB-4F9E-5C5E61B84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97" y="1065320"/>
            <a:ext cx="11175801" cy="538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75D2F-6E44-0BA4-9033-15659173E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786" y="326522"/>
            <a:ext cx="9143766" cy="6200401"/>
          </a:xfrm>
          <a:prstGeom prst="rect">
            <a:avLst/>
          </a:prstGeom>
        </p:spPr>
      </p:pic>
    </p:spTree>
    <p:extLst>
      <p:ext uri="{BB962C8B-B14F-4D97-AF65-F5344CB8AC3E}">
        <p14:creationId xmlns:p14="http://schemas.microsoft.com/office/powerpoint/2010/main" val="1544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7A6332-C597-9A8E-B99C-19A4E5DC8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17" y="520262"/>
            <a:ext cx="10846676" cy="5990897"/>
          </a:xfrm>
          <a:prstGeom prst="rect">
            <a:avLst/>
          </a:prstGeom>
        </p:spPr>
      </p:pic>
    </p:spTree>
    <p:extLst>
      <p:ext uri="{BB962C8B-B14F-4D97-AF65-F5344CB8AC3E}">
        <p14:creationId xmlns:p14="http://schemas.microsoft.com/office/powerpoint/2010/main" val="277851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6A4E4-1A4C-561D-3FDE-07BF49F6A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253" y="144388"/>
            <a:ext cx="8182303" cy="6531517"/>
          </a:xfrm>
          <a:prstGeom prst="rect">
            <a:avLst/>
          </a:prstGeom>
        </p:spPr>
      </p:pic>
    </p:spTree>
    <p:extLst>
      <p:ext uri="{BB962C8B-B14F-4D97-AF65-F5344CB8AC3E}">
        <p14:creationId xmlns:p14="http://schemas.microsoft.com/office/powerpoint/2010/main" val="35002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352EB-41F9-28BD-A15A-1F4AF4959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2" y="425669"/>
            <a:ext cx="11414234" cy="6432330"/>
          </a:xfrm>
          <a:prstGeom prst="rect">
            <a:avLst/>
          </a:prstGeom>
        </p:spPr>
      </p:pic>
    </p:spTree>
    <p:extLst>
      <p:ext uri="{BB962C8B-B14F-4D97-AF65-F5344CB8AC3E}">
        <p14:creationId xmlns:p14="http://schemas.microsoft.com/office/powerpoint/2010/main" val="40020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2023-10-24T08:52:38Z</dcterms:created>
  <dcterms:modified xsi:type="dcterms:W3CDTF">2023-10-24T08:52:48Z</dcterms:modified>
</cp:coreProperties>
</file>