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8" d="100"/>
          <a:sy n="68" d="100"/>
        </p:scale>
        <p:origin x="61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2EACE66-E853-490C-A0CD-4F6ECA220FA5}" type="datetimeFigureOut">
              <a:rPr lang="en-US" smtClean="0"/>
              <a:t>10/24/2023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9BE813-CE67-40D4-A434-2BE861D4DE16}" type="slidenum">
              <a:rPr lang="en-US" smtClean="0"/>
              <a:t>‹#›</a:t>
            </a:fld>
            <a:endParaRPr lang="en-US"/>
          </a:p>
        </p:txBody>
      </p:sp>
    </p:spTree>
    <p:extLst>
      <p:ext uri="{BB962C8B-B14F-4D97-AF65-F5344CB8AC3E}">
        <p14:creationId xmlns:p14="http://schemas.microsoft.com/office/powerpoint/2010/main" val="1611835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EACE66-E853-490C-A0CD-4F6ECA220FA5}" type="datetimeFigureOut">
              <a:rPr lang="en-US" smtClean="0"/>
              <a:t>10/24/2023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9BE813-CE67-40D4-A434-2BE861D4DE16}" type="slidenum">
              <a:rPr lang="en-US" smtClean="0"/>
              <a:t>‹#›</a:t>
            </a:fld>
            <a:endParaRPr lang="en-US"/>
          </a:p>
        </p:txBody>
      </p:sp>
    </p:spTree>
    <p:extLst>
      <p:ext uri="{BB962C8B-B14F-4D97-AF65-F5344CB8AC3E}">
        <p14:creationId xmlns:p14="http://schemas.microsoft.com/office/powerpoint/2010/main" val="3151898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EACE66-E853-490C-A0CD-4F6ECA220FA5}" type="datetimeFigureOut">
              <a:rPr lang="en-US" smtClean="0"/>
              <a:t>10/24/2023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9BE813-CE67-40D4-A434-2BE861D4DE16}" type="slidenum">
              <a:rPr lang="en-US" smtClean="0"/>
              <a:t>‹#›</a:t>
            </a:fld>
            <a:endParaRPr lang="en-US"/>
          </a:p>
        </p:txBody>
      </p:sp>
    </p:spTree>
    <p:extLst>
      <p:ext uri="{BB962C8B-B14F-4D97-AF65-F5344CB8AC3E}">
        <p14:creationId xmlns:p14="http://schemas.microsoft.com/office/powerpoint/2010/main" val="2269812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EACE66-E853-490C-A0CD-4F6ECA220FA5}" type="datetimeFigureOut">
              <a:rPr lang="en-US" smtClean="0"/>
              <a:t>10/24/2023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9BE813-CE67-40D4-A434-2BE861D4DE16}" type="slidenum">
              <a:rPr lang="en-US" smtClean="0"/>
              <a:t>‹#›</a:t>
            </a:fld>
            <a:endParaRPr lang="en-US"/>
          </a:p>
        </p:txBody>
      </p:sp>
    </p:spTree>
    <p:extLst>
      <p:ext uri="{BB962C8B-B14F-4D97-AF65-F5344CB8AC3E}">
        <p14:creationId xmlns:p14="http://schemas.microsoft.com/office/powerpoint/2010/main" val="622089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2EACE66-E853-490C-A0CD-4F6ECA220FA5}" type="datetimeFigureOut">
              <a:rPr lang="en-US" smtClean="0"/>
              <a:t>10/24/2023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9BE813-CE67-40D4-A434-2BE861D4DE16}" type="slidenum">
              <a:rPr lang="en-US" smtClean="0"/>
              <a:t>‹#›</a:t>
            </a:fld>
            <a:endParaRPr lang="en-US"/>
          </a:p>
        </p:txBody>
      </p:sp>
    </p:spTree>
    <p:extLst>
      <p:ext uri="{BB962C8B-B14F-4D97-AF65-F5344CB8AC3E}">
        <p14:creationId xmlns:p14="http://schemas.microsoft.com/office/powerpoint/2010/main" val="417065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2EACE66-E853-490C-A0CD-4F6ECA220FA5}" type="datetimeFigureOut">
              <a:rPr lang="en-US" smtClean="0"/>
              <a:t>10/24/2023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9BE813-CE67-40D4-A434-2BE861D4DE16}" type="slidenum">
              <a:rPr lang="en-US" smtClean="0"/>
              <a:t>‹#›</a:t>
            </a:fld>
            <a:endParaRPr lang="en-US"/>
          </a:p>
        </p:txBody>
      </p:sp>
    </p:spTree>
    <p:extLst>
      <p:ext uri="{BB962C8B-B14F-4D97-AF65-F5344CB8AC3E}">
        <p14:creationId xmlns:p14="http://schemas.microsoft.com/office/powerpoint/2010/main" val="2150072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2EACE66-E853-490C-A0CD-4F6ECA220FA5}" type="datetimeFigureOut">
              <a:rPr lang="en-US" smtClean="0"/>
              <a:t>10/24/2023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9BE813-CE67-40D4-A434-2BE861D4DE16}" type="slidenum">
              <a:rPr lang="en-US" smtClean="0"/>
              <a:t>‹#›</a:t>
            </a:fld>
            <a:endParaRPr lang="en-US"/>
          </a:p>
        </p:txBody>
      </p:sp>
    </p:spTree>
    <p:extLst>
      <p:ext uri="{BB962C8B-B14F-4D97-AF65-F5344CB8AC3E}">
        <p14:creationId xmlns:p14="http://schemas.microsoft.com/office/powerpoint/2010/main" val="3104895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2EACE66-E853-490C-A0CD-4F6ECA220FA5}" type="datetimeFigureOut">
              <a:rPr lang="en-US" smtClean="0"/>
              <a:t>10/24/2023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9BE813-CE67-40D4-A434-2BE861D4DE16}" type="slidenum">
              <a:rPr lang="en-US" smtClean="0"/>
              <a:t>‹#›</a:t>
            </a:fld>
            <a:endParaRPr lang="en-US"/>
          </a:p>
        </p:txBody>
      </p:sp>
    </p:spTree>
    <p:extLst>
      <p:ext uri="{BB962C8B-B14F-4D97-AF65-F5344CB8AC3E}">
        <p14:creationId xmlns:p14="http://schemas.microsoft.com/office/powerpoint/2010/main" val="2347696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EACE66-E853-490C-A0CD-4F6ECA220FA5}" type="datetimeFigureOut">
              <a:rPr lang="en-US" smtClean="0"/>
              <a:t>10/24/2023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9BE813-CE67-40D4-A434-2BE861D4DE16}" type="slidenum">
              <a:rPr lang="en-US" smtClean="0"/>
              <a:t>‹#›</a:t>
            </a:fld>
            <a:endParaRPr lang="en-US"/>
          </a:p>
        </p:txBody>
      </p:sp>
    </p:spTree>
    <p:extLst>
      <p:ext uri="{BB962C8B-B14F-4D97-AF65-F5344CB8AC3E}">
        <p14:creationId xmlns:p14="http://schemas.microsoft.com/office/powerpoint/2010/main" val="4171240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2EACE66-E853-490C-A0CD-4F6ECA220FA5}" type="datetimeFigureOut">
              <a:rPr lang="en-US" smtClean="0"/>
              <a:t>10/24/2023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9BE813-CE67-40D4-A434-2BE861D4DE16}" type="slidenum">
              <a:rPr lang="en-US" smtClean="0"/>
              <a:t>‹#›</a:t>
            </a:fld>
            <a:endParaRPr lang="en-US"/>
          </a:p>
        </p:txBody>
      </p:sp>
    </p:spTree>
    <p:extLst>
      <p:ext uri="{BB962C8B-B14F-4D97-AF65-F5344CB8AC3E}">
        <p14:creationId xmlns:p14="http://schemas.microsoft.com/office/powerpoint/2010/main" val="43695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2EACE66-E853-490C-A0CD-4F6ECA220FA5}" type="datetimeFigureOut">
              <a:rPr lang="en-US" smtClean="0"/>
              <a:t>10/24/2023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9BE813-CE67-40D4-A434-2BE861D4DE16}" type="slidenum">
              <a:rPr lang="en-US" smtClean="0"/>
              <a:t>‹#›</a:t>
            </a:fld>
            <a:endParaRPr lang="en-US"/>
          </a:p>
        </p:txBody>
      </p:sp>
    </p:spTree>
    <p:extLst>
      <p:ext uri="{BB962C8B-B14F-4D97-AF65-F5344CB8AC3E}">
        <p14:creationId xmlns:p14="http://schemas.microsoft.com/office/powerpoint/2010/main" val="3032564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EACE66-E853-490C-A0CD-4F6ECA220FA5}" type="datetimeFigureOut">
              <a:rPr lang="en-US" smtClean="0"/>
              <a:t>10/24/2023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9BE813-CE67-40D4-A434-2BE861D4DE16}" type="slidenum">
              <a:rPr lang="en-US" smtClean="0"/>
              <a:t>‹#›</a:t>
            </a:fld>
            <a:endParaRPr lang="en-US"/>
          </a:p>
        </p:txBody>
      </p:sp>
    </p:spTree>
    <p:extLst>
      <p:ext uri="{BB962C8B-B14F-4D97-AF65-F5344CB8AC3E}">
        <p14:creationId xmlns:p14="http://schemas.microsoft.com/office/powerpoint/2010/main" val="1080286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hedieuhanh.com/wp-content/uploads/2019/01/Green-School-Board-Backgroun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99978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72079" y="2542500"/>
            <a:ext cx="11133221" cy="1631216"/>
          </a:xfrm>
          <a:prstGeom prst="rect">
            <a:avLst/>
          </a:prstGeom>
        </p:spPr>
        <p:txBody>
          <a:bodyPr wrap="square">
            <a:spAutoFit/>
          </a:bodyPr>
          <a:lstStyle/>
          <a:p>
            <a:pPr algn="ctr"/>
            <a:r>
              <a:rPr lang="en-GB" sz="3600" b="1" dirty="0" smtClean="0">
                <a:solidFill>
                  <a:schemeClr val="bg1"/>
                </a:solidFill>
                <a:latin typeface="Times New Roman" panose="02020603050405020304" pitchFamily="18" charset="0"/>
                <a:cs typeface="Times New Roman" panose="02020603050405020304" pitchFamily="18" charset="0"/>
              </a:rPr>
              <a:t>BẢO </a:t>
            </a:r>
            <a:r>
              <a:rPr lang="en-GB" sz="3600" b="1" dirty="0">
                <a:solidFill>
                  <a:schemeClr val="bg1"/>
                </a:solidFill>
                <a:latin typeface="Times New Roman" panose="02020603050405020304" pitchFamily="18" charset="0"/>
                <a:cs typeface="Times New Roman" panose="02020603050405020304" pitchFamily="18" charset="0"/>
              </a:rPr>
              <a:t>VẬT QUỐC GIA </a:t>
            </a:r>
          </a:p>
          <a:p>
            <a:pPr algn="ctr"/>
            <a:r>
              <a:rPr lang="en-GB" sz="3600" b="1" dirty="0">
                <a:solidFill>
                  <a:schemeClr val="bg1"/>
                </a:solidFill>
                <a:latin typeface="Times New Roman" panose="02020603050405020304" pitchFamily="18" charset="0"/>
                <a:cs typeface="Times New Roman" panose="02020603050405020304" pitchFamily="18" charset="0"/>
              </a:rPr>
              <a:t>TRÊN ĐỊA BÀN TỈNH QUẢNG NINH</a:t>
            </a:r>
            <a:endParaRPr lang="en-GB" sz="3600" dirty="0">
              <a:solidFill>
                <a:schemeClr val="bg1"/>
              </a:solidFill>
              <a:latin typeface="Times New Roman" panose="02020603050405020304" pitchFamily="18" charset="0"/>
              <a:cs typeface="Times New Roman" panose="02020603050405020304" pitchFamily="18" charset="0"/>
            </a:endParaRPr>
          </a:p>
          <a:p>
            <a:endParaRPr lang="en-GB" sz="2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38313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C791B-69E1-4060-B6AA-1F94B961217F}"/>
              </a:ext>
            </a:extLst>
          </p:cNvPr>
          <p:cNvSpPr>
            <a:spLocks noGrp="1"/>
          </p:cNvSpPr>
          <p:nvPr>
            <p:ph type="title"/>
          </p:nvPr>
        </p:nvSpPr>
        <p:spPr>
          <a:xfrm>
            <a:off x="6771860" y="365125"/>
            <a:ext cx="4581939" cy="7042840"/>
          </a:xfrm>
        </p:spPr>
        <p:txBody>
          <a:bodyPr>
            <a:normAutofit fontScale="90000"/>
          </a:bodyPr>
          <a:lstStyle/>
          <a:p>
            <a:pPr algn="just"/>
            <a:r>
              <a:rPr lang="en-US" sz="2700" dirty="0"/>
              <a:t>  </a:t>
            </a:r>
            <a:r>
              <a:rPr lang="vi-VN" sz="2700" dirty="0"/>
              <a:t>Mâm bồng gốm men vẽ nhiều màu có niên đại thời Lê sơ, thế kỷ 15.</a:t>
            </a:r>
            <a:br>
              <a:rPr lang="vi-VN" sz="2700" dirty="0"/>
            </a:br>
            <a:r>
              <a:rPr lang="vi-VN" sz="2700" dirty="0"/>
              <a:t>Mâm bồng được chế tạo bởi đất sét trắng có hàm lượng cao lanh cao, nặng 5,5 kg, cao 27 cm. Các dải băng hoa văn, đồ án hoa văn chủ yếu được sử dụng trang trí mâm bồng như: Cá chép hóa rồng, linh thú, cánh sen, long mã, nhân vật…</a:t>
            </a:r>
            <a:br>
              <a:rPr lang="vi-VN" sz="2700" dirty="0"/>
            </a:br>
            <a:r>
              <a:rPr lang="en-US" sz="2700" dirty="0"/>
              <a:t>   </a:t>
            </a:r>
            <a:r>
              <a:rPr lang="vi-VN" sz="2700" dirty="0"/>
              <a:t>Căn cứ vào hình dáng, hoa văn trang trí và kích thước, các nhà nghiên cứu đoán định mâm bồng có thể là đồ “ngự dụng” hoặc đồ “quan dụng” (đồ dành cho vua, quan dùng trong hoàng cung) có tính chất cao quý và là vật dụng được sử dụng trong các nghi lễ thờ cúng trong tín ngưỡng của văn hóa người Việt.</a:t>
            </a:r>
            <a:br>
              <a:rPr lang="vi-VN" sz="2700" dirty="0"/>
            </a:br>
            <a:r>
              <a:rPr lang="vi-VN" dirty="0"/>
              <a:t/>
            </a:r>
            <a:br>
              <a:rPr lang="vi-VN" dirty="0"/>
            </a:br>
            <a:endParaRPr lang="en-US" dirty="0"/>
          </a:p>
        </p:txBody>
      </p:sp>
      <p:pic>
        <p:nvPicPr>
          <p:cNvPr id="5122" name="Picture 2" descr="https://i1-vnexpress.vnecdn.net/2021/04/24/anh-6-JPG_1619242297-1619242822.jpg?w=0&amp;h=0&amp;q=100&amp;dpr=2&amp;fit=crop&amp;s=a2VP4DkmFsDi4u3Wpn6jUQ">
            <a:extLst>
              <a:ext uri="{FF2B5EF4-FFF2-40B4-BE49-F238E27FC236}">
                <a16:creationId xmlns:a16="http://schemas.microsoft.com/office/drawing/2014/main" id="{764DE3AD-2A9F-4957-AFC4-49E2A307B260}"/>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84313" y="365125"/>
            <a:ext cx="6134422" cy="6499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64009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4B250A9F-A7ED-4644-BEF2-11615E7B603B}"/>
              </a:ext>
            </a:extLst>
          </p:cNvPr>
          <p:cNvGraphicFramePr>
            <a:graphicFrameLocks noGrp="1"/>
          </p:cNvGraphicFramePr>
          <p:nvPr>
            <p:ph idx="1"/>
            <p:extLst>
              <p:ext uri="{D42A27DB-BD31-4B8C-83A1-F6EECF244321}">
                <p14:modId xmlns:p14="http://schemas.microsoft.com/office/powerpoint/2010/main" val="799070223"/>
              </p:ext>
            </p:extLst>
          </p:nvPr>
        </p:nvGraphicFramePr>
        <p:xfrm>
          <a:off x="828773" y="584997"/>
          <a:ext cx="10638183" cy="5349240"/>
        </p:xfrm>
        <a:graphic>
          <a:graphicData uri="http://schemas.openxmlformats.org/drawingml/2006/table">
            <a:tbl>
              <a:tblPr firstRow="1" firstCol="1" bandRow="1">
                <a:tableStyleId>{5C22544A-7EE6-4342-B048-85BDC9FD1C3A}</a:tableStyleId>
              </a:tblPr>
              <a:tblGrid>
                <a:gridCol w="818589">
                  <a:extLst>
                    <a:ext uri="{9D8B030D-6E8A-4147-A177-3AD203B41FA5}">
                      <a16:colId xmlns:a16="http://schemas.microsoft.com/office/drawing/2014/main" val="3059538873"/>
                    </a:ext>
                  </a:extLst>
                </a:gridCol>
                <a:gridCol w="2296435">
                  <a:extLst>
                    <a:ext uri="{9D8B030D-6E8A-4147-A177-3AD203B41FA5}">
                      <a16:colId xmlns:a16="http://schemas.microsoft.com/office/drawing/2014/main" val="2618616686"/>
                    </a:ext>
                  </a:extLst>
                </a:gridCol>
                <a:gridCol w="2776734">
                  <a:extLst>
                    <a:ext uri="{9D8B030D-6E8A-4147-A177-3AD203B41FA5}">
                      <a16:colId xmlns:a16="http://schemas.microsoft.com/office/drawing/2014/main" val="563918217"/>
                    </a:ext>
                  </a:extLst>
                </a:gridCol>
                <a:gridCol w="4746425">
                  <a:extLst>
                    <a:ext uri="{9D8B030D-6E8A-4147-A177-3AD203B41FA5}">
                      <a16:colId xmlns:a16="http://schemas.microsoft.com/office/drawing/2014/main" val="3451857335"/>
                    </a:ext>
                  </a:extLst>
                </a:gridCol>
              </a:tblGrid>
              <a:tr h="470503">
                <a:tc>
                  <a:txBody>
                    <a:bodyPr/>
                    <a:lstStyle/>
                    <a:p>
                      <a:pPr algn="ctr">
                        <a:lnSpc>
                          <a:spcPct val="135000"/>
                        </a:lnSpc>
                        <a:spcAft>
                          <a:spcPts val="0"/>
                        </a:spcAft>
                      </a:pPr>
                      <a:r>
                        <a:rPr lang="en-US" sz="2000" dirty="0">
                          <a:effectLst/>
                          <a:latin typeface="Times New Roman" panose="02020603050405020304" pitchFamily="18" charset="0"/>
                          <a:cs typeface="Times New Roman" panose="02020603050405020304" pitchFamily="18" charset="0"/>
                        </a:rPr>
                        <a:t>STT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35000"/>
                        </a:lnSpc>
                        <a:spcAft>
                          <a:spcPts val="0"/>
                        </a:spcAft>
                      </a:pPr>
                      <a:r>
                        <a:rPr lang="en-US" sz="2000" dirty="0" err="1">
                          <a:effectLst/>
                          <a:latin typeface="Times New Roman" panose="02020603050405020304" pitchFamily="18" charset="0"/>
                          <a:cs typeface="Times New Roman" panose="02020603050405020304" pitchFamily="18" charset="0"/>
                        </a:rPr>
                        <a:t>Tên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bảo</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vật</a:t>
                      </a: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35000"/>
                        </a:lnSpc>
                        <a:spcAft>
                          <a:spcPts val="0"/>
                        </a:spcAft>
                      </a:pPr>
                      <a:r>
                        <a:rPr lang="en-US" sz="2000" dirty="0" err="1">
                          <a:effectLst/>
                          <a:latin typeface="Times New Roman" panose="02020603050405020304" pitchFamily="18" charset="0"/>
                          <a:cs typeface="Times New Roman" panose="02020603050405020304" pitchFamily="18" charset="0"/>
                        </a:rPr>
                        <a:t>Địa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danh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lưu</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giữ</a:t>
                      </a:r>
                      <a:r>
                        <a:rPr lang="en-US" sz="2000" dirty="0">
                          <a:effectLst/>
                          <a:latin typeface="Times New Roman" panose="02020603050405020304" pitchFamily="18" charset="0"/>
                          <a:cs typeface="Times New Roman" panose="02020603050405020304" pitchFamily="18" charset="0"/>
                        </a:rPr>
                        <a:t/>
                      </a:r>
                      <a:br>
                        <a:rPr lang="en-US" sz="2000" dirty="0">
                          <a:effectLst/>
                          <a:latin typeface="Times New Roman" panose="02020603050405020304" pitchFamily="18" charset="0"/>
                          <a:cs typeface="Times New Roman" panose="02020603050405020304" pitchFamily="18" charset="0"/>
                        </a:rPr>
                      </a:br>
                      <a:r>
                        <a:rPr lang="en-US" sz="2000" dirty="0" err="1">
                          <a:effectLst/>
                          <a:latin typeface="Times New Roman" panose="02020603050405020304" pitchFamily="18" charset="0"/>
                          <a:cs typeface="Times New Roman" panose="02020603050405020304" pitchFamily="18" charset="0"/>
                        </a:rPr>
                        <a:t>bảo</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vật</a:t>
                      </a: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35000"/>
                        </a:lnSpc>
                        <a:spcAft>
                          <a:spcPts val="0"/>
                        </a:spcAft>
                        <a:tabLst>
                          <a:tab pos="2994660" algn="l"/>
                          <a:tab pos="3264535" algn="l"/>
                        </a:tabLst>
                      </a:pPr>
                      <a:r>
                        <a:rPr lang="en-US" sz="2000" dirty="0" err="1">
                          <a:effectLst/>
                          <a:latin typeface="Times New Roman" panose="02020603050405020304" pitchFamily="18" charset="0"/>
                          <a:cs typeface="Times New Roman" panose="02020603050405020304" pitchFamily="18" charset="0"/>
                        </a:rPr>
                        <a:t>Giá</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trị</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văn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hoá</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lịch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sử</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36039241"/>
                  </a:ext>
                </a:extLst>
              </a:tr>
              <a:tr h="1702695">
                <a:tc>
                  <a:txBody>
                    <a:bodyPr/>
                    <a:lstStyle/>
                    <a:p>
                      <a:pPr algn="l">
                        <a:lnSpc>
                          <a:spcPct val="135000"/>
                        </a:lnSpc>
                        <a:spcAft>
                          <a:spcPts val="0"/>
                        </a:spcAft>
                      </a:pPr>
                      <a:r>
                        <a:rPr lang="en-US" sz="2000" dirty="0">
                          <a:effectLst/>
                          <a:latin typeface="Times New Roman" panose="02020603050405020304" pitchFamily="18" charset="0"/>
                          <a:cs typeface="Times New Roman" panose="02020603050405020304" pitchFamily="18" charset="0"/>
                        </a:rPr>
                        <a:t>1</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35000"/>
                        </a:lnSpc>
                        <a:spcAft>
                          <a:spcPts val="0"/>
                        </a:spcAft>
                      </a:pPr>
                      <a:r>
                        <a:rPr lang="en-US" sz="2000" dirty="0" err="1">
                          <a:effectLst/>
                          <a:latin typeface="Times New Roman" panose="02020603050405020304" pitchFamily="18" charset="0"/>
                          <a:cs typeface="Times New Roman" panose="02020603050405020304" pitchFamily="18" charset="0"/>
                        </a:rPr>
                        <a:t>Tượng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Phật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Hoàng</a:t>
                      </a:r>
                      <a:r>
                        <a:rPr lang="en-US" sz="2000" dirty="0">
                          <a:effectLst/>
                          <a:latin typeface="Times New Roman" panose="02020603050405020304" pitchFamily="18" charset="0"/>
                          <a:cs typeface="Times New Roman" panose="02020603050405020304" pitchFamily="18" charset="0"/>
                        </a:rPr>
                        <a:t/>
                      </a:r>
                      <a:br>
                        <a:rPr lang="en-US" sz="2000" dirty="0">
                          <a:effectLst/>
                          <a:latin typeface="Times New Roman" panose="02020603050405020304" pitchFamily="18" charset="0"/>
                          <a:cs typeface="Times New Roman" panose="02020603050405020304" pitchFamily="18" charset="0"/>
                        </a:rPr>
                      </a:br>
                      <a:r>
                        <a:rPr lang="en-US" sz="2000" dirty="0" err="1">
                          <a:effectLst/>
                          <a:latin typeface="Times New Roman" panose="02020603050405020304" pitchFamily="18" charset="0"/>
                          <a:cs typeface="Times New Roman" panose="02020603050405020304" pitchFamily="18" charset="0"/>
                        </a:rPr>
                        <a:t>Trần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Nhân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Tông</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35000"/>
                        </a:lnSpc>
                        <a:spcAft>
                          <a:spcPts val="0"/>
                        </a:spcAft>
                      </a:pPr>
                      <a:r>
                        <a:rPr lang="en-US" sz="2000" dirty="0" err="1">
                          <a:effectLst/>
                          <a:latin typeface="Times New Roman" panose="02020603050405020304" pitchFamily="18" charset="0"/>
                          <a:cs typeface="Times New Roman" panose="02020603050405020304" pitchFamily="18" charset="0"/>
                        </a:rPr>
                        <a:t>Tháp</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Huệ</a:t>
                      </a:r>
                      <a:r>
                        <a:rPr lang="en-US" sz="2000" dirty="0">
                          <a:effectLst/>
                          <a:latin typeface="Times New Roman" panose="02020603050405020304" pitchFamily="18" charset="0"/>
                          <a:cs typeface="Times New Roman" panose="02020603050405020304" pitchFamily="18" charset="0"/>
                        </a:rPr>
                        <a:t> Quang, </a:t>
                      </a:r>
                      <a:r>
                        <a:rPr lang="en-US" sz="2000" dirty="0" err="1">
                          <a:effectLst/>
                          <a:latin typeface="Times New Roman" panose="02020603050405020304" pitchFamily="18" charset="0"/>
                          <a:cs typeface="Times New Roman" panose="02020603050405020304" pitchFamily="18" charset="0"/>
                        </a:rPr>
                        <a:t>chùa</a:t>
                      </a:r>
                      <a:r>
                        <a:rPr lang="en-US" sz="2000" dirty="0">
                          <a:effectLst/>
                          <a:latin typeface="Times New Roman" panose="02020603050405020304" pitchFamily="18" charset="0"/>
                          <a:cs typeface="Times New Roman" panose="02020603050405020304" pitchFamily="18" charset="0"/>
                        </a:rPr>
                        <a:t/>
                      </a:r>
                      <a:br>
                        <a:rPr lang="en-US" sz="2000" dirty="0">
                          <a:effectLst/>
                          <a:latin typeface="Times New Roman" panose="02020603050405020304" pitchFamily="18" charset="0"/>
                          <a:cs typeface="Times New Roman" panose="02020603050405020304" pitchFamily="18" charset="0"/>
                        </a:rPr>
                      </a:br>
                      <a:r>
                        <a:rPr lang="en-US" sz="2000" dirty="0" err="1">
                          <a:effectLst/>
                          <a:latin typeface="Times New Roman" panose="02020603050405020304" pitchFamily="18" charset="0"/>
                          <a:cs typeface="Times New Roman" panose="02020603050405020304" pitchFamily="18" charset="0"/>
                        </a:rPr>
                        <a:t>Hoa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Yên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khu</a:t>
                      </a:r>
                      <a:r>
                        <a:rPr lang="en-US" sz="2000" dirty="0">
                          <a:effectLst/>
                          <a:latin typeface="Times New Roman" panose="02020603050405020304" pitchFamily="18" charset="0"/>
                          <a:cs typeface="Times New Roman" panose="02020603050405020304" pitchFamily="18" charset="0"/>
                        </a:rPr>
                        <a:t> di </a:t>
                      </a:r>
                      <a:r>
                        <a:rPr lang="en-US" sz="2000" dirty="0" err="1">
                          <a:effectLst/>
                          <a:latin typeface="Times New Roman" panose="02020603050405020304" pitchFamily="18" charset="0"/>
                          <a:cs typeface="Times New Roman" panose="02020603050405020304" pitchFamily="18" charset="0"/>
                        </a:rPr>
                        <a:t>tích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và</a:t>
                      </a:r>
                      <a:r>
                        <a:rPr lang="en-US" sz="2000" dirty="0">
                          <a:effectLst/>
                          <a:latin typeface="Times New Roman" panose="02020603050405020304" pitchFamily="18" charset="0"/>
                          <a:cs typeface="Times New Roman" panose="02020603050405020304" pitchFamily="18" charset="0"/>
                        </a:rPr>
                        <a:t/>
                      </a:r>
                      <a:br>
                        <a:rPr lang="en-US" sz="2000" dirty="0">
                          <a:effectLst/>
                          <a:latin typeface="Times New Roman" panose="02020603050405020304" pitchFamily="18" charset="0"/>
                          <a:cs typeface="Times New Roman" panose="02020603050405020304" pitchFamily="18" charset="0"/>
                        </a:rPr>
                      </a:br>
                      <a:r>
                        <a:rPr lang="en-US" sz="2000" dirty="0" err="1">
                          <a:effectLst/>
                          <a:latin typeface="Times New Roman" panose="02020603050405020304" pitchFamily="18" charset="0"/>
                          <a:cs typeface="Times New Roman" panose="02020603050405020304" pitchFamily="18" charset="0"/>
                        </a:rPr>
                        <a:t>danh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thắng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Yên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Tử</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thành</a:t>
                      </a:r>
                      <a:r>
                        <a:rPr lang="en-US" sz="2000" dirty="0">
                          <a:effectLst/>
                          <a:latin typeface="Times New Roman" panose="02020603050405020304" pitchFamily="18" charset="0"/>
                          <a:cs typeface="Times New Roman" panose="02020603050405020304" pitchFamily="18" charset="0"/>
                        </a:rPr>
                        <a:t/>
                      </a:r>
                      <a:br>
                        <a:rPr lang="en-US" sz="2000" dirty="0">
                          <a:effectLst/>
                          <a:latin typeface="Times New Roman" panose="02020603050405020304" pitchFamily="18" charset="0"/>
                          <a:cs typeface="Times New Roman" panose="02020603050405020304" pitchFamily="18" charset="0"/>
                        </a:rPr>
                      </a:br>
                      <a:r>
                        <a:rPr lang="en-US" sz="2000" dirty="0" err="1">
                          <a:effectLst/>
                          <a:latin typeface="Times New Roman" panose="02020603050405020304" pitchFamily="18" charset="0"/>
                          <a:cs typeface="Times New Roman" panose="02020603050405020304" pitchFamily="18" charset="0"/>
                        </a:rPr>
                        <a:t>phố</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Uông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Bí</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35000"/>
                        </a:lnSpc>
                        <a:spcAft>
                          <a:spcPts val="0"/>
                        </a:spcAft>
                      </a:pP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Niên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đại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Đầu</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thế</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kỉ</a:t>
                      </a:r>
                      <a:r>
                        <a:rPr lang="en-US" sz="2000" dirty="0">
                          <a:effectLst/>
                          <a:latin typeface="Times New Roman" panose="02020603050405020304" pitchFamily="18" charset="0"/>
                          <a:cs typeface="Times New Roman" panose="02020603050405020304" pitchFamily="18" charset="0"/>
                        </a:rPr>
                        <a:t> XVII, </a:t>
                      </a:r>
                      <a:r>
                        <a:rPr lang="en-US" sz="2000" dirty="0" err="1">
                          <a:effectLst/>
                          <a:latin typeface="Times New Roman" panose="02020603050405020304" pitchFamily="18" charset="0"/>
                          <a:cs typeface="Times New Roman" panose="02020603050405020304" pitchFamily="18" charset="0"/>
                        </a:rPr>
                        <a:t>thời</a:t>
                      </a:r>
                      <a:r>
                        <a:rPr lang="en-US" sz="2000" dirty="0">
                          <a:effectLst/>
                          <a:latin typeface="Times New Roman" panose="02020603050405020304" pitchFamily="18" charset="0"/>
                          <a:cs typeface="Times New Roman" panose="02020603050405020304" pitchFamily="18" charset="0"/>
                        </a:rPr>
                        <a:t/>
                      </a:r>
                      <a:br>
                        <a:rPr lang="en-US" sz="2000" dirty="0">
                          <a:effectLst/>
                          <a:latin typeface="Times New Roman" panose="02020603050405020304" pitchFamily="18" charset="0"/>
                          <a:cs typeface="Times New Roman" panose="02020603050405020304" pitchFamily="18" charset="0"/>
                        </a:rPr>
                      </a:br>
                      <a:r>
                        <a:rPr lang="en-US" sz="2000" dirty="0">
                          <a:effectLst/>
                          <a:latin typeface="Times New Roman" panose="02020603050405020304" pitchFamily="18" charset="0"/>
                          <a:cs typeface="Times New Roman" panose="02020603050405020304" pitchFamily="18" charset="0"/>
                        </a:rPr>
                        <a:t>Lê </a:t>
                      </a:r>
                      <a:r>
                        <a:rPr lang="en-US" sz="2000" dirty="0" err="1">
                          <a:effectLst/>
                          <a:latin typeface="Times New Roman" panose="02020603050405020304" pitchFamily="18" charset="0"/>
                          <a:cs typeface="Times New Roman" panose="02020603050405020304" pitchFamily="18" charset="0"/>
                        </a:rPr>
                        <a:t>Trung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Hưng</a:t>
                      </a:r>
                      <a:r>
                        <a:rPr lang="en-US" sz="2000" dirty="0">
                          <a:effectLst/>
                          <a:latin typeface="Times New Roman" panose="02020603050405020304" pitchFamily="18" charset="0"/>
                          <a:cs typeface="Times New Roman" panose="02020603050405020304" pitchFamily="18" charset="0"/>
                        </a:rPr>
                        <a:t>.</a:t>
                      </a:r>
                      <a:br>
                        <a:rPr lang="en-US" sz="2000" dirty="0">
                          <a:effectLst/>
                          <a:latin typeface="Times New Roman" panose="02020603050405020304" pitchFamily="18" charset="0"/>
                          <a:cs typeface="Times New Roman" panose="02020603050405020304" pitchFamily="18" charset="0"/>
                        </a:rPr>
                      </a:b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Giá</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trị</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lịch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sử</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tư</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tưởng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và</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mĩ</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thuật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Phật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giáo</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Đại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Việt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Phật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giáo</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Trúc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Lâm</a:t>
                      </a: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56472048"/>
                  </a:ext>
                </a:extLst>
              </a:tr>
              <a:tr h="2027476">
                <a:tc>
                  <a:txBody>
                    <a:bodyPr/>
                    <a:lstStyle/>
                    <a:p>
                      <a:pPr algn="l">
                        <a:lnSpc>
                          <a:spcPct val="135000"/>
                        </a:lnSpc>
                        <a:spcAft>
                          <a:spcPts val="0"/>
                        </a:spcAft>
                      </a:pPr>
                      <a:r>
                        <a:rPr lang="en-US" sz="2000">
                          <a:effectLst/>
                          <a:latin typeface="Times New Roman" panose="02020603050405020304" pitchFamily="18" charset="0"/>
                          <a:cs typeface="Times New Roman" panose="02020603050405020304" pitchFamily="18" charset="0"/>
                        </a:rPr>
                        <a:t>2</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35000"/>
                        </a:lnSpc>
                        <a:spcAft>
                          <a:spcPts val="0"/>
                        </a:spcAft>
                      </a:pPr>
                      <a:r>
                        <a:rPr lang="en-US" sz="2000">
                          <a:effectLst/>
                          <a:latin typeface="Times New Roman" panose="02020603050405020304" pitchFamily="18" charset="0"/>
                          <a:cs typeface="Times New Roman" panose="02020603050405020304" pitchFamily="18" charset="0"/>
                        </a:rPr>
                        <a:t>Hộp vàng Ngọa Vân – Yên Tử</a:t>
                      </a:r>
                      <a:r>
                        <a:rPr lang="vi-VN" sz="2000">
                          <a:effectLst/>
                          <a:latin typeface="Times New Roman" panose="02020603050405020304" pitchFamily="18" charset="0"/>
                          <a:cs typeface="Times New Roman" panose="02020603050405020304" pitchFamily="18" charset="0"/>
                        </a:rPr>
                        <a:t> còn gọi là hộp vàng hình Hoa Sen</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35000"/>
                        </a:lnSpc>
                        <a:spcAft>
                          <a:spcPts val="0"/>
                        </a:spcAft>
                      </a:pPr>
                      <a:r>
                        <a:rPr lang="en-US" sz="2000">
                          <a:effectLst/>
                          <a:latin typeface="Times New Roman" panose="02020603050405020304" pitchFamily="18" charset="0"/>
                          <a:cs typeface="Times New Roman" panose="02020603050405020304" pitchFamily="18" charset="0"/>
                        </a:rPr>
                        <a:t>Bảo tàng Quảng Ninh</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35000"/>
                        </a:lnSpc>
                        <a:spcAft>
                          <a:spcPts val="0"/>
                        </a:spcAft>
                        <a:tabLst>
                          <a:tab pos="2095500" algn="l"/>
                        </a:tabLst>
                      </a:pP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Niên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đại</a:t>
                      </a:r>
                      <a:r>
                        <a:rPr lang="en-US" sz="2000" dirty="0">
                          <a:effectLst/>
                          <a:latin typeface="Times New Roman" panose="02020603050405020304" pitchFamily="18" charset="0"/>
                          <a:cs typeface="Times New Roman" panose="02020603050405020304" pitchFamily="18" charset="0"/>
                        </a:rPr>
                        <a:t>: </a:t>
                      </a:r>
                      <a:r>
                        <a:rPr lang="vi-VN" sz="2000" dirty="0">
                          <a:effectLst/>
                          <a:latin typeface="Times New Roman" panose="02020603050405020304" pitchFamily="18" charset="0"/>
                          <a:cs typeface="Times New Roman" panose="02020603050405020304" pitchFamily="18" charset="0"/>
                        </a:rPr>
                        <a:t>được xác định có niên đại thời Trần, nửa đầu thế kỷ 14.</a:t>
                      </a:r>
                      <a:endParaRPr lang="en-US" sz="2000" dirty="0">
                        <a:effectLst/>
                        <a:latin typeface="Times New Roman" panose="02020603050405020304" pitchFamily="18" charset="0"/>
                        <a:cs typeface="Times New Roman" panose="02020603050405020304" pitchFamily="18" charset="0"/>
                      </a:endParaRPr>
                    </a:p>
                    <a:p>
                      <a:pPr algn="l">
                        <a:lnSpc>
                          <a:spcPct val="135000"/>
                        </a:lnSpc>
                        <a:spcAft>
                          <a:spcPts val="0"/>
                        </a:spcAft>
                        <a:tabLst>
                          <a:tab pos="2095500" algn="l"/>
                        </a:tabLst>
                      </a:pP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Giá</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trị</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lịch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sử</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tư</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tưởng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và</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mĩ</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thuật</a:t>
                      </a:r>
                      <a:r>
                        <a:rPr lang="en-US" sz="2000" dirty="0">
                          <a:effectLst/>
                          <a:latin typeface="Times New Roman" panose="02020603050405020304" pitchFamily="18" charset="0"/>
                          <a:cs typeface="Times New Roman" panose="02020603050405020304" pitchFamily="18" charset="0"/>
                        </a:rPr>
                        <a:t>: </a:t>
                      </a:r>
                      <a:r>
                        <a:rPr lang="vi-VN" sz="2000" dirty="0">
                          <a:effectLst/>
                          <a:latin typeface="Times New Roman" panose="02020603050405020304" pitchFamily="18" charset="0"/>
                          <a:cs typeface="Times New Roman" panose="02020603050405020304" pitchFamily="18" charset="0"/>
                        </a:rPr>
                        <a:t>là một di vật quan trọng liên quan đến hoàng gia hoặc nghi lễ tôn giáo tôn nghiêm</a:t>
                      </a:r>
                      <a:r>
                        <a:rPr lang="en-US" sz="2000" dirty="0">
                          <a:effectLst/>
                          <a:latin typeface="Times New Roman" panose="02020603050405020304" pitchFamily="18" charset="0"/>
                          <a:cs typeface="Times New Roman" panose="02020603050405020304" pitchFamily="18" charset="0"/>
                        </a:rPr>
                        <a:t>,</a:t>
                      </a:r>
                      <a:r>
                        <a:rPr lang="en-US" sz="2000" kern="1200" dirty="0">
                          <a:effectLst/>
                          <a:latin typeface="Times New Roman" panose="02020603050405020304" pitchFamily="18" charset="0"/>
                          <a:cs typeface="Times New Roman" panose="02020603050405020304" pitchFamily="18" charset="0"/>
                        </a:rPr>
                        <a:t> </a:t>
                      </a:r>
                      <a:r>
                        <a:rPr lang="vi-VN" sz="2000" dirty="0">
                          <a:effectLst/>
                          <a:latin typeface="Times New Roman" panose="02020603050405020304" pitchFamily="18" charset="0"/>
                          <a:cs typeface="Times New Roman" panose="02020603050405020304" pitchFamily="18" charset="0"/>
                        </a:rPr>
                        <a:t>được sử dụng trong nghi lễ Phật giáo Mật tông.</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72373129"/>
                  </a:ext>
                </a:extLst>
              </a:tr>
            </a:tbl>
          </a:graphicData>
        </a:graphic>
      </p:graphicFrame>
    </p:spTree>
    <p:extLst>
      <p:ext uri="{BB962C8B-B14F-4D97-AF65-F5344CB8AC3E}">
        <p14:creationId xmlns:p14="http://schemas.microsoft.com/office/powerpoint/2010/main" val="1815750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7FB0A-62FF-4AE9-B8D3-B0DE76FDC087}"/>
              </a:ext>
            </a:extLst>
          </p:cNvPr>
          <p:cNvSpPr>
            <a:spLocks noGrp="1"/>
          </p:cNvSpPr>
          <p:nvPr>
            <p:ph type="title"/>
          </p:nvPr>
        </p:nvSpPr>
        <p:spPr/>
        <p:txBody>
          <a:bodyPr/>
          <a:lstStyle/>
          <a:p>
            <a:endParaRPr lang="en-US"/>
          </a:p>
        </p:txBody>
      </p:sp>
      <p:graphicFrame>
        <p:nvGraphicFramePr>
          <p:cNvPr id="4" name="Content Placeholder 3">
            <a:extLst>
              <a:ext uri="{FF2B5EF4-FFF2-40B4-BE49-F238E27FC236}">
                <a16:creationId xmlns:a16="http://schemas.microsoft.com/office/drawing/2014/main" id="{E1A5DAE3-DC90-4A3E-826F-0E614D509E08}"/>
              </a:ext>
            </a:extLst>
          </p:cNvPr>
          <p:cNvGraphicFramePr>
            <a:graphicFrameLocks noGrp="1"/>
          </p:cNvGraphicFramePr>
          <p:nvPr>
            <p:ph idx="1"/>
            <p:extLst/>
          </p:nvPr>
        </p:nvGraphicFramePr>
        <p:xfrm>
          <a:off x="0" y="0"/>
          <a:ext cx="12191999" cy="7204456"/>
        </p:xfrm>
        <a:graphic>
          <a:graphicData uri="http://schemas.openxmlformats.org/drawingml/2006/table">
            <a:tbl>
              <a:tblPr firstRow="1" firstCol="1" bandRow="1">
                <a:tableStyleId>{5C22544A-7EE6-4342-B048-85BDC9FD1C3A}</a:tableStyleId>
              </a:tblPr>
              <a:tblGrid>
                <a:gridCol w="938150">
                  <a:extLst>
                    <a:ext uri="{9D8B030D-6E8A-4147-A177-3AD203B41FA5}">
                      <a16:colId xmlns:a16="http://schemas.microsoft.com/office/drawing/2014/main" val="1972752722"/>
                    </a:ext>
                  </a:extLst>
                </a:gridCol>
                <a:gridCol w="2631853">
                  <a:extLst>
                    <a:ext uri="{9D8B030D-6E8A-4147-A177-3AD203B41FA5}">
                      <a16:colId xmlns:a16="http://schemas.microsoft.com/office/drawing/2014/main" val="1979647866"/>
                    </a:ext>
                  </a:extLst>
                </a:gridCol>
                <a:gridCol w="3182305">
                  <a:extLst>
                    <a:ext uri="{9D8B030D-6E8A-4147-A177-3AD203B41FA5}">
                      <a16:colId xmlns:a16="http://schemas.microsoft.com/office/drawing/2014/main" val="2721460985"/>
                    </a:ext>
                  </a:extLst>
                </a:gridCol>
                <a:gridCol w="5439691">
                  <a:extLst>
                    <a:ext uri="{9D8B030D-6E8A-4147-A177-3AD203B41FA5}">
                      <a16:colId xmlns:a16="http://schemas.microsoft.com/office/drawing/2014/main" val="1222613491"/>
                    </a:ext>
                  </a:extLst>
                </a:gridCol>
              </a:tblGrid>
              <a:tr h="2492569">
                <a:tc>
                  <a:txBody>
                    <a:bodyPr/>
                    <a:lstStyle/>
                    <a:p>
                      <a:pPr algn="l">
                        <a:lnSpc>
                          <a:spcPct val="135000"/>
                        </a:lnSpc>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3</a:t>
                      </a:r>
                      <a:endParaRPr lang="en-US" sz="2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112" marR="67112" marT="0" marB="0" anchor="ctr">
                    <a:solidFill>
                      <a:schemeClr val="accent4">
                        <a:lumMod val="40000"/>
                        <a:lumOff val="60000"/>
                      </a:schemeClr>
                    </a:solidFill>
                  </a:tcPr>
                </a:tc>
                <a:tc>
                  <a:txBody>
                    <a:bodyPr/>
                    <a:lstStyle/>
                    <a:p>
                      <a:pPr algn="l">
                        <a:lnSpc>
                          <a:spcPct val="135000"/>
                        </a:lnSpc>
                        <a:spcAft>
                          <a:spcPts val="0"/>
                        </a:spcAft>
                      </a:pPr>
                      <a:r>
                        <a:rPr lang="vi-VN" sz="2200" b="0" dirty="0">
                          <a:solidFill>
                            <a:schemeClr val="tx1"/>
                          </a:solidFill>
                          <a:effectLst/>
                          <a:latin typeface="Times New Roman" panose="02020603050405020304" pitchFamily="18" charset="0"/>
                          <a:cs typeface="Times New Roman" panose="02020603050405020304" pitchFamily="18" charset="0"/>
                        </a:rPr>
                        <a:t>Trống đồng Quảng Chính </a:t>
                      </a:r>
                      <a:r>
                        <a:rPr lang="en-US" sz="2200" b="0" dirty="0">
                          <a:solidFill>
                            <a:schemeClr val="tx1"/>
                          </a:solidFill>
                          <a:effectLst/>
                          <a:latin typeface="Times New Roman" panose="02020603050405020304" pitchFamily="18" charset="0"/>
                          <a:cs typeface="Times New Roman" panose="02020603050405020304" pitchFamily="18" charset="0"/>
                        </a:rPr>
                        <a:t>	</a:t>
                      </a:r>
                      <a:endParaRPr lang="en-US" sz="2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112" marR="67112" marT="0" marB="0" anchor="ctr">
                    <a:solidFill>
                      <a:schemeClr val="accent4">
                        <a:lumMod val="40000"/>
                        <a:lumOff val="60000"/>
                      </a:schemeClr>
                    </a:solidFill>
                  </a:tcPr>
                </a:tc>
                <a:tc>
                  <a:txBody>
                    <a:bodyPr/>
                    <a:lstStyle/>
                    <a:p>
                      <a:pPr algn="l">
                        <a:lnSpc>
                          <a:spcPct val="135000"/>
                        </a:lnSpc>
                        <a:spcAft>
                          <a:spcPts val="0"/>
                        </a:spcAft>
                      </a:pPr>
                      <a:r>
                        <a:rPr lang="en-US" sz="2200" b="0" dirty="0" err="1">
                          <a:solidFill>
                            <a:schemeClr val="tx1"/>
                          </a:solidFill>
                          <a:effectLst/>
                          <a:latin typeface="Times New Roman" panose="02020603050405020304" pitchFamily="18" charset="0"/>
                          <a:cs typeface="Times New Roman" panose="02020603050405020304" pitchFamily="18" charset="0"/>
                        </a:rPr>
                        <a:t>Bảo</a:t>
                      </a:r>
                      <a:r>
                        <a:rPr lang="en-US" sz="2200" b="0" dirty="0">
                          <a:solidFill>
                            <a:schemeClr val="tx1"/>
                          </a:solidFill>
                          <a:effectLst/>
                          <a:latin typeface="Times New Roman" panose="02020603050405020304" pitchFamily="18" charset="0"/>
                          <a:cs typeface="Times New Roman" panose="02020603050405020304" pitchFamily="18" charset="0"/>
                        </a:rPr>
                        <a:t> </a:t>
                      </a:r>
                      <a:r>
                        <a:rPr lang="en-US" sz="2200" b="0" dirty="0" err="1">
                          <a:solidFill>
                            <a:schemeClr val="tx1"/>
                          </a:solidFill>
                          <a:effectLst/>
                          <a:latin typeface="Times New Roman" panose="02020603050405020304" pitchFamily="18" charset="0"/>
                          <a:cs typeface="Times New Roman" panose="02020603050405020304" pitchFamily="18" charset="0"/>
                        </a:rPr>
                        <a:t>tàng</a:t>
                      </a:r>
                      <a:r>
                        <a:rPr lang="en-US" sz="2200" b="0" dirty="0">
                          <a:solidFill>
                            <a:schemeClr val="tx1"/>
                          </a:solidFill>
                          <a:effectLst/>
                          <a:latin typeface="Times New Roman" panose="02020603050405020304" pitchFamily="18" charset="0"/>
                          <a:cs typeface="Times New Roman" panose="02020603050405020304" pitchFamily="18" charset="0"/>
                        </a:rPr>
                        <a:t> </a:t>
                      </a:r>
                      <a:r>
                        <a:rPr lang="en-US" sz="2200" b="0" dirty="0" err="1">
                          <a:solidFill>
                            <a:schemeClr val="tx1"/>
                          </a:solidFill>
                          <a:effectLst/>
                          <a:latin typeface="Times New Roman" panose="02020603050405020304" pitchFamily="18" charset="0"/>
                          <a:cs typeface="Times New Roman" panose="02020603050405020304" pitchFamily="18" charset="0"/>
                        </a:rPr>
                        <a:t>Quảng</a:t>
                      </a:r>
                      <a:r>
                        <a:rPr lang="en-US" sz="2200" b="0" dirty="0">
                          <a:solidFill>
                            <a:schemeClr val="tx1"/>
                          </a:solidFill>
                          <a:effectLst/>
                          <a:latin typeface="Times New Roman" panose="02020603050405020304" pitchFamily="18" charset="0"/>
                          <a:cs typeface="Times New Roman" panose="02020603050405020304" pitchFamily="18" charset="0"/>
                        </a:rPr>
                        <a:t> </a:t>
                      </a:r>
                      <a:r>
                        <a:rPr lang="en-US" sz="2200" b="0" dirty="0" err="1">
                          <a:solidFill>
                            <a:schemeClr val="tx1"/>
                          </a:solidFill>
                          <a:effectLst/>
                          <a:latin typeface="Times New Roman" panose="02020603050405020304" pitchFamily="18" charset="0"/>
                          <a:cs typeface="Times New Roman" panose="02020603050405020304" pitchFamily="18" charset="0"/>
                        </a:rPr>
                        <a:t>Ninh</a:t>
                      </a:r>
                      <a:endParaRPr lang="en-US" sz="2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112" marR="67112" marT="0" marB="0" anchor="ctr">
                    <a:solidFill>
                      <a:schemeClr val="accent4">
                        <a:lumMod val="40000"/>
                        <a:lumOff val="60000"/>
                      </a:schemeClr>
                    </a:solidFill>
                  </a:tcPr>
                </a:tc>
                <a:tc>
                  <a:txBody>
                    <a:bodyPr/>
                    <a:lstStyle/>
                    <a:p>
                      <a:pPr algn="l">
                        <a:lnSpc>
                          <a:spcPct val="135000"/>
                        </a:lnSpc>
                        <a:spcAft>
                          <a:spcPts val="0"/>
                        </a:spcAft>
                        <a:tabLst>
                          <a:tab pos="2095500" algn="l"/>
                        </a:tabLst>
                      </a:pPr>
                      <a:r>
                        <a:rPr lang="en-US" sz="2200" b="0" dirty="0">
                          <a:solidFill>
                            <a:schemeClr val="tx1"/>
                          </a:solidFill>
                          <a:effectLst/>
                          <a:latin typeface="Times New Roman" panose="02020603050405020304" pitchFamily="18" charset="0"/>
                          <a:cs typeface="Times New Roman" panose="02020603050405020304" pitchFamily="18" charset="0"/>
                        </a:rPr>
                        <a:t>- </a:t>
                      </a:r>
                      <a:r>
                        <a:rPr lang="en-US" sz="2200" b="0" dirty="0" err="1">
                          <a:solidFill>
                            <a:schemeClr val="tx1"/>
                          </a:solidFill>
                          <a:effectLst/>
                          <a:latin typeface="Times New Roman" panose="02020603050405020304" pitchFamily="18" charset="0"/>
                          <a:cs typeface="Times New Roman" panose="02020603050405020304" pitchFamily="18" charset="0"/>
                        </a:rPr>
                        <a:t>Niên</a:t>
                      </a:r>
                      <a:r>
                        <a:rPr lang="en-US" sz="2200" b="0" dirty="0">
                          <a:solidFill>
                            <a:schemeClr val="tx1"/>
                          </a:solidFill>
                          <a:effectLst/>
                          <a:latin typeface="Times New Roman" panose="02020603050405020304" pitchFamily="18" charset="0"/>
                          <a:cs typeface="Times New Roman" panose="02020603050405020304" pitchFamily="18" charset="0"/>
                        </a:rPr>
                        <a:t> </a:t>
                      </a:r>
                      <a:r>
                        <a:rPr lang="en-US" sz="2200" b="0" dirty="0" err="1">
                          <a:solidFill>
                            <a:schemeClr val="tx1"/>
                          </a:solidFill>
                          <a:effectLst/>
                          <a:latin typeface="Times New Roman" panose="02020603050405020304" pitchFamily="18" charset="0"/>
                          <a:cs typeface="Times New Roman" panose="02020603050405020304" pitchFamily="18" charset="0"/>
                        </a:rPr>
                        <a:t>đại</a:t>
                      </a:r>
                      <a:r>
                        <a:rPr lang="en-US" sz="2200" b="0" dirty="0">
                          <a:solidFill>
                            <a:schemeClr val="tx1"/>
                          </a:solidFill>
                          <a:effectLst/>
                          <a:latin typeface="Times New Roman" panose="02020603050405020304" pitchFamily="18" charset="0"/>
                          <a:cs typeface="Times New Roman" panose="02020603050405020304" pitchFamily="18" charset="0"/>
                        </a:rPr>
                        <a:t>: </a:t>
                      </a:r>
                      <a:r>
                        <a:rPr lang="vi-VN" sz="2200" b="0" dirty="0">
                          <a:solidFill>
                            <a:schemeClr val="tx1"/>
                          </a:solidFill>
                          <a:effectLst/>
                          <a:latin typeface="Times New Roman" panose="02020603050405020304" pitchFamily="18" charset="0"/>
                          <a:cs typeface="Times New Roman" panose="02020603050405020304" pitchFamily="18" charset="0"/>
                        </a:rPr>
                        <a:t>được xác định có niên đại văn hóa Đông Sơn, khoảng thế kỷ III - II trước Công Nguyên. </a:t>
                      </a:r>
                      <a:endParaRPr lang="en-US" sz="2200" b="0" dirty="0">
                        <a:solidFill>
                          <a:schemeClr val="tx1"/>
                        </a:solidFill>
                        <a:effectLst/>
                        <a:latin typeface="Times New Roman" panose="02020603050405020304" pitchFamily="18" charset="0"/>
                        <a:cs typeface="Times New Roman" panose="02020603050405020304" pitchFamily="18" charset="0"/>
                      </a:endParaRPr>
                    </a:p>
                    <a:p>
                      <a:pPr algn="l">
                        <a:lnSpc>
                          <a:spcPct val="135000"/>
                        </a:lnSpc>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 </a:t>
                      </a:r>
                      <a:r>
                        <a:rPr lang="en-US" sz="2200" b="0" dirty="0" err="1">
                          <a:solidFill>
                            <a:schemeClr val="tx1"/>
                          </a:solidFill>
                          <a:effectLst/>
                          <a:latin typeface="Times New Roman" panose="02020603050405020304" pitchFamily="18" charset="0"/>
                          <a:cs typeface="Times New Roman" panose="02020603050405020304" pitchFamily="18" charset="0"/>
                        </a:rPr>
                        <a:t>Giá</a:t>
                      </a:r>
                      <a:r>
                        <a:rPr lang="en-US" sz="2200" b="0" dirty="0">
                          <a:solidFill>
                            <a:schemeClr val="tx1"/>
                          </a:solidFill>
                          <a:effectLst/>
                          <a:latin typeface="Times New Roman" panose="02020603050405020304" pitchFamily="18" charset="0"/>
                          <a:cs typeface="Times New Roman" panose="02020603050405020304" pitchFamily="18" charset="0"/>
                        </a:rPr>
                        <a:t> </a:t>
                      </a:r>
                      <a:r>
                        <a:rPr lang="en-US" sz="2200" b="0" dirty="0" err="1">
                          <a:solidFill>
                            <a:schemeClr val="tx1"/>
                          </a:solidFill>
                          <a:effectLst/>
                          <a:latin typeface="Times New Roman" panose="02020603050405020304" pitchFamily="18" charset="0"/>
                          <a:cs typeface="Times New Roman" panose="02020603050405020304" pitchFamily="18" charset="0"/>
                        </a:rPr>
                        <a:t>trị</a:t>
                      </a:r>
                      <a:r>
                        <a:rPr lang="en-US" sz="2200" b="0" dirty="0">
                          <a:solidFill>
                            <a:schemeClr val="tx1"/>
                          </a:solidFill>
                          <a:effectLst/>
                          <a:latin typeface="Times New Roman" panose="02020603050405020304" pitchFamily="18" charset="0"/>
                          <a:cs typeface="Times New Roman" panose="02020603050405020304" pitchFamily="18" charset="0"/>
                        </a:rPr>
                        <a:t> </a:t>
                      </a:r>
                      <a:r>
                        <a:rPr lang="en-US" sz="2200" b="0" dirty="0" err="1">
                          <a:solidFill>
                            <a:schemeClr val="tx1"/>
                          </a:solidFill>
                          <a:effectLst/>
                          <a:latin typeface="Times New Roman" panose="02020603050405020304" pitchFamily="18" charset="0"/>
                          <a:cs typeface="Times New Roman" panose="02020603050405020304" pitchFamily="18" charset="0"/>
                        </a:rPr>
                        <a:t>lịch</a:t>
                      </a:r>
                      <a:r>
                        <a:rPr lang="en-US" sz="2200" b="0" dirty="0">
                          <a:solidFill>
                            <a:schemeClr val="tx1"/>
                          </a:solidFill>
                          <a:effectLst/>
                          <a:latin typeface="Times New Roman" panose="02020603050405020304" pitchFamily="18" charset="0"/>
                          <a:cs typeface="Times New Roman" panose="02020603050405020304" pitchFamily="18" charset="0"/>
                        </a:rPr>
                        <a:t> </a:t>
                      </a:r>
                      <a:r>
                        <a:rPr lang="en-US" sz="2200" b="0" dirty="0" err="1">
                          <a:solidFill>
                            <a:schemeClr val="tx1"/>
                          </a:solidFill>
                          <a:effectLst/>
                          <a:latin typeface="Times New Roman" panose="02020603050405020304" pitchFamily="18" charset="0"/>
                          <a:cs typeface="Times New Roman" panose="02020603050405020304" pitchFamily="18" charset="0"/>
                        </a:rPr>
                        <a:t>sử</a:t>
                      </a:r>
                      <a:r>
                        <a:rPr lang="en-US" sz="2200" b="0" dirty="0">
                          <a:solidFill>
                            <a:schemeClr val="tx1"/>
                          </a:solidFill>
                          <a:effectLst/>
                          <a:latin typeface="Times New Roman" panose="02020603050405020304" pitchFamily="18" charset="0"/>
                          <a:cs typeface="Times New Roman" panose="02020603050405020304" pitchFamily="18" charset="0"/>
                        </a:rPr>
                        <a:t>, </a:t>
                      </a:r>
                      <a:r>
                        <a:rPr lang="en-US" sz="2200" b="0" dirty="0" err="1">
                          <a:solidFill>
                            <a:schemeClr val="tx1"/>
                          </a:solidFill>
                          <a:effectLst/>
                          <a:latin typeface="Times New Roman" panose="02020603050405020304" pitchFamily="18" charset="0"/>
                          <a:cs typeface="Times New Roman" panose="02020603050405020304" pitchFamily="18" charset="0"/>
                        </a:rPr>
                        <a:t>tư</a:t>
                      </a:r>
                      <a:r>
                        <a:rPr lang="en-US" sz="2200" b="0" dirty="0">
                          <a:solidFill>
                            <a:schemeClr val="tx1"/>
                          </a:solidFill>
                          <a:effectLst/>
                          <a:latin typeface="Times New Roman" panose="02020603050405020304" pitchFamily="18" charset="0"/>
                          <a:cs typeface="Times New Roman" panose="02020603050405020304" pitchFamily="18" charset="0"/>
                        </a:rPr>
                        <a:t> </a:t>
                      </a:r>
                      <a:r>
                        <a:rPr lang="en-US" sz="2200" b="0" dirty="0" err="1">
                          <a:solidFill>
                            <a:schemeClr val="tx1"/>
                          </a:solidFill>
                          <a:effectLst/>
                          <a:latin typeface="Times New Roman" panose="02020603050405020304" pitchFamily="18" charset="0"/>
                          <a:cs typeface="Times New Roman" panose="02020603050405020304" pitchFamily="18" charset="0"/>
                        </a:rPr>
                        <a:t>tưởng</a:t>
                      </a:r>
                      <a:r>
                        <a:rPr lang="en-US" sz="2200" b="0" dirty="0">
                          <a:solidFill>
                            <a:schemeClr val="tx1"/>
                          </a:solidFill>
                          <a:effectLst/>
                          <a:latin typeface="Times New Roman" panose="02020603050405020304" pitchFamily="18" charset="0"/>
                          <a:cs typeface="Times New Roman" panose="02020603050405020304" pitchFamily="18" charset="0"/>
                        </a:rPr>
                        <a:t> </a:t>
                      </a:r>
                      <a:r>
                        <a:rPr lang="en-US" sz="2200" b="0" dirty="0" err="1">
                          <a:solidFill>
                            <a:schemeClr val="tx1"/>
                          </a:solidFill>
                          <a:effectLst/>
                          <a:latin typeface="Times New Roman" panose="02020603050405020304" pitchFamily="18" charset="0"/>
                          <a:cs typeface="Times New Roman" panose="02020603050405020304" pitchFamily="18" charset="0"/>
                        </a:rPr>
                        <a:t>và</a:t>
                      </a:r>
                      <a:r>
                        <a:rPr lang="en-US" sz="2200" b="0" dirty="0">
                          <a:solidFill>
                            <a:schemeClr val="tx1"/>
                          </a:solidFill>
                          <a:effectLst/>
                          <a:latin typeface="Times New Roman" panose="02020603050405020304" pitchFamily="18" charset="0"/>
                          <a:cs typeface="Times New Roman" panose="02020603050405020304" pitchFamily="18" charset="0"/>
                        </a:rPr>
                        <a:t> </a:t>
                      </a:r>
                      <a:r>
                        <a:rPr lang="en-US" sz="2200" b="0" dirty="0" err="1">
                          <a:solidFill>
                            <a:schemeClr val="tx1"/>
                          </a:solidFill>
                          <a:effectLst/>
                          <a:latin typeface="Times New Roman" panose="02020603050405020304" pitchFamily="18" charset="0"/>
                          <a:cs typeface="Times New Roman" panose="02020603050405020304" pitchFamily="18" charset="0"/>
                        </a:rPr>
                        <a:t>mĩ</a:t>
                      </a:r>
                      <a:r>
                        <a:rPr lang="en-US" sz="2200" b="0" dirty="0">
                          <a:solidFill>
                            <a:schemeClr val="tx1"/>
                          </a:solidFill>
                          <a:effectLst/>
                          <a:latin typeface="Times New Roman" panose="02020603050405020304" pitchFamily="18" charset="0"/>
                          <a:cs typeface="Times New Roman" panose="02020603050405020304" pitchFamily="18" charset="0"/>
                        </a:rPr>
                        <a:t> </a:t>
                      </a:r>
                      <a:r>
                        <a:rPr lang="en-US" sz="2200" b="0" dirty="0" err="1">
                          <a:solidFill>
                            <a:schemeClr val="tx1"/>
                          </a:solidFill>
                          <a:effectLst/>
                          <a:latin typeface="Times New Roman" panose="02020603050405020304" pitchFamily="18" charset="0"/>
                          <a:cs typeface="Times New Roman" panose="02020603050405020304" pitchFamily="18" charset="0"/>
                        </a:rPr>
                        <a:t>thuật</a:t>
                      </a:r>
                      <a:r>
                        <a:rPr lang="en-US" sz="2200" b="0" dirty="0">
                          <a:solidFill>
                            <a:schemeClr val="tx1"/>
                          </a:solidFill>
                          <a:effectLst/>
                          <a:latin typeface="Times New Roman" panose="02020603050405020304" pitchFamily="18" charset="0"/>
                          <a:cs typeface="Times New Roman" panose="02020603050405020304" pitchFamily="18" charset="0"/>
                        </a:rPr>
                        <a:t>: </a:t>
                      </a:r>
                      <a:r>
                        <a:rPr lang="vi-VN" sz="2200" b="0" dirty="0">
                          <a:solidFill>
                            <a:schemeClr val="tx1"/>
                          </a:solidFill>
                          <a:effectLst/>
                          <a:latin typeface="Times New Roman" panose="02020603050405020304" pitchFamily="18" charset="0"/>
                          <a:cs typeface="Times New Roman" panose="02020603050405020304" pitchFamily="18" charset="0"/>
                        </a:rPr>
                        <a:t>Trống đồng không chỉ là nhạc khí mà còn có những chức năng khác như biểu tượng cho quyền lực tôn giáo... Trống được dùng trong các nghi lễ tôn giáo, lễ hội và chiến tranh chống giặc ngoại xâm.</a:t>
                      </a:r>
                      <a:endParaRPr lang="en-US" sz="2200" b="0" dirty="0">
                        <a:solidFill>
                          <a:schemeClr val="tx1"/>
                        </a:solidFill>
                        <a:effectLst/>
                        <a:latin typeface="Times New Roman" panose="02020603050405020304" pitchFamily="18" charset="0"/>
                        <a:cs typeface="Times New Roman" panose="02020603050405020304" pitchFamily="18" charset="0"/>
                      </a:endParaRPr>
                    </a:p>
                  </a:txBody>
                  <a:tcPr marL="67112" marR="67112" marT="0" marB="0" anchor="ctr">
                    <a:solidFill>
                      <a:schemeClr val="accent4">
                        <a:lumMod val="40000"/>
                        <a:lumOff val="60000"/>
                      </a:schemeClr>
                    </a:solidFill>
                  </a:tcPr>
                </a:tc>
                <a:extLst>
                  <a:ext uri="{0D108BD9-81ED-4DB2-BD59-A6C34878D82A}">
                    <a16:rowId xmlns:a16="http://schemas.microsoft.com/office/drawing/2014/main" val="479704644"/>
                  </a:ext>
                </a:extLst>
              </a:tr>
              <a:tr h="2684212">
                <a:tc>
                  <a:txBody>
                    <a:bodyPr/>
                    <a:lstStyle/>
                    <a:p>
                      <a:pPr algn="l">
                        <a:lnSpc>
                          <a:spcPct val="135000"/>
                        </a:lnSpc>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4</a:t>
                      </a:r>
                      <a:endParaRPr lang="en-US"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112" marR="67112" marT="0" marB="0" anchor="ctr">
                    <a:solidFill>
                      <a:schemeClr val="accent1">
                        <a:lumMod val="40000"/>
                        <a:lumOff val="60000"/>
                      </a:schemeClr>
                    </a:solidFill>
                  </a:tcPr>
                </a:tc>
                <a:tc>
                  <a:txBody>
                    <a:bodyPr/>
                    <a:lstStyle/>
                    <a:p>
                      <a:pPr algn="l">
                        <a:lnSpc>
                          <a:spcPct val="135000"/>
                        </a:lnSpc>
                        <a:spcAft>
                          <a:spcPts val="0"/>
                        </a:spcAft>
                      </a:pPr>
                      <a:r>
                        <a:rPr lang="vi-VN" sz="2200">
                          <a:effectLst/>
                          <a:latin typeface="Times New Roman" panose="02020603050405020304" pitchFamily="18" charset="0"/>
                          <a:cs typeface="Times New Roman" panose="02020603050405020304" pitchFamily="18" charset="0"/>
                        </a:rPr>
                        <a:t>Bình gốm Đầu Rằm hay còn gọi là gốm Hoàng Tân</a:t>
                      </a:r>
                      <a:r>
                        <a:rPr lang="en-US" sz="2200">
                          <a:effectLst/>
                          <a:latin typeface="Times New Roman" panose="02020603050405020304" pitchFamily="18" charset="0"/>
                          <a:cs typeface="Times New Roman" panose="02020603050405020304" pitchFamily="18" charset="0"/>
                        </a:rPr>
                        <a:t>      </a:t>
                      </a:r>
                      <a:endParaRPr lang="en-US" sz="2200">
                        <a:effectLst/>
                        <a:latin typeface="Times New Roman" panose="02020603050405020304" pitchFamily="18" charset="0"/>
                        <a:ea typeface="Calibri" panose="020F0502020204030204" pitchFamily="34" charset="0"/>
                        <a:cs typeface="Times New Roman" panose="02020603050405020304" pitchFamily="18" charset="0"/>
                      </a:endParaRPr>
                    </a:p>
                  </a:txBody>
                  <a:tcPr marL="67112" marR="67112" marT="0" marB="0" anchor="ctr"/>
                </a:tc>
                <a:tc>
                  <a:txBody>
                    <a:bodyPr/>
                    <a:lstStyle/>
                    <a:p>
                      <a:pPr algn="l">
                        <a:lnSpc>
                          <a:spcPct val="135000"/>
                        </a:lnSpc>
                        <a:spcAft>
                          <a:spcPts val="0"/>
                        </a:spcAft>
                      </a:pPr>
                      <a:r>
                        <a:rPr lang="en-US" sz="2200" dirty="0" err="1">
                          <a:effectLst/>
                          <a:latin typeface="Times New Roman" panose="02020603050405020304" pitchFamily="18" charset="0"/>
                          <a:cs typeface="Times New Roman" panose="02020603050405020304" pitchFamily="18" charset="0"/>
                        </a:rPr>
                        <a:t>Bảo</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tàng</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Quảng</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Ninh</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112" marR="67112" marT="0" marB="0" anchor="ctr"/>
                </a:tc>
                <a:tc>
                  <a:txBody>
                    <a:bodyPr/>
                    <a:lstStyle/>
                    <a:p>
                      <a:pPr algn="l">
                        <a:lnSpc>
                          <a:spcPct val="135000"/>
                        </a:lnSpc>
                        <a:spcAft>
                          <a:spcPts val="0"/>
                        </a:spcAft>
                        <a:tabLst>
                          <a:tab pos="2095500" algn="l"/>
                        </a:tabLst>
                      </a:pP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Niên</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đại</a:t>
                      </a:r>
                      <a:r>
                        <a:rPr lang="en-US" sz="2200" dirty="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được xác địnhcó niên đại văn hóa Phùng Nguyên muộn, cách đây hơn 3.000 năm.</a:t>
                      </a:r>
                      <a:endParaRPr lang="en-US" sz="2200" dirty="0">
                        <a:effectLst/>
                        <a:latin typeface="Times New Roman" panose="02020603050405020304" pitchFamily="18" charset="0"/>
                        <a:cs typeface="Times New Roman" panose="02020603050405020304" pitchFamily="18" charset="0"/>
                      </a:endParaRPr>
                    </a:p>
                    <a:p>
                      <a:pPr>
                        <a:lnSpc>
                          <a:spcPct val="107000"/>
                        </a:lnSpc>
                        <a:spcBef>
                          <a:spcPts val="375"/>
                        </a:spcBef>
                        <a:spcAft>
                          <a:spcPts val="0"/>
                        </a:spcAft>
                      </a:pP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Giá</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trị</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lịch</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sử</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tư</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tưởng</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và</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mĩ</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thuật</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là</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vật</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dụng</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cao</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quý</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được</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sử</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dụng</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trong</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các</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nghi</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lễ</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như</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bát</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bồng</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và</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thố</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của</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người</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Phùng</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Nguyên</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vùng</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đất</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tổ</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của</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cư</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dân</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thời</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đại</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kim</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khí</a:t>
                      </a:r>
                      <a:r>
                        <a:rPr lang="en-US" sz="2200" dirty="0">
                          <a:effectLst/>
                          <a:latin typeface="Times New Roman" panose="02020603050405020304" pitchFamily="18" charset="0"/>
                          <a:cs typeface="Times New Roman" panose="02020603050405020304" pitchFamily="18" charset="0"/>
                        </a:rPr>
                        <a:t> ở </a:t>
                      </a:r>
                      <a:r>
                        <a:rPr lang="en-US" sz="2200" dirty="0" err="1">
                          <a:effectLst/>
                          <a:latin typeface="Times New Roman" panose="02020603050405020304" pitchFamily="18" charset="0"/>
                          <a:cs typeface="Times New Roman" panose="02020603050405020304" pitchFamily="18" charset="0"/>
                        </a:rPr>
                        <a:t>Đầu</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Rằm</a:t>
                      </a:r>
                      <a:r>
                        <a:rPr lang="en-US" sz="2200" dirty="0">
                          <a:effectLst/>
                          <a:latin typeface="Times New Roman" panose="02020603050405020304" pitchFamily="18" charset="0"/>
                          <a:cs typeface="Times New Roman" panose="02020603050405020304" pitchFamily="18" charset="0"/>
                        </a:rPr>
                        <a:t>.</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112" marR="67112" marT="0" marB="0" anchor="ctr"/>
                </a:tc>
                <a:extLst>
                  <a:ext uri="{0D108BD9-81ED-4DB2-BD59-A6C34878D82A}">
                    <a16:rowId xmlns:a16="http://schemas.microsoft.com/office/drawing/2014/main" val="3483290323"/>
                  </a:ext>
                </a:extLst>
              </a:tr>
            </a:tbl>
          </a:graphicData>
        </a:graphic>
      </p:graphicFrame>
    </p:spTree>
    <p:extLst>
      <p:ext uri="{BB962C8B-B14F-4D97-AF65-F5344CB8AC3E}">
        <p14:creationId xmlns:p14="http://schemas.microsoft.com/office/powerpoint/2010/main" val="6902359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821C3-23B2-4DBA-B2CC-1E6C1E955033}"/>
              </a:ext>
            </a:extLst>
          </p:cNvPr>
          <p:cNvSpPr>
            <a:spLocks noGrp="1"/>
          </p:cNvSpPr>
          <p:nvPr>
            <p:ph type="title"/>
          </p:nvPr>
        </p:nvSpPr>
        <p:spPr/>
        <p:txBody>
          <a:bodyPr/>
          <a:lstStyle/>
          <a:p>
            <a:endParaRPr lang="en-US"/>
          </a:p>
        </p:txBody>
      </p:sp>
      <p:graphicFrame>
        <p:nvGraphicFramePr>
          <p:cNvPr id="4" name="Content Placeholder 3">
            <a:extLst>
              <a:ext uri="{FF2B5EF4-FFF2-40B4-BE49-F238E27FC236}">
                <a16:creationId xmlns:a16="http://schemas.microsoft.com/office/drawing/2014/main" id="{27469CF2-2B7F-43E8-8B22-40BA244A36FA}"/>
              </a:ext>
            </a:extLst>
          </p:cNvPr>
          <p:cNvGraphicFramePr>
            <a:graphicFrameLocks noGrp="1"/>
          </p:cNvGraphicFramePr>
          <p:nvPr>
            <p:ph idx="1"/>
            <p:extLst/>
          </p:nvPr>
        </p:nvGraphicFramePr>
        <p:xfrm>
          <a:off x="132522" y="0"/>
          <a:ext cx="11913704" cy="6573742"/>
        </p:xfrm>
        <a:graphic>
          <a:graphicData uri="http://schemas.openxmlformats.org/drawingml/2006/table">
            <a:tbl>
              <a:tblPr firstRow="1" firstCol="1" bandRow="1">
                <a:tableStyleId>{5C22544A-7EE6-4342-B048-85BDC9FD1C3A}</a:tableStyleId>
              </a:tblPr>
              <a:tblGrid>
                <a:gridCol w="916739">
                  <a:extLst>
                    <a:ext uri="{9D8B030D-6E8A-4147-A177-3AD203B41FA5}">
                      <a16:colId xmlns:a16="http://schemas.microsoft.com/office/drawing/2014/main" val="2709045880"/>
                    </a:ext>
                  </a:extLst>
                </a:gridCol>
                <a:gridCol w="2571777">
                  <a:extLst>
                    <a:ext uri="{9D8B030D-6E8A-4147-A177-3AD203B41FA5}">
                      <a16:colId xmlns:a16="http://schemas.microsoft.com/office/drawing/2014/main" val="4195209417"/>
                    </a:ext>
                  </a:extLst>
                </a:gridCol>
                <a:gridCol w="3109665">
                  <a:extLst>
                    <a:ext uri="{9D8B030D-6E8A-4147-A177-3AD203B41FA5}">
                      <a16:colId xmlns:a16="http://schemas.microsoft.com/office/drawing/2014/main" val="3405423882"/>
                    </a:ext>
                  </a:extLst>
                </a:gridCol>
                <a:gridCol w="5315523">
                  <a:extLst>
                    <a:ext uri="{9D8B030D-6E8A-4147-A177-3AD203B41FA5}">
                      <a16:colId xmlns:a16="http://schemas.microsoft.com/office/drawing/2014/main" val="3108673918"/>
                    </a:ext>
                  </a:extLst>
                </a:gridCol>
              </a:tblGrid>
              <a:tr h="3031950">
                <a:tc>
                  <a:txBody>
                    <a:bodyPr/>
                    <a:lstStyle/>
                    <a:p>
                      <a:pPr algn="l">
                        <a:lnSpc>
                          <a:spcPct val="135000"/>
                        </a:lnSpc>
                        <a:spcAft>
                          <a:spcPts val="0"/>
                        </a:spcAft>
                      </a:pPr>
                      <a:r>
                        <a:rPr lang="en-US" sz="2000" b="0">
                          <a:solidFill>
                            <a:schemeClr val="tx1"/>
                          </a:solidFill>
                          <a:effectLst/>
                          <a:latin typeface="Times New Roman" panose="02020603050405020304" pitchFamily="18" charset="0"/>
                          <a:cs typeface="Times New Roman" panose="02020603050405020304" pitchFamily="18" charset="0"/>
                        </a:rPr>
                        <a:t>5</a:t>
                      </a:r>
                      <a:endParaRPr lang="en-US" sz="20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809" marR="50809" marT="0" marB="0" anchor="ctr">
                    <a:solidFill>
                      <a:schemeClr val="accent2">
                        <a:lumMod val="40000"/>
                        <a:lumOff val="60000"/>
                      </a:schemeClr>
                    </a:solidFill>
                  </a:tcPr>
                </a:tc>
                <a:tc>
                  <a:txBody>
                    <a:bodyPr/>
                    <a:lstStyle/>
                    <a:p>
                      <a:pPr algn="l">
                        <a:lnSpc>
                          <a:spcPct val="135000"/>
                        </a:lnSpc>
                        <a:spcAft>
                          <a:spcPts val="0"/>
                        </a:spcAft>
                      </a:pPr>
                      <a:r>
                        <a:rPr lang="vi-VN" sz="2000" b="0">
                          <a:solidFill>
                            <a:schemeClr val="tx1"/>
                          </a:solidFill>
                          <a:effectLst/>
                          <a:latin typeface="Times New Roman" panose="02020603050405020304" pitchFamily="18" charset="0"/>
                          <a:cs typeface="Times New Roman" panose="02020603050405020304" pitchFamily="18" charset="0"/>
                        </a:rPr>
                        <a:t>Thống đồng thời Trần </a:t>
                      </a:r>
                      <a:br>
                        <a:rPr lang="vi-VN" sz="2000" b="0">
                          <a:solidFill>
                            <a:schemeClr val="tx1"/>
                          </a:solidFill>
                          <a:effectLst/>
                          <a:latin typeface="Times New Roman" panose="02020603050405020304" pitchFamily="18" charset="0"/>
                          <a:cs typeface="Times New Roman" panose="02020603050405020304" pitchFamily="18" charset="0"/>
                        </a:rPr>
                      </a:br>
                      <a:endParaRPr lang="en-US" sz="20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809" marR="50809" marT="0" marB="0" anchor="ctr">
                    <a:solidFill>
                      <a:schemeClr val="accent2">
                        <a:lumMod val="40000"/>
                        <a:lumOff val="60000"/>
                      </a:schemeClr>
                    </a:solidFill>
                  </a:tcPr>
                </a:tc>
                <a:tc>
                  <a:txBody>
                    <a:bodyPr/>
                    <a:lstStyle/>
                    <a:p>
                      <a:pPr algn="l">
                        <a:lnSpc>
                          <a:spcPct val="135000"/>
                        </a:lnSpc>
                        <a:spcAft>
                          <a:spcPts val="0"/>
                        </a:spcAft>
                      </a:pPr>
                      <a:r>
                        <a:rPr lang="en-US" sz="2000" b="0">
                          <a:solidFill>
                            <a:schemeClr val="tx1"/>
                          </a:solidFill>
                          <a:effectLst/>
                          <a:latin typeface="Times New Roman" panose="02020603050405020304" pitchFamily="18" charset="0"/>
                          <a:cs typeface="Times New Roman" panose="02020603050405020304" pitchFamily="18" charset="0"/>
                        </a:rPr>
                        <a:t>Bảo tàng Quảng Ninh</a:t>
                      </a:r>
                      <a:endParaRPr lang="en-US" sz="20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809" marR="50809" marT="0" marB="0" anchor="ctr">
                    <a:solidFill>
                      <a:schemeClr val="accent2">
                        <a:lumMod val="40000"/>
                        <a:lumOff val="60000"/>
                      </a:schemeClr>
                    </a:solidFill>
                  </a:tcPr>
                </a:tc>
                <a:tc>
                  <a:txBody>
                    <a:bodyPr/>
                    <a:lstStyle/>
                    <a:p>
                      <a:pPr algn="l">
                        <a:lnSpc>
                          <a:spcPct val="135000"/>
                        </a:lnSpc>
                        <a:spcAft>
                          <a:spcPts val="0"/>
                        </a:spcAft>
                        <a:tabLst>
                          <a:tab pos="2095500" algn="l"/>
                        </a:tabLst>
                      </a:pP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Niên</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đại</a:t>
                      </a:r>
                      <a:r>
                        <a:rPr lang="en-US" sz="2000" b="0" dirty="0">
                          <a:solidFill>
                            <a:schemeClr val="tx1"/>
                          </a:solidFill>
                          <a:effectLst/>
                          <a:latin typeface="Times New Roman" panose="02020603050405020304" pitchFamily="18" charset="0"/>
                          <a:cs typeface="Times New Roman" panose="02020603050405020304" pitchFamily="18" charset="0"/>
                        </a:rPr>
                        <a:t>: </a:t>
                      </a:r>
                      <a:r>
                        <a:rPr lang="vi-VN" sz="2000" b="0" dirty="0">
                          <a:solidFill>
                            <a:schemeClr val="tx1"/>
                          </a:solidFill>
                          <a:effectLst/>
                          <a:latin typeface="Times New Roman" panose="02020603050405020304" pitchFamily="18" charset="0"/>
                          <a:cs typeface="Times New Roman" panose="02020603050405020304" pitchFamily="18" charset="0"/>
                        </a:rPr>
                        <a:t>được xác định có niên đại thời Trần, thế kỷ 13-14.</a:t>
                      </a:r>
                      <a:endParaRPr lang="en-US" sz="2000" b="0" dirty="0">
                        <a:solidFill>
                          <a:schemeClr val="tx1"/>
                        </a:solidFill>
                        <a:effectLst/>
                        <a:latin typeface="Times New Roman" panose="02020603050405020304" pitchFamily="18" charset="0"/>
                        <a:cs typeface="Times New Roman" panose="02020603050405020304" pitchFamily="18" charset="0"/>
                      </a:endParaRPr>
                    </a:p>
                    <a:p>
                      <a:pPr algn="l">
                        <a:lnSpc>
                          <a:spcPct val="135000"/>
                        </a:lnSpc>
                        <a:spcAft>
                          <a:spcPts val="0"/>
                        </a:spcAft>
                        <a:tabLst>
                          <a:tab pos="2095500" algn="l"/>
                        </a:tabLst>
                      </a:pP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Giá</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trị</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lịch</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sử</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tư</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tưởng</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và</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mĩ</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thuật</a:t>
                      </a:r>
                      <a:r>
                        <a:rPr lang="en-US" sz="2000" b="0" dirty="0">
                          <a:solidFill>
                            <a:schemeClr val="tx1"/>
                          </a:solidFill>
                          <a:effectLst/>
                          <a:latin typeface="Times New Roman" panose="02020603050405020304" pitchFamily="18" charset="0"/>
                          <a:cs typeface="Times New Roman" panose="02020603050405020304" pitchFamily="18" charset="0"/>
                        </a:rPr>
                        <a:t>:</a:t>
                      </a:r>
                      <a:r>
                        <a:rPr lang="vi-VN" sz="2000" b="0" dirty="0">
                          <a:solidFill>
                            <a:schemeClr val="tx1"/>
                          </a:solidFill>
                          <a:effectLst/>
                          <a:latin typeface="Times New Roman" panose="02020603050405020304" pitchFamily="18" charset="0"/>
                          <a:cs typeface="Times New Roman" panose="02020603050405020304" pitchFamily="18" charset="0"/>
                        </a:rPr>
                        <a:t> Thống đồng thời Trần là vật dụng lễ khí (tế khí) trong các hoạt động nghi lễ (tế lễ) của đời sống cung đình (miếu, đường) thời Trần.</a:t>
                      </a:r>
                      <a:endParaRPr lang="en-US"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809" marR="50809" marT="0" marB="0" anchor="ctr">
                    <a:solidFill>
                      <a:schemeClr val="accent2">
                        <a:lumMod val="40000"/>
                        <a:lumOff val="60000"/>
                      </a:schemeClr>
                    </a:solidFill>
                  </a:tcPr>
                </a:tc>
                <a:extLst>
                  <a:ext uri="{0D108BD9-81ED-4DB2-BD59-A6C34878D82A}">
                    <a16:rowId xmlns:a16="http://schemas.microsoft.com/office/drawing/2014/main" val="2416040357"/>
                  </a:ext>
                </a:extLst>
              </a:tr>
              <a:tr h="3541792">
                <a:tc>
                  <a:txBody>
                    <a:bodyPr/>
                    <a:lstStyle/>
                    <a:p>
                      <a:pPr algn="l">
                        <a:lnSpc>
                          <a:spcPct val="135000"/>
                        </a:lnSpc>
                        <a:spcAft>
                          <a:spcPts val="0"/>
                        </a:spcAft>
                      </a:pPr>
                      <a:r>
                        <a:rPr lang="en-US" sz="2000" b="0">
                          <a:solidFill>
                            <a:schemeClr val="tx1"/>
                          </a:solidFill>
                          <a:effectLst/>
                          <a:latin typeface="Times New Roman" panose="02020603050405020304" pitchFamily="18" charset="0"/>
                          <a:cs typeface="Times New Roman" panose="02020603050405020304" pitchFamily="18" charset="0"/>
                        </a:rPr>
                        <a:t>6</a:t>
                      </a:r>
                      <a:endParaRPr lang="en-US" sz="20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809" marR="50809" marT="0" marB="0" anchor="ctr">
                    <a:solidFill>
                      <a:schemeClr val="accent2">
                        <a:lumMod val="40000"/>
                        <a:lumOff val="60000"/>
                      </a:schemeClr>
                    </a:solidFill>
                  </a:tcPr>
                </a:tc>
                <a:tc>
                  <a:txBody>
                    <a:bodyPr/>
                    <a:lstStyle/>
                    <a:p>
                      <a:pPr algn="l">
                        <a:lnSpc>
                          <a:spcPct val="135000"/>
                        </a:lnSpc>
                        <a:spcAft>
                          <a:spcPts val="0"/>
                        </a:spcAft>
                      </a:pPr>
                      <a:r>
                        <a:rPr lang="vi-VN" sz="2000" b="0">
                          <a:solidFill>
                            <a:schemeClr val="tx1"/>
                          </a:solidFill>
                          <a:effectLst/>
                          <a:latin typeface="Times New Roman" panose="02020603050405020304" pitchFamily="18" charset="0"/>
                          <a:cs typeface="Times New Roman" panose="02020603050405020304" pitchFamily="18" charset="0"/>
                        </a:rPr>
                        <a:t>Mâm bồng gốm men vẽ nhiều màu </a:t>
                      </a:r>
                      <a:br>
                        <a:rPr lang="vi-VN" sz="2000" b="0">
                          <a:solidFill>
                            <a:schemeClr val="tx1"/>
                          </a:solidFill>
                          <a:effectLst/>
                          <a:latin typeface="Times New Roman" panose="02020603050405020304" pitchFamily="18" charset="0"/>
                          <a:cs typeface="Times New Roman" panose="02020603050405020304" pitchFamily="18" charset="0"/>
                        </a:rPr>
                      </a:br>
                      <a:r>
                        <a:rPr lang="en-US" sz="2000" b="0">
                          <a:solidFill>
                            <a:schemeClr val="tx1"/>
                          </a:solidFill>
                          <a:effectLst/>
                          <a:latin typeface="Times New Roman" panose="02020603050405020304" pitchFamily="18" charset="0"/>
                          <a:cs typeface="Times New Roman" panose="02020603050405020304" pitchFamily="18" charset="0"/>
                        </a:rPr>
                        <a:t>   </a:t>
                      </a:r>
                      <a:endParaRPr lang="en-US" sz="20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809" marR="50809" marT="0" marB="0" anchor="ctr">
                    <a:solidFill>
                      <a:schemeClr val="accent2">
                        <a:lumMod val="40000"/>
                        <a:lumOff val="60000"/>
                      </a:schemeClr>
                    </a:solidFill>
                  </a:tcPr>
                </a:tc>
                <a:tc>
                  <a:txBody>
                    <a:bodyPr/>
                    <a:lstStyle/>
                    <a:p>
                      <a:pPr algn="l">
                        <a:lnSpc>
                          <a:spcPct val="135000"/>
                        </a:lnSpc>
                        <a:spcAft>
                          <a:spcPts val="0"/>
                        </a:spcAft>
                      </a:pPr>
                      <a:r>
                        <a:rPr lang="en-US" sz="2000" b="0" dirty="0" err="1">
                          <a:solidFill>
                            <a:schemeClr val="tx1"/>
                          </a:solidFill>
                          <a:effectLst/>
                          <a:latin typeface="Times New Roman" panose="02020603050405020304" pitchFamily="18" charset="0"/>
                          <a:cs typeface="Times New Roman" panose="02020603050405020304" pitchFamily="18" charset="0"/>
                        </a:rPr>
                        <a:t>Bảo</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tàng</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Quảng</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Ninh</a:t>
                      </a:r>
                      <a:endParaRPr lang="en-US"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809" marR="50809" marT="0" marB="0" anchor="ctr">
                    <a:solidFill>
                      <a:schemeClr val="accent2">
                        <a:lumMod val="40000"/>
                        <a:lumOff val="60000"/>
                      </a:schemeClr>
                    </a:solidFill>
                  </a:tcPr>
                </a:tc>
                <a:tc>
                  <a:txBody>
                    <a:bodyPr/>
                    <a:lstStyle/>
                    <a:p>
                      <a:pPr algn="l">
                        <a:lnSpc>
                          <a:spcPct val="135000"/>
                        </a:lnSpc>
                        <a:spcAft>
                          <a:spcPts val="0"/>
                        </a:spcAft>
                        <a:tabLst>
                          <a:tab pos="2095500" algn="l"/>
                        </a:tabLst>
                      </a:pP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Niên</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đại</a:t>
                      </a:r>
                      <a:r>
                        <a:rPr lang="en-US" sz="2000" b="0" dirty="0">
                          <a:solidFill>
                            <a:schemeClr val="tx1"/>
                          </a:solidFill>
                          <a:effectLst/>
                          <a:latin typeface="Times New Roman" panose="02020603050405020304" pitchFamily="18" charset="0"/>
                          <a:cs typeface="Times New Roman" panose="02020603050405020304" pitchFamily="18" charset="0"/>
                        </a:rPr>
                        <a:t>: </a:t>
                      </a:r>
                      <a:r>
                        <a:rPr lang="vi-VN" sz="2000" b="0" dirty="0">
                          <a:solidFill>
                            <a:schemeClr val="tx1"/>
                          </a:solidFill>
                          <a:effectLst/>
                          <a:latin typeface="Times New Roman" panose="02020603050405020304" pitchFamily="18" charset="0"/>
                          <a:cs typeface="Times New Roman" panose="02020603050405020304" pitchFamily="18" charset="0"/>
                        </a:rPr>
                        <a:t>được xác định có niên đại thời Lê sơ, thế kỷ 15.</a:t>
                      </a:r>
                      <a:endParaRPr lang="en-US" sz="2000" b="0" dirty="0">
                        <a:solidFill>
                          <a:schemeClr val="tx1"/>
                        </a:solidFill>
                        <a:effectLst/>
                        <a:latin typeface="Times New Roman" panose="02020603050405020304" pitchFamily="18" charset="0"/>
                        <a:cs typeface="Times New Roman" panose="02020603050405020304" pitchFamily="18" charset="0"/>
                      </a:endParaRPr>
                    </a:p>
                    <a:p>
                      <a:pPr algn="l">
                        <a:lnSpc>
                          <a:spcPct val="135000"/>
                        </a:lnSpc>
                        <a:spcAft>
                          <a:spcPts val="0"/>
                        </a:spcAft>
                        <a:tabLst>
                          <a:tab pos="2095500" algn="l"/>
                        </a:tabLst>
                      </a:pP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Giá</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trị</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lịch</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sử</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tư</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tưởng</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và</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mĩ</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thuật</a:t>
                      </a:r>
                      <a:r>
                        <a:rPr lang="en-US" sz="2000" b="0" dirty="0">
                          <a:solidFill>
                            <a:schemeClr val="tx1"/>
                          </a:solidFill>
                          <a:effectLst/>
                          <a:latin typeface="Times New Roman" panose="02020603050405020304" pitchFamily="18" charset="0"/>
                          <a:cs typeface="Times New Roman" panose="02020603050405020304" pitchFamily="18" charset="0"/>
                        </a:rPr>
                        <a:t>:</a:t>
                      </a:r>
                      <a:r>
                        <a:rPr lang="vi-VN" sz="2000" b="0" dirty="0">
                          <a:solidFill>
                            <a:schemeClr val="tx1"/>
                          </a:solidFill>
                          <a:effectLst/>
                          <a:latin typeface="Times New Roman" panose="02020603050405020304" pitchFamily="18" charset="0"/>
                          <a:cs typeface="Times New Roman" panose="02020603050405020304" pitchFamily="18" charset="0"/>
                        </a:rPr>
                        <a:t> là đồ “ngự dụng” hoặc đồ “quan dụng” (đồ dành cho vua, quan dùng trong hoàng cung) có tính chất cao quý và là vật dụng được sử dụng trong các nghi lễ thờ cúng trong tín ngưỡng của văn hóa người Việt.</a:t>
                      </a:r>
                      <a:endParaRPr lang="en-US"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809" marR="50809" marT="0" marB="0" anchor="ctr">
                    <a:solidFill>
                      <a:schemeClr val="accent2">
                        <a:lumMod val="40000"/>
                        <a:lumOff val="60000"/>
                      </a:schemeClr>
                    </a:solidFill>
                  </a:tcPr>
                </a:tc>
                <a:extLst>
                  <a:ext uri="{0D108BD9-81ED-4DB2-BD59-A6C34878D82A}">
                    <a16:rowId xmlns:a16="http://schemas.microsoft.com/office/drawing/2014/main" val="3590780962"/>
                  </a:ext>
                </a:extLst>
              </a:tr>
            </a:tbl>
          </a:graphicData>
        </a:graphic>
      </p:graphicFrame>
    </p:spTree>
    <p:extLst>
      <p:ext uri="{BB962C8B-B14F-4D97-AF65-F5344CB8AC3E}">
        <p14:creationId xmlns:p14="http://schemas.microsoft.com/office/powerpoint/2010/main" val="941832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B2A81-32BE-4B49-A03E-6597D0D60ABF}"/>
              </a:ext>
            </a:extLst>
          </p:cNvPr>
          <p:cNvSpPr>
            <a:spLocks noGrp="1"/>
          </p:cNvSpPr>
          <p:nvPr>
            <p:ph type="title"/>
          </p:nvPr>
        </p:nvSpPr>
        <p:spPr/>
        <p:txBody>
          <a:bodyPr/>
          <a:lstStyle/>
          <a:p>
            <a:endParaRPr lang="en-US"/>
          </a:p>
        </p:txBody>
      </p:sp>
      <p:graphicFrame>
        <p:nvGraphicFramePr>
          <p:cNvPr id="4" name="Content Placeholder 3">
            <a:extLst>
              <a:ext uri="{FF2B5EF4-FFF2-40B4-BE49-F238E27FC236}">
                <a16:creationId xmlns:a16="http://schemas.microsoft.com/office/drawing/2014/main" id="{678229A9-C674-4AE0-8C7A-BC6863A268DE}"/>
              </a:ext>
            </a:extLst>
          </p:cNvPr>
          <p:cNvGraphicFramePr>
            <a:graphicFrameLocks noGrp="1"/>
          </p:cNvGraphicFramePr>
          <p:nvPr>
            <p:ph idx="1"/>
            <p:extLst/>
          </p:nvPr>
        </p:nvGraphicFramePr>
        <p:xfrm>
          <a:off x="304800" y="251791"/>
          <a:ext cx="11648661" cy="6361044"/>
        </p:xfrm>
        <a:graphic>
          <a:graphicData uri="http://schemas.openxmlformats.org/drawingml/2006/table">
            <a:tbl>
              <a:tblPr firstRow="1" firstCol="1" bandRow="1">
                <a:tableStyleId>{5C22544A-7EE6-4342-B048-85BDC9FD1C3A}</a:tableStyleId>
              </a:tblPr>
              <a:tblGrid>
                <a:gridCol w="896343">
                  <a:extLst>
                    <a:ext uri="{9D8B030D-6E8A-4147-A177-3AD203B41FA5}">
                      <a16:colId xmlns:a16="http://schemas.microsoft.com/office/drawing/2014/main" val="1474778970"/>
                    </a:ext>
                  </a:extLst>
                </a:gridCol>
                <a:gridCol w="2514563">
                  <a:extLst>
                    <a:ext uri="{9D8B030D-6E8A-4147-A177-3AD203B41FA5}">
                      <a16:colId xmlns:a16="http://schemas.microsoft.com/office/drawing/2014/main" val="3137215922"/>
                    </a:ext>
                  </a:extLst>
                </a:gridCol>
                <a:gridCol w="3040485">
                  <a:extLst>
                    <a:ext uri="{9D8B030D-6E8A-4147-A177-3AD203B41FA5}">
                      <a16:colId xmlns:a16="http://schemas.microsoft.com/office/drawing/2014/main" val="2775294346"/>
                    </a:ext>
                  </a:extLst>
                </a:gridCol>
                <a:gridCol w="5197270">
                  <a:extLst>
                    <a:ext uri="{9D8B030D-6E8A-4147-A177-3AD203B41FA5}">
                      <a16:colId xmlns:a16="http://schemas.microsoft.com/office/drawing/2014/main" val="2674487458"/>
                    </a:ext>
                  </a:extLst>
                </a:gridCol>
              </a:tblGrid>
              <a:tr h="2612151">
                <a:tc>
                  <a:txBody>
                    <a:bodyPr/>
                    <a:lstStyle/>
                    <a:p>
                      <a:pPr algn="l">
                        <a:lnSpc>
                          <a:spcPct val="135000"/>
                        </a:lnSpc>
                        <a:spcAft>
                          <a:spcPts val="0"/>
                        </a:spcAft>
                      </a:pPr>
                      <a:r>
                        <a:rPr lang="en-US" sz="2200" b="0">
                          <a:solidFill>
                            <a:schemeClr val="tx1"/>
                          </a:solidFill>
                          <a:effectLst/>
                          <a:latin typeface="Times New Roman" panose="02020603050405020304" pitchFamily="18" charset="0"/>
                          <a:cs typeface="Times New Roman" panose="02020603050405020304" pitchFamily="18" charset="0"/>
                        </a:rPr>
                        <a:t>7</a:t>
                      </a:r>
                      <a:endParaRPr lang="en-US" sz="2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l">
                        <a:lnSpc>
                          <a:spcPct val="135000"/>
                        </a:lnSpc>
                        <a:spcAft>
                          <a:spcPts val="0"/>
                        </a:spcAft>
                      </a:pPr>
                      <a:r>
                        <a:rPr lang="vi-VN" sz="2200" b="0">
                          <a:solidFill>
                            <a:schemeClr val="tx1"/>
                          </a:solidFill>
                          <a:effectLst/>
                          <a:latin typeface="Times New Roman" panose="02020603050405020304" pitchFamily="18" charset="0"/>
                          <a:cs typeface="Times New Roman" panose="02020603050405020304" pitchFamily="18" charset="0"/>
                        </a:rPr>
                        <a:t>Bình gốm hoa sen </a:t>
                      </a:r>
                      <a:br>
                        <a:rPr lang="vi-VN" sz="2200" b="0">
                          <a:solidFill>
                            <a:schemeClr val="tx1"/>
                          </a:solidFill>
                          <a:effectLst/>
                          <a:latin typeface="Times New Roman" panose="02020603050405020304" pitchFamily="18" charset="0"/>
                          <a:cs typeface="Times New Roman" panose="02020603050405020304" pitchFamily="18" charset="0"/>
                        </a:rPr>
                      </a:br>
                      <a:r>
                        <a:rPr lang="en-US" sz="2200" b="0">
                          <a:solidFill>
                            <a:schemeClr val="tx1"/>
                          </a:solidFill>
                          <a:effectLst/>
                          <a:latin typeface="Times New Roman" panose="02020603050405020304" pitchFamily="18" charset="0"/>
                          <a:cs typeface="Times New Roman" panose="02020603050405020304" pitchFamily="18" charset="0"/>
                        </a:rPr>
                        <a:t>    </a:t>
                      </a:r>
                      <a:endParaRPr lang="en-US" sz="2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l">
                        <a:lnSpc>
                          <a:spcPct val="135000"/>
                        </a:lnSpc>
                        <a:spcAft>
                          <a:spcPts val="0"/>
                        </a:spcAft>
                      </a:pPr>
                      <a:r>
                        <a:rPr lang="en-US" sz="2200" b="0">
                          <a:solidFill>
                            <a:schemeClr val="tx1"/>
                          </a:solidFill>
                          <a:effectLst/>
                          <a:latin typeface="Times New Roman" panose="02020603050405020304" pitchFamily="18" charset="0"/>
                          <a:cs typeface="Times New Roman" panose="02020603050405020304" pitchFamily="18" charset="0"/>
                        </a:rPr>
                        <a:t>Bảo tàng Quảng Ninh</a:t>
                      </a:r>
                      <a:endParaRPr lang="en-US" sz="2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l">
                        <a:lnSpc>
                          <a:spcPct val="135000"/>
                        </a:lnSpc>
                        <a:spcAft>
                          <a:spcPts val="0"/>
                        </a:spcAft>
                        <a:tabLst>
                          <a:tab pos="2095500" algn="l"/>
                        </a:tabLst>
                      </a:pPr>
                      <a:r>
                        <a:rPr lang="en-US" sz="2200" b="0" dirty="0">
                          <a:solidFill>
                            <a:schemeClr val="tx1"/>
                          </a:solidFill>
                          <a:effectLst/>
                          <a:latin typeface="Times New Roman" panose="02020603050405020304" pitchFamily="18" charset="0"/>
                          <a:cs typeface="Times New Roman" panose="02020603050405020304" pitchFamily="18" charset="0"/>
                        </a:rPr>
                        <a:t>- </a:t>
                      </a:r>
                      <a:r>
                        <a:rPr lang="en-US" sz="2200" b="0" dirty="0" err="1">
                          <a:solidFill>
                            <a:schemeClr val="tx1"/>
                          </a:solidFill>
                          <a:effectLst/>
                          <a:latin typeface="Times New Roman" panose="02020603050405020304" pitchFamily="18" charset="0"/>
                          <a:cs typeface="Times New Roman" panose="02020603050405020304" pitchFamily="18" charset="0"/>
                        </a:rPr>
                        <a:t>Niên</a:t>
                      </a:r>
                      <a:r>
                        <a:rPr lang="en-US" sz="2200" b="0" dirty="0">
                          <a:solidFill>
                            <a:schemeClr val="tx1"/>
                          </a:solidFill>
                          <a:effectLst/>
                          <a:latin typeface="Times New Roman" panose="02020603050405020304" pitchFamily="18" charset="0"/>
                          <a:cs typeface="Times New Roman" panose="02020603050405020304" pitchFamily="18" charset="0"/>
                        </a:rPr>
                        <a:t> </a:t>
                      </a:r>
                      <a:r>
                        <a:rPr lang="en-US" sz="2200" b="0" dirty="0" err="1">
                          <a:solidFill>
                            <a:schemeClr val="tx1"/>
                          </a:solidFill>
                          <a:effectLst/>
                          <a:latin typeface="Times New Roman" panose="02020603050405020304" pitchFamily="18" charset="0"/>
                          <a:cs typeface="Times New Roman" panose="02020603050405020304" pitchFamily="18" charset="0"/>
                        </a:rPr>
                        <a:t>đại</a:t>
                      </a:r>
                      <a:r>
                        <a:rPr lang="en-US" sz="2200" b="0" dirty="0">
                          <a:solidFill>
                            <a:schemeClr val="tx1"/>
                          </a:solidFill>
                          <a:effectLst/>
                          <a:latin typeface="Times New Roman" panose="02020603050405020304" pitchFamily="18" charset="0"/>
                          <a:cs typeface="Times New Roman" panose="02020603050405020304" pitchFamily="18" charset="0"/>
                        </a:rPr>
                        <a:t>: </a:t>
                      </a:r>
                      <a:r>
                        <a:rPr lang="vi-VN" sz="2200" b="0" dirty="0">
                          <a:solidFill>
                            <a:schemeClr val="tx1"/>
                          </a:solidFill>
                          <a:effectLst/>
                          <a:latin typeface="Times New Roman" panose="02020603050405020304" pitchFamily="18" charset="0"/>
                          <a:cs typeface="Times New Roman" panose="02020603050405020304" pitchFamily="18" charset="0"/>
                        </a:rPr>
                        <a:t>được xác định có niên đại dưới thời Lý, thế kỷ 11-12.</a:t>
                      </a:r>
                      <a:endParaRPr lang="en-US" sz="2200" b="0" dirty="0">
                        <a:solidFill>
                          <a:schemeClr val="tx1"/>
                        </a:solidFill>
                        <a:effectLst/>
                        <a:latin typeface="Times New Roman" panose="02020603050405020304" pitchFamily="18" charset="0"/>
                        <a:cs typeface="Times New Roman" panose="02020603050405020304" pitchFamily="18" charset="0"/>
                      </a:endParaRPr>
                    </a:p>
                    <a:p>
                      <a:pPr algn="l">
                        <a:lnSpc>
                          <a:spcPct val="135000"/>
                        </a:lnSpc>
                        <a:spcAft>
                          <a:spcPts val="0"/>
                        </a:spcAft>
                        <a:tabLst>
                          <a:tab pos="2095500" algn="l"/>
                        </a:tabLst>
                      </a:pPr>
                      <a:r>
                        <a:rPr lang="en-US" sz="2200" b="0" dirty="0">
                          <a:solidFill>
                            <a:schemeClr val="tx1"/>
                          </a:solidFill>
                          <a:effectLst/>
                          <a:latin typeface="Times New Roman" panose="02020603050405020304" pitchFamily="18" charset="0"/>
                          <a:cs typeface="Times New Roman" panose="02020603050405020304" pitchFamily="18" charset="0"/>
                        </a:rPr>
                        <a:t>- </a:t>
                      </a:r>
                      <a:r>
                        <a:rPr lang="en-US" sz="2200" b="0" dirty="0" err="1">
                          <a:solidFill>
                            <a:schemeClr val="tx1"/>
                          </a:solidFill>
                          <a:effectLst/>
                          <a:latin typeface="Times New Roman" panose="02020603050405020304" pitchFamily="18" charset="0"/>
                          <a:cs typeface="Times New Roman" panose="02020603050405020304" pitchFamily="18" charset="0"/>
                        </a:rPr>
                        <a:t>Giá</a:t>
                      </a:r>
                      <a:r>
                        <a:rPr lang="en-US" sz="2200" b="0" dirty="0">
                          <a:solidFill>
                            <a:schemeClr val="tx1"/>
                          </a:solidFill>
                          <a:effectLst/>
                          <a:latin typeface="Times New Roman" panose="02020603050405020304" pitchFamily="18" charset="0"/>
                          <a:cs typeface="Times New Roman" panose="02020603050405020304" pitchFamily="18" charset="0"/>
                        </a:rPr>
                        <a:t> </a:t>
                      </a:r>
                      <a:r>
                        <a:rPr lang="en-US" sz="2200" b="0" dirty="0" err="1">
                          <a:solidFill>
                            <a:schemeClr val="tx1"/>
                          </a:solidFill>
                          <a:effectLst/>
                          <a:latin typeface="Times New Roman" panose="02020603050405020304" pitchFamily="18" charset="0"/>
                          <a:cs typeface="Times New Roman" panose="02020603050405020304" pitchFamily="18" charset="0"/>
                        </a:rPr>
                        <a:t>trị</a:t>
                      </a:r>
                      <a:r>
                        <a:rPr lang="en-US" sz="2200" b="0" dirty="0">
                          <a:solidFill>
                            <a:schemeClr val="tx1"/>
                          </a:solidFill>
                          <a:effectLst/>
                          <a:latin typeface="Times New Roman" panose="02020603050405020304" pitchFamily="18" charset="0"/>
                          <a:cs typeface="Times New Roman" panose="02020603050405020304" pitchFamily="18" charset="0"/>
                        </a:rPr>
                        <a:t> </a:t>
                      </a:r>
                      <a:r>
                        <a:rPr lang="en-US" sz="2200" b="0" dirty="0" err="1">
                          <a:solidFill>
                            <a:schemeClr val="tx1"/>
                          </a:solidFill>
                          <a:effectLst/>
                          <a:latin typeface="Times New Roman" panose="02020603050405020304" pitchFamily="18" charset="0"/>
                          <a:cs typeface="Times New Roman" panose="02020603050405020304" pitchFamily="18" charset="0"/>
                        </a:rPr>
                        <a:t>lịch</a:t>
                      </a:r>
                      <a:r>
                        <a:rPr lang="en-US" sz="2200" b="0" dirty="0">
                          <a:solidFill>
                            <a:schemeClr val="tx1"/>
                          </a:solidFill>
                          <a:effectLst/>
                          <a:latin typeface="Times New Roman" panose="02020603050405020304" pitchFamily="18" charset="0"/>
                          <a:cs typeface="Times New Roman" panose="02020603050405020304" pitchFamily="18" charset="0"/>
                        </a:rPr>
                        <a:t> </a:t>
                      </a:r>
                      <a:r>
                        <a:rPr lang="en-US" sz="2200" b="0" dirty="0" err="1">
                          <a:solidFill>
                            <a:schemeClr val="tx1"/>
                          </a:solidFill>
                          <a:effectLst/>
                          <a:latin typeface="Times New Roman" panose="02020603050405020304" pitchFamily="18" charset="0"/>
                          <a:cs typeface="Times New Roman" panose="02020603050405020304" pitchFamily="18" charset="0"/>
                        </a:rPr>
                        <a:t>sử</a:t>
                      </a:r>
                      <a:r>
                        <a:rPr lang="en-US" sz="2200" b="0" dirty="0">
                          <a:solidFill>
                            <a:schemeClr val="tx1"/>
                          </a:solidFill>
                          <a:effectLst/>
                          <a:latin typeface="Times New Roman" panose="02020603050405020304" pitchFamily="18" charset="0"/>
                          <a:cs typeface="Times New Roman" panose="02020603050405020304" pitchFamily="18" charset="0"/>
                        </a:rPr>
                        <a:t>, </a:t>
                      </a:r>
                      <a:r>
                        <a:rPr lang="en-US" sz="2200" b="0" dirty="0" err="1">
                          <a:solidFill>
                            <a:schemeClr val="tx1"/>
                          </a:solidFill>
                          <a:effectLst/>
                          <a:latin typeface="Times New Roman" panose="02020603050405020304" pitchFamily="18" charset="0"/>
                          <a:cs typeface="Times New Roman" panose="02020603050405020304" pitchFamily="18" charset="0"/>
                        </a:rPr>
                        <a:t>tư</a:t>
                      </a:r>
                      <a:r>
                        <a:rPr lang="en-US" sz="2200" b="0" dirty="0">
                          <a:solidFill>
                            <a:schemeClr val="tx1"/>
                          </a:solidFill>
                          <a:effectLst/>
                          <a:latin typeface="Times New Roman" panose="02020603050405020304" pitchFamily="18" charset="0"/>
                          <a:cs typeface="Times New Roman" panose="02020603050405020304" pitchFamily="18" charset="0"/>
                        </a:rPr>
                        <a:t> </a:t>
                      </a:r>
                      <a:r>
                        <a:rPr lang="en-US" sz="2200" b="0" dirty="0" err="1">
                          <a:solidFill>
                            <a:schemeClr val="tx1"/>
                          </a:solidFill>
                          <a:effectLst/>
                          <a:latin typeface="Times New Roman" panose="02020603050405020304" pitchFamily="18" charset="0"/>
                          <a:cs typeface="Times New Roman" panose="02020603050405020304" pitchFamily="18" charset="0"/>
                        </a:rPr>
                        <a:t>tưởng</a:t>
                      </a:r>
                      <a:r>
                        <a:rPr lang="en-US" sz="2200" b="0" dirty="0">
                          <a:solidFill>
                            <a:schemeClr val="tx1"/>
                          </a:solidFill>
                          <a:effectLst/>
                          <a:latin typeface="Times New Roman" panose="02020603050405020304" pitchFamily="18" charset="0"/>
                          <a:cs typeface="Times New Roman" panose="02020603050405020304" pitchFamily="18" charset="0"/>
                        </a:rPr>
                        <a:t> </a:t>
                      </a:r>
                      <a:r>
                        <a:rPr lang="en-US" sz="2200" b="0" dirty="0" err="1">
                          <a:solidFill>
                            <a:schemeClr val="tx1"/>
                          </a:solidFill>
                          <a:effectLst/>
                          <a:latin typeface="Times New Roman" panose="02020603050405020304" pitchFamily="18" charset="0"/>
                          <a:cs typeface="Times New Roman" panose="02020603050405020304" pitchFamily="18" charset="0"/>
                        </a:rPr>
                        <a:t>và</a:t>
                      </a:r>
                      <a:r>
                        <a:rPr lang="en-US" sz="2200" b="0" dirty="0">
                          <a:solidFill>
                            <a:schemeClr val="tx1"/>
                          </a:solidFill>
                          <a:effectLst/>
                          <a:latin typeface="Times New Roman" panose="02020603050405020304" pitchFamily="18" charset="0"/>
                          <a:cs typeface="Times New Roman" panose="02020603050405020304" pitchFamily="18" charset="0"/>
                        </a:rPr>
                        <a:t> </a:t>
                      </a:r>
                      <a:r>
                        <a:rPr lang="en-US" sz="2200" b="0" dirty="0" err="1">
                          <a:solidFill>
                            <a:schemeClr val="tx1"/>
                          </a:solidFill>
                          <a:effectLst/>
                          <a:latin typeface="Times New Roman" panose="02020603050405020304" pitchFamily="18" charset="0"/>
                          <a:cs typeface="Times New Roman" panose="02020603050405020304" pitchFamily="18" charset="0"/>
                        </a:rPr>
                        <a:t>mĩ</a:t>
                      </a:r>
                      <a:r>
                        <a:rPr lang="en-US" sz="2200" b="0" dirty="0">
                          <a:solidFill>
                            <a:schemeClr val="tx1"/>
                          </a:solidFill>
                          <a:effectLst/>
                          <a:latin typeface="Times New Roman" panose="02020603050405020304" pitchFamily="18" charset="0"/>
                          <a:cs typeface="Times New Roman" panose="02020603050405020304" pitchFamily="18" charset="0"/>
                        </a:rPr>
                        <a:t> </a:t>
                      </a:r>
                      <a:r>
                        <a:rPr lang="en-US" sz="2200" b="0" dirty="0" err="1">
                          <a:solidFill>
                            <a:schemeClr val="tx1"/>
                          </a:solidFill>
                          <a:effectLst/>
                          <a:latin typeface="Times New Roman" panose="02020603050405020304" pitchFamily="18" charset="0"/>
                          <a:cs typeface="Times New Roman" panose="02020603050405020304" pitchFamily="18" charset="0"/>
                        </a:rPr>
                        <a:t>thuật</a:t>
                      </a:r>
                      <a:r>
                        <a:rPr lang="en-US" sz="2200" b="0" dirty="0">
                          <a:solidFill>
                            <a:schemeClr val="tx1"/>
                          </a:solidFill>
                          <a:effectLst/>
                          <a:latin typeface="Times New Roman" panose="02020603050405020304" pitchFamily="18" charset="0"/>
                          <a:cs typeface="Times New Roman" panose="02020603050405020304" pitchFamily="18" charset="0"/>
                        </a:rPr>
                        <a:t>:</a:t>
                      </a:r>
                      <a:r>
                        <a:rPr lang="vi-VN" sz="2200" b="0" dirty="0">
                          <a:solidFill>
                            <a:schemeClr val="tx1"/>
                          </a:solidFill>
                          <a:effectLst/>
                          <a:latin typeface="Times New Roman" panose="02020603050405020304" pitchFamily="18" charset="0"/>
                          <a:cs typeface="Times New Roman" panose="02020603050405020304" pitchFamily="18" charset="0"/>
                        </a:rPr>
                        <a:t> bình gốm hoa sen được sử dụng trong các nghi lễ tôn giáo, tín ngưỡng.</a:t>
                      </a:r>
                      <a:endParaRPr lang="en-US" sz="2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extLst>
                  <a:ext uri="{0D108BD9-81ED-4DB2-BD59-A6C34878D82A}">
                    <a16:rowId xmlns:a16="http://schemas.microsoft.com/office/drawing/2014/main" val="4215653071"/>
                  </a:ext>
                </a:extLst>
              </a:tr>
              <a:tr h="3748893">
                <a:tc>
                  <a:txBody>
                    <a:bodyPr/>
                    <a:lstStyle/>
                    <a:p>
                      <a:pPr algn="l">
                        <a:lnSpc>
                          <a:spcPct val="135000"/>
                        </a:lnSpc>
                        <a:spcAft>
                          <a:spcPts val="0"/>
                        </a:spcAft>
                      </a:pPr>
                      <a:r>
                        <a:rPr lang="en-US" sz="2200" b="0">
                          <a:solidFill>
                            <a:schemeClr val="tx1"/>
                          </a:solidFill>
                          <a:effectLst/>
                          <a:latin typeface="Times New Roman" panose="02020603050405020304" pitchFamily="18" charset="0"/>
                          <a:cs typeface="Times New Roman" panose="02020603050405020304" pitchFamily="18" charset="0"/>
                        </a:rPr>
                        <a:t>8</a:t>
                      </a:r>
                      <a:endParaRPr lang="en-US" sz="2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l">
                        <a:lnSpc>
                          <a:spcPct val="135000"/>
                        </a:lnSpc>
                        <a:spcAft>
                          <a:spcPts val="0"/>
                        </a:spcAft>
                      </a:pPr>
                      <a:r>
                        <a:rPr lang="vi-VN" sz="2200" b="0">
                          <a:solidFill>
                            <a:schemeClr val="tx1"/>
                          </a:solidFill>
                          <a:effectLst/>
                          <a:latin typeface="Times New Roman" panose="02020603050405020304" pitchFamily="18" charset="0"/>
                          <a:cs typeface="Times New Roman" panose="02020603050405020304" pitchFamily="18" charset="0"/>
                        </a:rPr>
                        <a:t>Bình gốm hoa nâu Kinnari</a:t>
                      </a:r>
                      <a:r>
                        <a:rPr lang="en-US" sz="2200" b="0">
                          <a:solidFill>
                            <a:schemeClr val="tx1"/>
                          </a:solidFill>
                          <a:effectLst/>
                          <a:latin typeface="Times New Roman" panose="02020603050405020304" pitchFamily="18" charset="0"/>
                          <a:cs typeface="Times New Roman" panose="02020603050405020304" pitchFamily="18" charset="0"/>
                        </a:rPr>
                        <a:t>    </a:t>
                      </a:r>
                      <a:endParaRPr lang="en-US" sz="2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l">
                        <a:lnSpc>
                          <a:spcPct val="135000"/>
                        </a:lnSpc>
                        <a:spcAft>
                          <a:spcPts val="0"/>
                        </a:spcAft>
                      </a:pPr>
                      <a:r>
                        <a:rPr lang="en-US" sz="2200" b="0">
                          <a:solidFill>
                            <a:schemeClr val="tx1"/>
                          </a:solidFill>
                          <a:effectLst/>
                          <a:latin typeface="Times New Roman" panose="02020603050405020304" pitchFamily="18" charset="0"/>
                          <a:cs typeface="Times New Roman" panose="02020603050405020304" pitchFamily="18" charset="0"/>
                        </a:rPr>
                        <a:t>Bảo tàng Quảng Ninh</a:t>
                      </a:r>
                      <a:endParaRPr lang="en-US" sz="2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l">
                        <a:lnSpc>
                          <a:spcPct val="135000"/>
                        </a:lnSpc>
                        <a:spcAft>
                          <a:spcPts val="0"/>
                        </a:spcAft>
                        <a:tabLst>
                          <a:tab pos="2095500" algn="l"/>
                        </a:tabLst>
                      </a:pPr>
                      <a:r>
                        <a:rPr lang="en-US" sz="2200" b="0" dirty="0">
                          <a:solidFill>
                            <a:schemeClr val="tx1"/>
                          </a:solidFill>
                          <a:effectLst/>
                          <a:latin typeface="Times New Roman" panose="02020603050405020304" pitchFamily="18" charset="0"/>
                          <a:cs typeface="Times New Roman" panose="02020603050405020304" pitchFamily="18" charset="0"/>
                        </a:rPr>
                        <a:t>- </a:t>
                      </a:r>
                      <a:r>
                        <a:rPr lang="en-US" sz="2200" b="0" dirty="0" err="1">
                          <a:solidFill>
                            <a:schemeClr val="tx1"/>
                          </a:solidFill>
                          <a:effectLst/>
                          <a:latin typeface="Times New Roman" panose="02020603050405020304" pitchFamily="18" charset="0"/>
                          <a:cs typeface="Times New Roman" panose="02020603050405020304" pitchFamily="18" charset="0"/>
                        </a:rPr>
                        <a:t>Niên</a:t>
                      </a:r>
                      <a:r>
                        <a:rPr lang="en-US" sz="2200" b="0" dirty="0">
                          <a:solidFill>
                            <a:schemeClr val="tx1"/>
                          </a:solidFill>
                          <a:effectLst/>
                          <a:latin typeface="Times New Roman" panose="02020603050405020304" pitchFamily="18" charset="0"/>
                          <a:cs typeface="Times New Roman" panose="02020603050405020304" pitchFamily="18" charset="0"/>
                        </a:rPr>
                        <a:t> </a:t>
                      </a:r>
                      <a:r>
                        <a:rPr lang="en-US" sz="2200" b="0" dirty="0" err="1">
                          <a:solidFill>
                            <a:schemeClr val="tx1"/>
                          </a:solidFill>
                          <a:effectLst/>
                          <a:latin typeface="Times New Roman" panose="02020603050405020304" pitchFamily="18" charset="0"/>
                          <a:cs typeface="Times New Roman" panose="02020603050405020304" pitchFamily="18" charset="0"/>
                        </a:rPr>
                        <a:t>đại</a:t>
                      </a:r>
                      <a:r>
                        <a:rPr lang="en-US" sz="2200" b="0" dirty="0">
                          <a:solidFill>
                            <a:schemeClr val="tx1"/>
                          </a:solidFill>
                          <a:effectLst/>
                          <a:latin typeface="Times New Roman" panose="02020603050405020304" pitchFamily="18" charset="0"/>
                          <a:cs typeface="Times New Roman" panose="02020603050405020304" pitchFamily="18" charset="0"/>
                        </a:rPr>
                        <a:t>: </a:t>
                      </a:r>
                      <a:r>
                        <a:rPr lang="vi-VN" sz="2200" b="0" dirty="0">
                          <a:solidFill>
                            <a:schemeClr val="tx1"/>
                          </a:solidFill>
                          <a:effectLst/>
                          <a:latin typeface="Times New Roman" panose="02020603050405020304" pitchFamily="18" charset="0"/>
                          <a:cs typeface="Times New Roman" panose="02020603050405020304" pitchFamily="18" charset="0"/>
                        </a:rPr>
                        <a:t>được xác định có niên đại thời Lý, thế kỷ 11-12</a:t>
                      </a:r>
                      <a:r>
                        <a:rPr lang="en-US" sz="2200" b="0" dirty="0">
                          <a:solidFill>
                            <a:schemeClr val="tx1"/>
                          </a:solidFill>
                          <a:effectLst/>
                          <a:latin typeface="Times New Roman" panose="02020603050405020304" pitchFamily="18" charset="0"/>
                          <a:cs typeface="Times New Roman" panose="02020603050405020304" pitchFamily="18" charset="0"/>
                        </a:rPr>
                        <a:t>, </a:t>
                      </a:r>
                      <a:r>
                        <a:rPr lang="vi-VN" sz="2200" b="0" dirty="0">
                          <a:solidFill>
                            <a:schemeClr val="tx1"/>
                          </a:solidFill>
                          <a:effectLst/>
                          <a:latin typeface="Times New Roman" panose="02020603050405020304" pitchFamily="18" charset="0"/>
                          <a:cs typeface="Times New Roman" panose="02020603050405020304" pitchFamily="18" charset="0"/>
                        </a:rPr>
                        <a:t>đã phát hiện ở miền Bắc Việt Nam.</a:t>
                      </a:r>
                      <a:br>
                        <a:rPr lang="vi-VN" sz="2200" b="0" dirty="0">
                          <a:solidFill>
                            <a:schemeClr val="tx1"/>
                          </a:solidFill>
                          <a:effectLst/>
                          <a:latin typeface="Times New Roman" panose="02020603050405020304" pitchFamily="18" charset="0"/>
                          <a:cs typeface="Times New Roman" panose="02020603050405020304" pitchFamily="18" charset="0"/>
                        </a:rPr>
                      </a:br>
                      <a:r>
                        <a:rPr lang="en-US" sz="2200" b="0" dirty="0">
                          <a:solidFill>
                            <a:schemeClr val="tx1"/>
                          </a:solidFill>
                          <a:effectLst/>
                          <a:latin typeface="Times New Roman" panose="02020603050405020304" pitchFamily="18" charset="0"/>
                          <a:cs typeface="Times New Roman" panose="02020603050405020304" pitchFamily="18" charset="0"/>
                        </a:rPr>
                        <a:t>- </a:t>
                      </a:r>
                      <a:r>
                        <a:rPr lang="en-US" sz="2200" b="0" dirty="0" err="1">
                          <a:solidFill>
                            <a:schemeClr val="tx1"/>
                          </a:solidFill>
                          <a:effectLst/>
                          <a:latin typeface="Times New Roman" panose="02020603050405020304" pitchFamily="18" charset="0"/>
                          <a:cs typeface="Times New Roman" panose="02020603050405020304" pitchFamily="18" charset="0"/>
                        </a:rPr>
                        <a:t>Giá</a:t>
                      </a:r>
                      <a:r>
                        <a:rPr lang="en-US" sz="2200" b="0" dirty="0">
                          <a:solidFill>
                            <a:schemeClr val="tx1"/>
                          </a:solidFill>
                          <a:effectLst/>
                          <a:latin typeface="Times New Roman" panose="02020603050405020304" pitchFamily="18" charset="0"/>
                          <a:cs typeface="Times New Roman" panose="02020603050405020304" pitchFamily="18" charset="0"/>
                        </a:rPr>
                        <a:t> </a:t>
                      </a:r>
                      <a:r>
                        <a:rPr lang="en-US" sz="2200" b="0" dirty="0" err="1">
                          <a:solidFill>
                            <a:schemeClr val="tx1"/>
                          </a:solidFill>
                          <a:effectLst/>
                          <a:latin typeface="Times New Roman" panose="02020603050405020304" pitchFamily="18" charset="0"/>
                          <a:cs typeface="Times New Roman" panose="02020603050405020304" pitchFamily="18" charset="0"/>
                        </a:rPr>
                        <a:t>trị</a:t>
                      </a:r>
                      <a:r>
                        <a:rPr lang="en-US" sz="2200" b="0" dirty="0">
                          <a:solidFill>
                            <a:schemeClr val="tx1"/>
                          </a:solidFill>
                          <a:effectLst/>
                          <a:latin typeface="Times New Roman" panose="02020603050405020304" pitchFamily="18" charset="0"/>
                          <a:cs typeface="Times New Roman" panose="02020603050405020304" pitchFamily="18" charset="0"/>
                        </a:rPr>
                        <a:t> </a:t>
                      </a:r>
                      <a:r>
                        <a:rPr lang="en-US" sz="2200" b="0" dirty="0" err="1">
                          <a:solidFill>
                            <a:schemeClr val="tx1"/>
                          </a:solidFill>
                          <a:effectLst/>
                          <a:latin typeface="Times New Roman" panose="02020603050405020304" pitchFamily="18" charset="0"/>
                          <a:cs typeface="Times New Roman" panose="02020603050405020304" pitchFamily="18" charset="0"/>
                        </a:rPr>
                        <a:t>lịch</a:t>
                      </a:r>
                      <a:r>
                        <a:rPr lang="en-US" sz="2200" b="0" dirty="0">
                          <a:solidFill>
                            <a:schemeClr val="tx1"/>
                          </a:solidFill>
                          <a:effectLst/>
                          <a:latin typeface="Times New Roman" panose="02020603050405020304" pitchFamily="18" charset="0"/>
                          <a:cs typeface="Times New Roman" panose="02020603050405020304" pitchFamily="18" charset="0"/>
                        </a:rPr>
                        <a:t> </a:t>
                      </a:r>
                      <a:r>
                        <a:rPr lang="en-US" sz="2200" b="0" dirty="0" err="1">
                          <a:solidFill>
                            <a:schemeClr val="tx1"/>
                          </a:solidFill>
                          <a:effectLst/>
                          <a:latin typeface="Times New Roman" panose="02020603050405020304" pitchFamily="18" charset="0"/>
                          <a:cs typeface="Times New Roman" panose="02020603050405020304" pitchFamily="18" charset="0"/>
                        </a:rPr>
                        <a:t>sử</a:t>
                      </a:r>
                      <a:r>
                        <a:rPr lang="en-US" sz="2200" b="0" dirty="0">
                          <a:solidFill>
                            <a:schemeClr val="tx1"/>
                          </a:solidFill>
                          <a:effectLst/>
                          <a:latin typeface="Times New Roman" panose="02020603050405020304" pitchFamily="18" charset="0"/>
                          <a:cs typeface="Times New Roman" panose="02020603050405020304" pitchFamily="18" charset="0"/>
                        </a:rPr>
                        <a:t>, </a:t>
                      </a:r>
                      <a:r>
                        <a:rPr lang="en-US" sz="2200" b="0" dirty="0" err="1">
                          <a:solidFill>
                            <a:schemeClr val="tx1"/>
                          </a:solidFill>
                          <a:effectLst/>
                          <a:latin typeface="Times New Roman" panose="02020603050405020304" pitchFamily="18" charset="0"/>
                          <a:cs typeface="Times New Roman" panose="02020603050405020304" pitchFamily="18" charset="0"/>
                        </a:rPr>
                        <a:t>tư</a:t>
                      </a:r>
                      <a:r>
                        <a:rPr lang="en-US" sz="2200" b="0" dirty="0">
                          <a:solidFill>
                            <a:schemeClr val="tx1"/>
                          </a:solidFill>
                          <a:effectLst/>
                          <a:latin typeface="Times New Roman" panose="02020603050405020304" pitchFamily="18" charset="0"/>
                          <a:cs typeface="Times New Roman" panose="02020603050405020304" pitchFamily="18" charset="0"/>
                        </a:rPr>
                        <a:t> </a:t>
                      </a:r>
                      <a:r>
                        <a:rPr lang="en-US" sz="2200" b="0" dirty="0" err="1">
                          <a:solidFill>
                            <a:schemeClr val="tx1"/>
                          </a:solidFill>
                          <a:effectLst/>
                          <a:latin typeface="Times New Roman" panose="02020603050405020304" pitchFamily="18" charset="0"/>
                          <a:cs typeface="Times New Roman" panose="02020603050405020304" pitchFamily="18" charset="0"/>
                        </a:rPr>
                        <a:t>tưởng</a:t>
                      </a:r>
                      <a:r>
                        <a:rPr lang="en-US" sz="2200" b="0" dirty="0">
                          <a:solidFill>
                            <a:schemeClr val="tx1"/>
                          </a:solidFill>
                          <a:effectLst/>
                          <a:latin typeface="Times New Roman" panose="02020603050405020304" pitchFamily="18" charset="0"/>
                          <a:cs typeface="Times New Roman" panose="02020603050405020304" pitchFamily="18" charset="0"/>
                        </a:rPr>
                        <a:t> </a:t>
                      </a:r>
                      <a:r>
                        <a:rPr lang="en-US" sz="2200" b="0" dirty="0" err="1">
                          <a:solidFill>
                            <a:schemeClr val="tx1"/>
                          </a:solidFill>
                          <a:effectLst/>
                          <a:latin typeface="Times New Roman" panose="02020603050405020304" pitchFamily="18" charset="0"/>
                          <a:cs typeface="Times New Roman" panose="02020603050405020304" pitchFamily="18" charset="0"/>
                        </a:rPr>
                        <a:t>và</a:t>
                      </a:r>
                      <a:r>
                        <a:rPr lang="en-US" sz="2200" b="0" dirty="0">
                          <a:solidFill>
                            <a:schemeClr val="tx1"/>
                          </a:solidFill>
                          <a:effectLst/>
                          <a:latin typeface="Times New Roman" panose="02020603050405020304" pitchFamily="18" charset="0"/>
                          <a:cs typeface="Times New Roman" panose="02020603050405020304" pitchFamily="18" charset="0"/>
                        </a:rPr>
                        <a:t> </a:t>
                      </a:r>
                      <a:r>
                        <a:rPr lang="en-US" sz="2200" b="0" dirty="0" err="1">
                          <a:solidFill>
                            <a:schemeClr val="tx1"/>
                          </a:solidFill>
                          <a:effectLst/>
                          <a:latin typeface="Times New Roman" panose="02020603050405020304" pitchFamily="18" charset="0"/>
                          <a:cs typeface="Times New Roman" panose="02020603050405020304" pitchFamily="18" charset="0"/>
                        </a:rPr>
                        <a:t>mĩ</a:t>
                      </a:r>
                      <a:r>
                        <a:rPr lang="en-US" sz="2200" b="0" dirty="0">
                          <a:solidFill>
                            <a:schemeClr val="tx1"/>
                          </a:solidFill>
                          <a:effectLst/>
                          <a:latin typeface="Times New Roman" panose="02020603050405020304" pitchFamily="18" charset="0"/>
                          <a:cs typeface="Times New Roman" panose="02020603050405020304" pitchFamily="18" charset="0"/>
                        </a:rPr>
                        <a:t> </a:t>
                      </a:r>
                      <a:r>
                        <a:rPr lang="en-US" sz="2200" b="0" dirty="0" err="1">
                          <a:solidFill>
                            <a:schemeClr val="tx1"/>
                          </a:solidFill>
                          <a:effectLst/>
                          <a:latin typeface="Times New Roman" panose="02020603050405020304" pitchFamily="18" charset="0"/>
                          <a:cs typeface="Times New Roman" panose="02020603050405020304" pitchFamily="18" charset="0"/>
                        </a:rPr>
                        <a:t>thuật</a:t>
                      </a:r>
                      <a:r>
                        <a:rPr lang="en-US" sz="2200" b="0" dirty="0">
                          <a:solidFill>
                            <a:schemeClr val="tx1"/>
                          </a:solidFill>
                          <a:effectLst/>
                          <a:latin typeface="Times New Roman" panose="02020603050405020304" pitchFamily="18" charset="0"/>
                          <a:cs typeface="Times New Roman" panose="02020603050405020304" pitchFamily="18" charset="0"/>
                        </a:rPr>
                        <a:t>:</a:t>
                      </a:r>
                      <a:r>
                        <a:rPr lang="vi-VN" sz="2200" b="0" dirty="0">
                          <a:solidFill>
                            <a:schemeClr val="tx1"/>
                          </a:solidFill>
                          <a:effectLst/>
                          <a:latin typeface="Times New Roman" panose="02020603050405020304" pitchFamily="18" charset="0"/>
                          <a:cs typeface="Times New Roman" panose="02020603050405020304" pitchFamily="18" charset="0"/>
                        </a:rPr>
                        <a:t> là đồ dùng của tầng lớp quyền quý, hoặc là đồ lễ khí (tế khí) trong các hoạt động nghi lễ của đời sống cung đình (miếu, đường) hoặc đời sống tôn giáo (chùa) thời Lý.</a:t>
                      </a:r>
                      <a:endParaRPr lang="en-US" sz="2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extLst>
                  <a:ext uri="{0D108BD9-81ED-4DB2-BD59-A6C34878D82A}">
                    <a16:rowId xmlns:a16="http://schemas.microsoft.com/office/drawing/2014/main" val="4055115160"/>
                  </a:ext>
                </a:extLst>
              </a:tr>
            </a:tbl>
          </a:graphicData>
        </a:graphic>
      </p:graphicFrame>
    </p:spTree>
    <p:extLst>
      <p:ext uri="{BB962C8B-B14F-4D97-AF65-F5344CB8AC3E}">
        <p14:creationId xmlns:p14="http://schemas.microsoft.com/office/powerpoint/2010/main" val="36459742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61FCB-8DF4-404C-BE06-2319146C9834}"/>
              </a:ext>
            </a:extLst>
          </p:cNvPr>
          <p:cNvSpPr>
            <a:spLocks noGrp="1"/>
          </p:cNvSpPr>
          <p:nvPr>
            <p:ph type="title"/>
          </p:nvPr>
        </p:nvSpPr>
        <p:spPr/>
        <p:txBody>
          <a:bodyPr/>
          <a:lstStyle/>
          <a:p>
            <a:endParaRPr lang="en-US"/>
          </a:p>
        </p:txBody>
      </p:sp>
      <p:graphicFrame>
        <p:nvGraphicFramePr>
          <p:cNvPr id="4" name="Content Placeholder 3">
            <a:extLst>
              <a:ext uri="{FF2B5EF4-FFF2-40B4-BE49-F238E27FC236}">
                <a16:creationId xmlns:a16="http://schemas.microsoft.com/office/drawing/2014/main" id="{2781D2F3-1712-4F65-9EBF-64B8F9BCDE59}"/>
              </a:ext>
            </a:extLst>
          </p:cNvPr>
          <p:cNvGraphicFramePr>
            <a:graphicFrameLocks noGrp="1"/>
          </p:cNvGraphicFramePr>
          <p:nvPr>
            <p:ph idx="1"/>
            <p:extLst/>
          </p:nvPr>
        </p:nvGraphicFramePr>
        <p:xfrm>
          <a:off x="212035" y="516835"/>
          <a:ext cx="11502887" cy="6135756"/>
        </p:xfrm>
        <a:graphic>
          <a:graphicData uri="http://schemas.openxmlformats.org/drawingml/2006/table">
            <a:tbl>
              <a:tblPr firstRow="1" firstCol="1" bandRow="1">
                <a:tableStyleId>{5C22544A-7EE6-4342-B048-85BDC9FD1C3A}</a:tableStyleId>
              </a:tblPr>
              <a:tblGrid>
                <a:gridCol w="531623">
                  <a:extLst>
                    <a:ext uri="{9D8B030D-6E8A-4147-A177-3AD203B41FA5}">
                      <a16:colId xmlns:a16="http://schemas.microsoft.com/office/drawing/2014/main" val="1802839510"/>
                    </a:ext>
                  </a:extLst>
                </a:gridCol>
                <a:gridCol w="2565767">
                  <a:extLst>
                    <a:ext uri="{9D8B030D-6E8A-4147-A177-3AD203B41FA5}">
                      <a16:colId xmlns:a16="http://schemas.microsoft.com/office/drawing/2014/main" val="3731196478"/>
                    </a:ext>
                  </a:extLst>
                </a:gridCol>
                <a:gridCol w="3102397">
                  <a:extLst>
                    <a:ext uri="{9D8B030D-6E8A-4147-A177-3AD203B41FA5}">
                      <a16:colId xmlns:a16="http://schemas.microsoft.com/office/drawing/2014/main" val="2883149337"/>
                    </a:ext>
                  </a:extLst>
                </a:gridCol>
                <a:gridCol w="5303100">
                  <a:extLst>
                    <a:ext uri="{9D8B030D-6E8A-4147-A177-3AD203B41FA5}">
                      <a16:colId xmlns:a16="http://schemas.microsoft.com/office/drawing/2014/main" val="3092189866"/>
                    </a:ext>
                  </a:extLst>
                </a:gridCol>
              </a:tblGrid>
              <a:tr h="6135756">
                <a:tc>
                  <a:txBody>
                    <a:bodyPr/>
                    <a:lstStyle/>
                    <a:p>
                      <a:pPr algn="l">
                        <a:lnSpc>
                          <a:spcPct val="135000"/>
                        </a:lnSpc>
                        <a:spcAft>
                          <a:spcPts val="0"/>
                        </a:spcAft>
                      </a:pPr>
                      <a:r>
                        <a:rPr lang="en-US" sz="2800" b="0">
                          <a:solidFill>
                            <a:schemeClr val="tx1"/>
                          </a:solidFill>
                          <a:effectLst/>
                          <a:latin typeface="Times New Roman" panose="02020603050405020304" pitchFamily="18" charset="0"/>
                          <a:cs typeface="Times New Roman" panose="02020603050405020304" pitchFamily="18" charset="0"/>
                        </a:rPr>
                        <a:t>9</a:t>
                      </a:r>
                      <a:endParaRPr lang="en-US" sz="28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4">
                        <a:lumMod val="60000"/>
                        <a:lumOff val="40000"/>
                      </a:schemeClr>
                    </a:solidFill>
                  </a:tcPr>
                </a:tc>
                <a:tc>
                  <a:txBody>
                    <a:bodyPr/>
                    <a:lstStyle/>
                    <a:p>
                      <a:pPr algn="l">
                        <a:lnSpc>
                          <a:spcPct val="135000"/>
                        </a:lnSpc>
                        <a:spcAft>
                          <a:spcPts val="0"/>
                        </a:spcAft>
                      </a:pPr>
                      <a:r>
                        <a:rPr lang="vi-VN" sz="2800" b="0">
                          <a:solidFill>
                            <a:schemeClr val="tx1"/>
                          </a:solidFill>
                          <a:effectLst/>
                          <a:latin typeface="Times New Roman" panose="02020603050405020304" pitchFamily="18" charset="0"/>
                          <a:cs typeface="Times New Roman" panose="02020603050405020304" pitchFamily="18" charset="0"/>
                        </a:rPr>
                        <a:t>Thạp gốm hoa nâu </a:t>
                      </a:r>
                      <a:endParaRPr lang="en-US" sz="28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4">
                        <a:lumMod val="60000"/>
                        <a:lumOff val="40000"/>
                      </a:schemeClr>
                    </a:solidFill>
                  </a:tcPr>
                </a:tc>
                <a:tc>
                  <a:txBody>
                    <a:bodyPr/>
                    <a:lstStyle/>
                    <a:p>
                      <a:pPr algn="l">
                        <a:lnSpc>
                          <a:spcPct val="135000"/>
                        </a:lnSpc>
                        <a:spcAft>
                          <a:spcPts val="0"/>
                        </a:spcAft>
                      </a:pPr>
                      <a:r>
                        <a:rPr lang="en-US" sz="2800" b="0">
                          <a:solidFill>
                            <a:schemeClr val="tx1"/>
                          </a:solidFill>
                          <a:effectLst/>
                          <a:latin typeface="Times New Roman" panose="02020603050405020304" pitchFamily="18" charset="0"/>
                          <a:cs typeface="Times New Roman" panose="02020603050405020304" pitchFamily="18" charset="0"/>
                        </a:rPr>
                        <a:t>Bảo tàng Quảng Ninh</a:t>
                      </a:r>
                      <a:endParaRPr lang="en-US" sz="28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4">
                        <a:lumMod val="60000"/>
                        <a:lumOff val="40000"/>
                      </a:schemeClr>
                    </a:solidFill>
                  </a:tcPr>
                </a:tc>
                <a:tc>
                  <a:txBody>
                    <a:bodyPr/>
                    <a:lstStyle/>
                    <a:p>
                      <a:pPr algn="l">
                        <a:lnSpc>
                          <a:spcPct val="135000"/>
                        </a:lnSpc>
                        <a:spcAft>
                          <a:spcPts val="0"/>
                        </a:spcAft>
                        <a:tabLst>
                          <a:tab pos="2095500" algn="l"/>
                        </a:tabLst>
                      </a:pP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Niên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đại</a:t>
                      </a:r>
                      <a:r>
                        <a:rPr lang="en-US" sz="2800" b="0" dirty="0">
                          <a:solidFill>
                            <a:schemeClr val="tx1"/>
                          </a:solidFill>
                          <a:effectLst/>
                          <a:latin typeface="Times New Roman" panose="02020603050405020304" pitchFamily="18" charset="0"/>
                          <a:cs typeface="Times New Roman" panose="02020603050405020304" pitchFamily="18" charset="0"/>
                        </a:rPr>
                        <a:t>: </a:t>
                      </a:r>
                      <a:r>
                        <a:rPr lang="vi-VN" sz="2800" b="0" dirty="0">
                          <a:solidFill>
                            <a:schemeClr val="tx1"/>
                          </a:solidFill>
                          <a:effectLst/>
                          <a:latin typeface="Times New Roman" panose="02020603050405020304" pitchFamily="18" charset="0"/>
                          <a:cs typeface="Times New Roman" panose="02020603050405020304" pitchFamily="18" charset="0"/>
                        </a:rPr>
                        <a:t>được xác định có niên đại thời Lý, thế kỷ 11 – 12</a:t>
                      </a:r>
                      <a:r>
                        <a:rPr lang="en-US" sz="2800" b="0" dirty="0">
                          <a:solidFill>
                            <a:schemeClr val="tx1"/>
                          </a:solidFill>
                          <a:effectLst/>
                          <a:latin typeface="Times New Roman" panose="02020603050405020304" pitchFamily="18" charset="0"/>
                          <a:cs typeface="Times New Roman" panose="02020603050405020304" pitchFamily="18" charset="0"/>
                        </a:rPr>
                        <a:t>.</a:t>
                      </a:r>
                    </a:p>
                    <a:p>
                      <a:pPr algn="l">
                        <a:lnSpc>
                          <a:spcPct val="135000"/>
                        </a:lnSpc>
                        <a:spcAft>
                          <a:spcPts val="0"/>
                        </a:spcAft>
                        <a:tabLst>
                          <a:tab pos="2095500" algn="l"/>
                        </a:tabLst>
                      </a:pP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Giá</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trị</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lịch</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sử</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tư</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tưởng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và</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mĩ</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thuật</a:t>
                      </a:r>
                      <a:r>
                        <a:rPr lang="en-US" sz="2800" b="0" dirty="0">
                          <a:solidFill>
                            <a:schemeClr val="tx1"/>
                          </a:solidFill>
                          <a:effectLst/>
                          <a:latin typeface="Times New Roman" panose="02020603050405020304" pitchFamily="18" charset="0"/>
                          <a:cs typeface="Times New Roman" panose="02020603050405020304" pitchFamily="18" charset="0"/>
                        </a:rPr>
                        <a:t>:</a:t>
                      </a:r>
                      <a:r>
                        <a:rPr lang="vi-VN" sz="2800" b="0" dirty="0">
                          <a:solidFill>
                            <a:schemeClr val="tx1"/>
                          </a:solidFill>
                          <a:effectLst/>
                          <a:latin typeface="Times New Roman" panose="02020603050405020304" pitchFamily="18" charset="0"/>
                          <a:cs typeface="Times New Roman" panose="02020603050405020304" pitchFamily="18" charset="0"/>
                        </a:rPr>
                        <a:t> Thạp có thể là đồ dùng của tầng lớp quyền quý, hoặc là đồ lễ khí (tế khí) trong các hoạt động nghi lễ của đời sống cung đình (miếu, đường) hoặc đời sống tôn giáo (chùa) thời Lý.</a:t>
                      </a:r>
                      <a:endParaRPr lang="en-US"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4">
                        <a:lumMod val="60000"/>
                        <a:lumOff val="40000"/>
                      </a:schemeClr>
                    </a:solidFill>
                  </a:tcPr>
                </a:tc>
                <a:extLst>
                  <a:ext uri="{0D108BD9-81ED-4DB2-BD59-A6C34878D82A}">
                    <a16:rowId xmlns:a16="http://schemas.microsoft.com/office/drawing/2014/main" val="8617299"/>
                  </a:ext>
                </a:extLst>
              </a:tr>
            </a:tbl>
          </a:graphicData>
        </a:graphic>
      </p:graphicFrame>
    </p:spTree>
    <p:extLst>
      <p:ext uri="{BB962C8B-B14F-4D97-AF65-F5344CB8AC3E}">
        <p14:creationId xmlns:p14="http://schemas.microsoft.com/office/powerpoint/2010/main" val="8828894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78250-94AB-4668-95C8-0F20664D9784}"/>
              </a:ext>
            </a:extLst>
          </p:cNvPr>
          <p:cNvSpPr>
            <a:spLocks noGrp="1"/>
          </p:cNvSpPr>
          <p:nvPr>
            <p:ph type="title"/>
          </p:nvPr>
        </p:nvSpPr>
        <p:spPr>
          <a:xfrm>
            <a:off x="838200" y="22983"/>
            <a:ext cx="10515600" cy="1325563"/>
          </a:xfrm>
        </p:spPr>
        <p:txBody>
          <a:bodyPr>
            <a:normAutofit/>
          </a:bodyPr>
          <a:lstStyle/>
          <a:p>
            <a:pPr algn="ctr"/>
            <a:r>
              <a:rPr lang="en-US" sz="3200" b="1" dirty="0">
                <a:solidFill>
                  <a:srgbClr val="0000CC"/>
                </a:solidFill>
                <a:latin typeface="Times New Roman" panose="02020603050405020304" pitchFamily="18" charset="0"/>
                <a:cs typeface="Times New Roman" panose="02020603050405020304" pitchFamily="18" charset="0"/>
              </a:rPr>
              <a:t>H</a:t>
            </a:r>
            <a:r>
              <a:rPr lang="vi-VN" sz="3200" b="1" dirty="0">
                <a:solidFill>
                  <a:srgbClr val="0000CC"/>
                </a:solidFill>
                <a:latin typeface="Times New Roman" panose="02020603050405020304" pitchFamily="18" charset="0"/>
                <a:cs typeface="Times New Roman" panose="02020603050405020304" pitchFamily="18" charset="0"/>
              </a:rPr>
              <a:t>Ư</a:t>
            </a:r>
            <a:r>
              <a:rPr lang="en-US" sz="3200" b="1" dirty="0">
                <a:solidFill>
                  <a:srgbClr val="0000CC"/>
                </a:solidFill>
                <a:latin typeface="Times New Roman" panose="02020603050405020304" pitchFamily="18" charset="0"/>
                <a:cs typeface="Times New Roman" panose="02020603050405020304" pitchFamily="18" charset="0"/>
              </a:rPr>
              <a:t>ỚNG DẪN VỀ NHÀ</a:t>
            </a:r>
          </a:p>
        </p:txBody>
      </p:sp>
      <p:sp>
        <p:nvSpPr>
          <p:cNvPr id="3" name="Content Placeholder 2">
            <a:extLst>
              <a:ext uri="{FF2B5EF4-FFF2-40B4-BE49-F238E27FC236}">
                <a16:creationId xmlns:a16="http://schemas.microsoft.com/office/drawing/2014/main" id="{FB364F2F-7260-43D6-BC39-E55164482DA2}"/>
              </a:ext>
            </a:extLst>
          </p:cNvPr>
          <p:cNvSpPr>
            <a:spLocks noGrp="1"/>
          </p:cNvSpPr>
          <p:nvPr>
            <p:ph idx="1"/>
          </p:nvPr>
        </p:nvSpPr>
        <p:spPr>
          <a:xfrm>
            <a:off x="571500" y="1096755"/>
            <a:ext cx="11049000" cy="5343801"/>
          </a:xfrm>
        </p:spPr>
        <p:txBody>
          <a:bodyPr>
            <a:normAutofit fontScale="92500" lnSpcReduction="20000"/>
          </a:bodyPr>
          <a:lstStyle/>
          <a:p>
            <a:pPr marL="0" indent="0">
              <a:buNone/>
            </a:pPr>
            <a:r>
              <a:rPr lang="en-US" b="1" dirty="0">
                <a:latin typeface="Times New Roman" panose="02020603050405020304" pitchFamily="18" charset="0"/>
                <a:cs typeface="Times New Roman" panose="02020603050405020304" pitchFamily="18" charset="0"/>
              </a:rPr>
              <a:t>1. </a:t>
            </a:r>
            <a:r>
              <a:rPr lang="en-US" b="1" dirty="0" err="1">
                <a:latin typeface="Times New Roman" panose="02020603050405020304" pitchFamily="18" charset="0"/>
                <a:cs typeface="Times New Roman" panose="02020603050405020304" pitchFamily="18" charset="0"/>
              </a:rPr>
              <a:t>Học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bài</a:t>
            </a:r>
            <a:r>
              <a:rPr lang="en-US" b="1"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Nắm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địa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điểm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bảo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quốc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địa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bàn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tỉnh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lịch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bảo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quốc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địa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bàn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tỉnh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Ninh</a:t>
            </a:r>
            <a:r>
              <a:rPr lang="en-US" dirty="0">
                <a:latin typeface="Times New Roman" panose="02020603050405020304" pitchFamily="18" charset="0"/>
                <a:cs typeface="Times New Roman" panose="02020603050405020304" pitchFamily="18" charset="0"/>
              </a:rPr>
              <a:t>.</a:t>
            </a:r>
          </a:p>
          <a:p>
            <a:pPr marL="0" indent="0">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lịch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bảo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quốc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địa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bàn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tỉnh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Ninh</a:t>
            </a:r>
            <a:r>
              <a:rPr lang="en-US" dirty="0">
                <a:latin typeface="Times New Roman" panose="02020603050405020304" pitchFamily="18" charset="0"/>
                <a:cs typeface="Times New Roman" panose="02020603050405020304" pitchFamily="18" charset="0"/>
              </a:rPr>
              <a:t>.</a:t>
            </a:r>
          </a:p>
          <a:p>
            <a:pPr marL="0" indent="0">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ý </a:t>
            </a:r>
            <a:r>
              <a:rPr lang="en-US" dirty="0" err="1">
                <a:latin typeface="Times New Roman" panose="02020603050405020304" pitchFamily="18" charset="0"/>
                <a:cs typeface="Times New Roman" panose="02020603050405020304" pitchFamily="18" charset="0"/>
              </a:rPr>
              <a:t>thức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bảo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tồn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bảo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quốc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địa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bàn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tỉnh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Ninh</a:t>
            </a:r>
            <a:r>
              <a:rPr lang="en-US" dirty="0">
                <a:latin typeface="Times New Roman" panose="02020603050405020304" pitchFamily="18" charset="0"/>
                <a:cs typeface="Times New Roman" panose="02020603050405020304" pitchFamily="18" charset="0"/>
              </a:rPr>
              <a:t> </a:t>
            </a:r>
          </a:p>
          <a:p>
            <a:pPr>
              <a:buFontTx/>
              <a:buChar char="-"/>
            </a:pPr>
            <a:r>
              <a:rPr lang="en-US" dirty="0" err="1">
                <a:latin typeface="Times New Roman" panose="02020603050405020304" pitchFamily="18" charset="0"/>
                <a:cs typeface="Times New Roman" panose="02020603050405020304" pitchFamily="18" charset="0"/>
              </a:rPr>
              <a:t>Hoàn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xét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góp</a:t>
            </a:r>
            <a:r>
              <a:rPr lang="en-US" dirty="0">
                <a:latin typeface="Times New Roman" panose="02020603050405020304" pitchFamily="18" charset="0"/>
                <a:cs typeface="Times New Roman" panose="02020603050405020304" pitchFamily="18" charset="0"/>
              </a:rPr>
              <a:t> ý).</a:t>
            </a:r>
          </a:p>
          <a:p>
            <a:pPr marL="0" indent="0">
              <a:buNone/>
            </a:pPr>
            <a:r>
              <a:rPr lang="en-US" b="1" dirty="0">
                <a:latin typeface="Times New Roman" panose="02020603050405020304" pitchFamily="18" charset="0"/>
                <a:cs typeface="Times New Roman" panose="02020603050405020304" pitchFamily="18" charset="0"/>
              </a:rPr>
              <a:t>2. </a:t>
            </a:r>
            <a:r>
              <a:rPr lang="en-US" b="1" dirty="0" err="1">
                <a:latin typeface="Times New Roman" panose="02020603050405020304" pitchFamily="18" charset="0"/>
                <a:cs typeface="Times New Roman" panose="02020603050405020304" pitchFamily="18" charset="0"/>
              </a:rPr>
              <a:t>Chuẩn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bị</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bài</a:t>
            </a:r>
            <a:r>
              <a:rPr lang="en-US" b="1" dirty="0">
                <a:latin typeface="Times New Roman" panose="02020603050405020304" pitchFamily="18" charset="0"/>
                <a:cs typeface="Times New Roman" panose="02020603050405020304" pitchFamily="18" charset="0"/>
              </a:rPr>
              <a:t>: </a:t>
            </a:r>
          </a:p>
          <a:p>
            <a:pPr marL="0" indent="0">
              <a:buNone/>
            </a:pPr>
            <a:r>
              <a:rPr lang="vi-VN"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Bài</a:t>
            </a:r>
            <a:r>
              <a:rPr lang="en-US" b="1" dirty="0">
                <a:latin typeface="Times New Roman" panose="02020603050405020304" pitchFamily="18" charset="0"/>
                <a:cs typeface="Times New Roman" panose="02020603050405020304" pitchFamily="18" charset="0"/>
              </a:rPr>
              <a:t> 4.</a:t>
            </a:r>
            <a:r>
              <a:rPr lang="en-US"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Thương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cảng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Vân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Đồn</a:t>
            </a: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bày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thương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Đồn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thương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quốc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trọng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nước</a:t>
            </a:r>
            <a:r>
              <a:rPr lang="en-US" dirty="0">
                <a:latin typeface="Times New Roman" panose="02020603050405020304" pitchFamily="18" charset="0"/>
                <a:cs typeface="Times New Roman" panose="02020603050405020304" pitchFamily="18" charset="0"/>
              </a:rPr>
              <a:t>.</a:t>
            </a:r>
          </a:p>
          <a:p>
            <a:pPr marL="0" indent="0">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trò</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thương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Đồn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thương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triển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lưu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tôn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mở</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rộng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hệ</a:t>
            </a:r>
            <a:r>
              <a:rPr lang="en-US" dirty="0">
                <a:latin typeface="Times New Roman" panose="02020603050405020304" pitchFamily="18" charset="0"/>
                <a:cs typeface="Times New Roman" panose="02020603050405020304" pitchFamily="18" charset="0"/>
              </a:rPr>
              <a:t> bang </a:t>
            </a:r>
            <a:r>
              <a:rPr lang="en-US" dirty="0" err="1">
                <a:latin typeface="Times New Roman" panose="02020603050405020304" pitchFamily="18" charset="0"/>
                <a:cs typeface="Times New Roman" panose="02020603050405020304" pitchFamily="18" charset="0"/>
              </a:rPr>
              <a:t>giao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nước</a:t>
            </a:r>
            <a:r>
              <a:rPr lang="en-US" dirty="0">
                <a:latin typeface="Times New Roman" panose="02020603050405020304" pitchFamily="18" charset="0"/>
                <a:cs typeface="Times New Roman" panose="02020603050405020304" pitchFamily="18" charset="0"/>
              </a:rPr>
              <a:t> ta.</a:t>
            </a:r>
          </a:p>
          <a:p>
            <a:pPr>
              <a:buFontTx/>
              <a:buChar char="-"/>
            </a:pPr>
            <a:endParaRPr lang="en-US"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0573236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29646-5B2C-4C0B-B542-A5F0F9ABFA2D}"/>
              </a:ext>
            </a:extLst>
          </p:cNvPr>
          <p:cNvSpPr>
            <a:spLocks noGrp="1"/>
          </p:cNvSpPr>
          <p:nvPr>
            <p:ph type="title"/>
          </p:nvPr>
        </p:nvSpPr>
        <p:spPr>
          <a:xfrm>
            <a:off x="6573078" y="365125"/>
            <a:ext cx="5106732" cy="6492875"/>
          </a:xfrm>
        </p:spPr>
        <p:txBody>
          <a:bodyPr>
            <a:noAutofit/>
          </a:bodyPr>
          <a:lstStyle/>
          <a:p>
            <a:pPr algn="just"/>
            <a:r>
              <a:rPr lang="en-US" sz="2600" dirty="0"/>
              <a:t>    </a:t>
            </a:r>
            <a:r>
              <a:rPr lang="vi-VN" sz="2600" dirty="0"/>
              <a:t>Tượng Phật Hoàng Trần Nhân Tông có niên đại thế kỷ 17, hiện được thờ trong tháp Huệ Quang, Khu di tích danh thắng Yên Tử (TP Uông Bí).</a:t>
            </a:r>
            <a:br>
              <a:rPr lang="vi-VN" sz="2600" dirty="0"/>
            </a:br>
            <a:r>
              <a:rPr lang="en-US" sz="2600" dirty="0"/>
              <a:t>    </a:t>
            </a:r>
            <a:r>
              <a:rPr lang="vi-VN" sz="2600" dirty="0"/>
              <a:t>Tượng gồm hai phần, bệ và thân tượng, cao tổng thể 83,8 cm, đầu rộng 13,5 cm, đế rộng 59 cm. Hai phần này được tạo tác riêng biệt sau đó gắn nối với nhau bằng hệ thống mộng và lỗ mộng.</a:t>
            </a:r>
            <a:br>
              <a:rPr lang="vi-VN" sz="2600" dirty="0"/>
            </a:br>
            <a:r>
              <a:rPr lang="en-US" sz="2600" dirty="0"/>
              <a:t>    </a:t>
            </a:r>
            <a:r>
              <a:rPr lang="vi-VN" sz="2600" dirty="0"/>
              <a:t>Các nghệ nhân xưa kia tạc thô tượng, phác thảo hình khối, cấu trúc, sau đó chỉnh tinh, đặc biệt là các nếp áo và hoa văn trang trí trên y trung và y hạ. Sau khi tạc xong, toàn bộ bề mặt được mài nhẵn, không để lại vết mài.</a:t>
            </a:r>
            <a:br>
              <a:rPr lang="vi-VN" sz="2600" dirty="0"/>
            </a:br>
            <a:endParaRPr lang="en-US" sz="2600" dirty="0"/>
          </a:p>
        </p:txBody>
      </p:sp>
      <p:pic>
        <p:nvPicPr>
          <p:cNvPr id="7" name="Content Placeholder 6" descr="Bài viết chi tiết">
            <a:extLst>
              <a:ext uri="{FF2B5EF4-FFF2-40B4-BE49-F238E27FC236}">
                <a16:creationId xmlns:a16="http://schemas.microsoft.com/office/drawing/2014/main" id="{7647A22F-BD24-46CD-B1E9-AF5D85BE41F2}"/>
              </a:ext>
            </a:extLst>
          </p:cNvPr>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90193" y="112642"/>
            <a:ext cx="5707969" cy="6745357"/>
          </a:xfrm>
          <a:prstGeom prst="rect">
            <a:avLst/>
          </a:prstGeom>
          <a:noFill/>
          <a:ln>
            <a:noFill/>
          </a:ln>
        </p:spPr>
      </p:pic>
    </p:spTree>
    <p:extLst>
      <p:ext uri="{BB962C8B-B14F-4D97-AF65-F5344CB8AC3E}">
        <p14:creationId xmlns:p14="http://schemas.microsoft.com/office/powerpoint/2010/main" val="19163493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752E2-6928-4EDA-BDE5-60C63EC63709}"/>
              </a:ext>
            </a:extLst>
          </p:cNvPr>
          <p:cNvSpPr>
            <a:spLocks noGrp="1"/>
          </p:cNvSpPr>
          <p:nvPr>
            <p:ph type="ctrTitle"/>
          </p:nvPr>
        </p:nvSpPr>
        <p:spPr>
          <a:xfrm>
            <a:off x="806932" y="1430476"/>
            <a:ext cx="4855627" cy="962742"/>
          </a:xfrm>
        </p:spPr>
        <p:txBody>
          <a:bodyPr/>
          <a:lstStyle/>
          <a:p>
            <a:endParaRPr lang="en-US" dirty="0"/>
          </a:p>
        </p:txBody>
      </p:sp>
      <p:sp>
        <p:nvSpPr>
          <p:cNvPr id="3" name="Subtitle 2">
            <a:extLst>
              <a:ext uri="{FF2B5EF4-FFF2-40B4-BE49-F238E27FC236}">
                <a16:creationId xmlns:a16="http://schemas.microsoft.com/office/drawing/2014/main" id="{F3C9BEFC-0761-4EFF-B574-3DAB8F79D932}"/>
              </a:ext>
            </a:extLst>
          </p:cNvPr>
          <p:cNvSpPr>
            <a:spLocks noGrp="1"/>
          </p:cNvSpPr>
          <p:nvPr>
            <p:ph type="subTitle" idx="1"/>
          </p:nvPr>
        </p:nvSpPr>
        <p:spPr>
          <a:xfrm>
            <a:off x="6612834" y="424069"/>
            <a:ext cx="5075583" cy="6125818"/>
          </a:xfrm>
        </p:spPr>
        <p:txBody>
          <a:bodyPr>
            <a:normAutofit fontScale="92500" lnSpcReduction="20000"/>
          </a:bodyPr>
          <a:lstStyle/>
          <a:p>
            <a:pPr algn="just"/>
            <a:r>
              <a:rPr lang="en-US" sz="3600" dirty="0">
                <a:latin typeface="+mj-lt"/>
              </a:rPr>
              <a:t>	</a:t>
            </a:r>
            <a:r>
              <a:rPr lang="vi-VN" sz="3300" dirty="0">
                <a:latin typeface="+mj-lt"/>
              </a:rPr>
              <a:t>Trống đồng Quảng Chính có niên đại văn hóa Đông Sơn, khoảng thế kỷ III - II trước Công Nguyên. Trống nặng 12,7 kg, cao 31 cm, đường kính mặt 40 cm, đường kính đáy 54 cm. Chiếc trống còn tương đối nguyên vẹn, phần mặt bị thủng một lỗ nhỏ.</a:t>
            </a:r>
          </a:p>
          <a:p>
            <a:pPr algn="just"/>
            <a:r>
              <a:rPr lang="en-US" sz="3300" dirty="0">
                <a:latin typeface="+mj-lt"/>
              </a:rPr>
              <a:t>	</a:t>
            </a:r>
            <a:r>
              <a:rPr lang="vi-VN" sz="3300" dirty="0">
                <a:latin typeface="+mj-lt"/>
              </a:rPr>
              <a:t>Trống đồng không chỉ là nhạc khí mà còn có những chức năng khác như biểu tượng cho quyền lực tôn giáo... Trống được dùng trong các nghi lễ tôn giáo, lễ hội và chiến tranh chống giặc ngoại xâm.</a:t>
            </a:r>
          </a:p>
          <a:p>
            <a:endParaRPr lang="en-US" dirty="0"/>
          </a:p>
        </p:txBody>
      </p:sp>
      <p:pic>
        <p:nvPicPr>
          <p:cNvPr id="2050" name="Picture 2" descr="https://i1-vnexpress.vnecdn.net/2021/04/24/anh-3-JPG_1619242297-1619242818.jpg?w=0&amp;h=0&amp;q=100&amp;dpr=2&amp;fit=crop&amp;s=2MvsYChGAZI7E5fGSraA3g">
            <a:extLst>
              <a:ext uri="{FF2B5EF4-FFF2-40B4-BE49-F238E27FC236}">
                <a16:creationId xmlns:a16="http://schemas.microsoft.com/office/drawing/2014/main" id="{334642DB-BCAF-4A43-9E54-BC3611E613A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2121" y="308113"/>
            <a:ext cx="5718340" cy="6241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5598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D3F9F-B104-4ED0-87B4-D365FA7A65DE}"/>
              </a:ext>
            </a:extLst>
          </p:cNvPr>
          <p:cNvSpPr>
            <a:spLocks noGrp="1"/>
          </p:cNvSpPr>
          <p:nvPr>
            <p:ph type="title"/>
          </p:nvPr>
        </p:nvSpPr>
        <p:spPr>
          <a:xfrm>
            <a:off x="7515013" y="484394"/>
            <a:ext cx="4382125" cy="6592266"/>
          </a:xfrm>
        </p:spPr>
        <p:txBody>
          <a:bodyPr>
            <a:normAutofit fontScale="90000"/>
          </a:bodyPr>
          <a:lstStyle/>
          <a:p>
            <a:pPr algn="just"/>
            <a:r>
              <a:rPr lang="en-US" sz="3100" dirty="0"/>
              <a:t>      </a:t>
            </a:r>
            <a:r>
              <a:rPr lang="vi-VN" sz="3100" dirty="0"/>
              <a:t>Bình gốm Đầu Rằm hay còn gọi là gốm Hoàng Tân, được xác định có niên đại văn hóa Phùng Nguyên muộn, cách đây hơn 3.000 năm.</a:t>
            </a:r>
            <a:br>
              <a:rPr lang="vi-VN" sz="3100" dirty="0"/>
            </a:br>
            <a:r>
              <a:rPr lang="en-US" sz="3100" dirty="0"/>
              <a:t>      </a:t>
            </a:r>
            <a:r>
              <a:rPr lang="vi-VN" sz="3100" dirty="0"/>
              <a:t>Bình gốm Đầu Rằm nặng một kg, cao 25,3 cm, chia làm ba phần: miệng đường kính 6,5 cm, vai bình cao 2,3 cm; thân bình cao 16,2 cm; chân đế bình hình vuông với kích thước mỗi cạnh 6,8 cm...</a:t>
            </a:r>
            <a:r>
              <a:rPr lang="vi-VN" dirty="0"/>
              <a:t/>
            </a:r>
            <a:br>
              <a:rPr lang="vi-VN" dirty="0"/>
            </a:br>
            <a:endParaRPr lang="en-US" dirty="0"/>
          </a:p>
        </p:txBody>
      </p:sp>
      <p:pic>
        <p:nvPicPr>
          <p:cNvPr id="3074" name="Picture 2" descr="https://i1-vnexpress.vnecdn.net/2021/04/24/anh-4-JPG_1619242297-1619242819.jpg?w=0&amp;h=0&amp;q=100&amp;dpr=2&amp;fit=crop&amp;s=wZCyMr8htoyu3HY4bXHnrQ">
            <a:extLst>
              <a:ext uri="{FF2B5EF4-FFF2-40B4-BE49-F238E27FC236}">
                <a16:creationId xmlns:a16="http://schemas.microsoft.com/office/drawing/2014/main" id="{A605A659-C1B2-495B-8770-875CB0261A6C}"/>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23445" y="365124"/>
            <a:ext cx="6848230" cy="6492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44653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6850A-5672-46DF-A115-1AC33DF855FE}"/>
              </a:ext>
            </a:extLst>
          </p:cNvPr>
          <p:cNvSpPr>
            <a:spLocks noGrp="1"/>
          </p:cNvSpPr>
          <p:nvPr>
            <p:ph type="title"/>
          </p:nvPr>
        </p:nvSpPr>
        <p:spPr>
          <a:xfrm>
            <a:off x="7195930" y="365125"/>
            <a:ext cx="4157869" cy="5969414"/>
          </a:xfrm>
        </p:spPr>
        <p:txBody>
          <a:bodyPr>
            <a:normAutofit fontScale="90000"/>
          </a:bodyPr>
          <a:lstStyle/>
          <a:p>
            <a:pPr algn="just"/>
            <a:r>
              <a:rPr lang="en-US" sz="3100" dirty="0"/>
              <a:t>    </a:t>
            </a:r>
            <a:r>
              <a:rPr lang="vi-VN" sz="3100" dirty="0"/>
              <a:t>Bình gốm hoa sen có niên đại dưới thời Lý, thế kỷ 11-12. Bình gốm nặng 6,6 kg, cao 24,2cm, rộng 32 cm, đường kính miệng 14 cm, đường kính đáy 15,8 cm.</a:t>
            </a:r>
            <a:br>
              <a:rPr lang="vi-VN" sz="3100" dirty="0"/>
            </a:br>
            <a:r>
              <a:rPr lang="en-US" sz="3100" dirty="0"/>
              <a:t>    </a:t>
            </a:r>
            <a:r>
              <a:rPr lang="vi-VN" sz="3100" dirty="0"/>
              <a:t>Căn cứ vào hình dáng, hoa văn trang trí và kích thước, bình gốm hoa sen được sử dụng trong các nghi lễ tôn giáo, tín ngưỡng</a:t>
            </a:r>
            <a:r>
              <a:rPr lang="vi-VN" dirty="0"/>
              <a:t>.</a:t>
            </a:r>
            <a:br>
              <a:rPr lang="vi-VN" dirty="0"/>
            </a:br>
            <a:endParaRPr lang="en-US" dirty="0"/>
          </a:p>
        </p:txBody>
      </p:sp>
      <p:pic>
        <p:nvPicPr>
          <p:cNvPr id="6146" name="Picture 2" descr="https://i1-vnexpress.vnecdn.net/2021/04/24/anh-7-JPG_1619242297-1619242823.jpg?w=0&amp;h=0&amp;q=100&amp;dpr=2&amp;fit=crop&amp;s=OYH3A73cwKyLOpZoJrHeAQ">
            <a:extLst>
              <a:ext uri="{FF2B5EF4-FFF2-40B4-BE49-F238E27FC236}">
                <a16:creationId xmlns:a16="http://schemas.microsoft.com/office/drawing/2014/main" id="{FE1BFE9A-A69B-412D-B186-5513A2A47018}"/>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55105" y="365126"/>
            <a:ext cx="6450496" cy="6141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25521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B5B35-0B5E-4B03-827D-5CDA8E636087}"/>
              </a:ext>
            </a:extLst>
          </p:cNvPr>
          <p:cNvSpPr>
            <a:spLocks noGrp="1"/>
          </p:cNvSpPr>
          <p:nvPr>
            <p:ph type="title"/>
          </p:nvPr>
        </p:nvSpPr>
        <p:spPr>
          <a:xfrm>
            <a:off x="6639339" y="1179443"/>
            <a:ext cx="5333410" cy="5857461"/>
          </a:xfrm>
        </p:spPr>
        <p:txBody>
          <a:bodyPr>
            <a:normAutofit fontScale="90000"/>
          </a:bodyPr>
          <a:lstStyle/>
          <a:p>
            <a:pPr algn="just"/>
            <a:r>
              <a:rPr lang="en-US" sz="2700" dirty="0"/>
              <a:t>    </a:t>
            </a:r>
            <a:r>
              <a:rPr lang="vi-VN" sz="2700" dirty="0"/>
              <a:t>Bình gốm hoa nâu Kinnari có niên đại thời Lý, thế kỷ 11-12.</a:t>
            </a:r>
            <a:br>
              <a:rPr lang="vi-VN" sz="2700" dirty="0"/>
            </a:br>
            <a:r>
              <a:rPr lang="en-US" sz="2700" dirty="0"/>
              <a:t>    </a:t>
            </a:r>
            <a:r>
              <a:rPr lang="vi-VN" sz="2700" dirty="0"/>
              <a:t>Bình cao 12,1 cm, rộng trước sau 14 cm (từ vòi đến đuôi), chiều rộng hai bên 7,6 cm (vị trí hai bên đùi) thân dày trung bình 0,5 - 0,7 cm… Bình có dáng quả đào, thành cong khum, gờ miệng sau loe. Thân phình rộng, đáy thót nhỏ. Phần vòi tạo hình tượng đầu người mình chim ôm vòi. Đây là hình dáng đặc biệt hiếm có của loại hình bình gốm hoa nâu thời Lý đã phát hiện ở miền Bắc Việt Nam.</a:t>
            </a:r>
            <a:br>
              <a:rPr lang="vi-VN" sz="2700" dirty="0"/>
            </a:br>
            <a:r>
              <a:rPr lang="en-US" sz="2700" dirty="0"/>
              <a:t>    </a:t>
            </a:r>
            <a:r>
              <a:rPr lang="vi-VN" sz="2700" dirty="0"/>
              <a:t>Bình gốm hoa nâu Kinnari là đồ dùng của tầng lớp quyền quý, hoặc là đồ lễ khí (tế khí) trong các hoạt động nghi lễ của đời sống cung đình (miếu, đường) hoặc đời sống tôn giáo (chùa) thời Lý.</a:t>
            </a:r>
            <a:r>
              <a:rPr lang="vi-VN" dirty="0"/>
              <a:t/>
            </a:r>
            <a:br>
              <a:rPr lang="vi-VN" dirty="0"/>
            </a:br>
            <a:r>
              <a:rPr lang="vi-VN" dirty="0"/>
              <a:t/>
            </a:r>
            <a:br>
              <a:rPr lang="vi-VN" dirty="0"/>
            </a:br>
            <a:endParaRPr lang="en-US" dirty="0"/>
          </a:p>
        </p:txBody>
      </p:sp>
      <p:pic>
        <p:nvPicPr>
          <p:cNvPr id="7170" name="Picture 2" descr="https://i1-vnexpress.vnecdn.net/2021/04/24/anh-8-JPG_1619242297-1619242824.jpg?w=0&amp;h=0&amp;q=100&amp;dpr=2&amp;fit=crop&amp;s=6jxzNA9qp3NONMSbh1pvvw">
            <a:extLst>
              <a:ext uri="{FF2B5EF4-FFF2-40B4-BE49-F238E27FC236}">
                <a16:creationId xmlns:a16="http://schemas.microsoft.com/office/drawing/2014/main" id="{15B822A2-D3DE-48BA-A7BA-4BA5625AE869}"/>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 y="365124"/>
            <a:ext cx="6096000" cy="6671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66960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A0CD2-B1FB-47F7-8FDE-1A3F431A61D5}"/>
              </a:ext>
            </a:extLst>
          </p:cNvPr>
          <p:cNvSpPr>
            <a:spLocks noGrp="1"/>
          </p:cNvSpPr>
          <p:nvPr>
            <p:ph type="title"/>
          </p:nvPr>
        </p:nvSpPr>
        <p:spPr>
          <a:xfrm>
            <a:off x="6997148" y="365125"/>
            <a:ext cx="4356652" cy="6492875"/>
          </a:xfrm>
        </p:spPr>
        <p:txBody>
          <a:bodyPr>
            <a:normAutofit/>
          </a:bodyPr>
          <a:lstStyle/>
          <a:p>
            <a:pPr algn="just"/>
            <a:r>
              <a:rPr lang="en-US" sz="3100" dirty="0"/>
              <a:t>    </a:t>
            </a:r>
            <a:r>
              <a:rPr lang="vi-VN" sz="3100" dirty="0"/>
              <a:t>Thạp gốm hoa nâu có niên đại thời Lý, thế kỷ 11 - 12; tổng trọng lượng 9,3 kg, cao 35,5 cm.</a:t>
            </a:r>
            <a:br>
              <a:rPr lang="vi-VN" sz="3100" dirty="0"/>
            </a:br>
            <a:r>
              <a:rPr lang="en-US" sz="3100" dirty="0"/>
              <a:t>    </a:t>
            </a:r>
            <a:r>
              <a:rPr lang="vi-VN" sz="3100" dirty="0"/>
              <a:t>Theo các nhà nghiên cứu, Thạp có thể là đồ dùng của tầng lớp quyền quý, hoặc là đồ lễ khí (tế khí) trong các hoạt động nghi lễ của đời sống cung đình (miếu, đường) hoặc đời sống tôn giáo (chùa) thời Lý.</a:t>
            </a:r>
            <a:r>
              <a:rPr lang="vi-VN" dirty="0"/>
              <a:t/>
            </a:r>
            <a:br>
              <a:rPr lang="vi-VN" dirty="0"/>
            </a:br>
            <a:endParaRPr lang="en-US" dirty="0"/>
          </a:p>
        </p:txBody>
      </p:sp>
      <p:pic>
        <p:nvPicPr>
          <p:cNvPr id="8194" name="Picture 2" descr="https://i1-vnexpress.vnecdn.net/2021/04/24/anh-9-JPG_1619242297-1619242826.jpg?w=0&amp;h=0&amp;q=100&amp;dpr=2&amp;fit=crop&amp;s=b4lXmfzEqQyfNyZNLN83kw">
            <a:extLst>
              <a:ext uri="{FF2B5EF4-FFF2-40B4-BE49-F238E27FC236}">
                <a16:creationId xmlns:a16="http://schemas.microsoft.com/office/drawing/2014/main" id="{57BEA759-01B1-4735-B963-238179DC0E8E}"/>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80427" y="248615"/>
            <a:ext cx="6676427" cy="6244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36403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B8EE2-5249-4C5B-BD47-2409BC6CC975}"/>
              </a:ext>
            </a:extLst>
          </p:cNvPr>
          <p:cNvSpPr>
            <a:spLocks noGrp="1"/>
          </p:cNvSpPr>
          <p:nvPr>
            <p:ph type="title"/>
          </p:nvPr>
        </p:nvSpPr>
        <p:spPr>
          <a:xfrm>
            <a:off x="7120433" y="471142"/>
            <a:ext cx="4330148" cy="6386858"/>
          </a:xfrm>
        </p:spPr>
        <p:txBody>
          <a:bodyPr>
            <a:normAutofit fontScale="90000"/>
          </a:bodyPr>
          <a:lstStyle/>
          <a:p>
            <a:pPr algn="just"/>
            <a:r>
              <a:rPr lang="vi-VN" sz="2700" dirty="0"/>
              <a:t>Thống đồng có niên đại thời Trần, thế kỷ 13-14. Trên tổng thể, Thống còn nguyên vẹn cả hình dáng và hoa văn. Thống nặng 15 kg, cao 37 cm, đường kính miệng 42,5 – 43,5 cm, đường kính thân 45 cm, đường kính đáy 37,5 cm.</a:t>
            </a:r>
            <a:br>
              <a:rPr lang="vi-VN" sz="2700" dirty="0"/>
            </a:br>
            <a:r>
              <a:rPr lang="vi-VN" sz="2700" dirty="0"/>
              <a:t>Thống có các loại hoa văn trang trí của văn hóa nhà Trần như hoa sen, hoa chanh, hoa cúc… Thống là sự kế thừa và tiếp biến văn hóa của nhiều thời kỳ. Từ nghệ thuật trống đồng Đông Sơn đến nghệ thuật trang trí thời Trần và sau đó. Thống đồng thời Trần là vật dụng lễ khí (tế khí) trong các hoạt động nghi lễ (tế lễ) của đời sống cung đình (miếu, đường) thời </a:t>
            </a:r>
            <a:r>
              <a:rPr lang="vi-VN" sz="2700" dirty="0" smtClean="0"/>
              <a:t>Trần</a:t>
            </a:r>
            <a:r>
              <a:rPr lang="en-US" sz="2700" dirty="0"/>
              <a:t>.</a:t>
            </a:r>
            <a:r>
              <a:rPr lang="vi-VN" dirty="0"/>
              <a:t/>
            </a:r>
            <a:br>
              <a:rPr lang="vi-VN" dirty="0"/>
            </a:br>
            <a:endParaRPr lang="en-US" dirty="0"/>
          </a:p>
        </p:txBody>
      </p:sp>
      <p:pic>
        <p:nvPicPr>
          <p:cNvPr id="4098" name="Picture 2" descr="https://i1-vnexpress.vnecdn.net/2021/04/24/anh-5-JPG_1619242297-1619242821.jpg?w=0&amp;h=0&amp;q=100&amp;dpr=2&amp;fit=crop&amp;s=ePgAgm3z0-BugNqlnK_hKQ">
            <a:extLst>
              <a:ext uri="{FF2B5EF4-FFF2-40B4-BE49-F238E27FC236}">
                <a16:creationId xmlns:a16="http://schemas.microsoft.com/office/drawing/2014/main" id="{299B352E-F7F9-4C28-ADD8-106B2168331D}"/>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45773" y="106017"/>
            <a:ext cx="6361044" cy="6386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54267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CC2AD-A2DB-4E4B-A9D3-8CC47B0822B1}"/>
              </a:ext>
            </a:extLst>
          </p:cNvPr>
          <p:cNvSpPr>
            <a:spLocks noGrp="1"/>
          </p:cNvSpPr>
          <p:nvPr>
            <p:ph type="title"/>
          </p:nvPr>
        </p:nvSpPr>
        <p:spPr>
          <a:xfrm>
            <a:off x="7050157" y="781878"/>
            <a:ext cx="4303642" cy="5645426"/>
          </a:xfrm>
        </p:spPr>
        <p:txBody>
          <a:bodyPr>
            <a:noAutofit/>
          </a:bodyPr>
          <a:lstStyle/>
          <a:p>
            <a:pPr algn="just"/>
            <a:r>
              <a:rPr lang="en-US" sz="2800" dirty="0"/>
              <a:t>    </a:t>
            </a:r>
            <a:r>
              <a:rPr lang="vi-VN" sz="2800" dirty="0"/>
              <a:t>Hộp vàng Ngọa Vân - Yên Tử hay còn gọi là hộp vàng hình Hoa Sen, được xác định có niên đại thời Trần, nửa đầu thế kỷ 14.</a:t>
            </a:r>
            <a:br>
              <a:rPr lang="vi-VN" sz="2800" dirty="0"/>
            </a:br>
            <a:r>
              <a:rPr lang="en-US" sz="2800" dirty="0"/>
              <a:t>    </a:t>
            </a:r>
            <a:r>
              <a:rPr lang="vi-VN" sz="2800" dirty="0"/>
              <a:t>Các nhà nghiên cứu cho rằng, hộp vàng Ngọa Vân - Yên Tử là một di vật quan trọng liên quan đến hoàng gia hoặc nghi lễ tôn giáo tôn nghiêm. Và đây là bát, cốc át già, một trong sáu pháp khí quan trọng được sử dụng trong nghi lễ Phật giáo Mật tông.</a:t>
            </a:r>
            <a:br>
              <a:rPr lang="vi-VN" sz="2800" dirty="0"/>
            </a:br>
            <a:endParaRPr lang="en-US" sz="2800" dirty="0"/>
          </a:p>
        </p:txBody>
      </p:sp>
      <p:pic>
        <p:nvPicPr>
          <p:cNvPr id="1026" name="Picture 2" descr="https://i1-vnexpress.vnecdn.net/2021/04/24/anh-2-JPG_1619242296-1619242817.jpg?w=0&amp;h=0&amp;q=100&amp;dpr=2&amp;fit=crop&amp;s=9zQNqOl040UYXDLqHsvxmg">
            <a:extLst>
              <a:ext uri="{FF2B5EF4-FFF2-40B4-BE49-F238E27FC236}">
                <a16:creationId xmlns:a16="http://schemas.microsoft.com/office/drawing/2014/main" id="{627B7538-2167-4CA6-B804-A9CFB668D4E3}"/>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931202" y="603482"/>
            <a:ext cx="5774398" cy="5651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8595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1085</Words>
  <Application>Microsoft Office PowerPoint</Application>
  <PresentationFormat>Widescreen</PresentationFormat>
  <Paragraphs>69</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Times New Roman</vt:lpstr>
      <vt:lpstr>Office Theme</vt:lpstr>
      <vt:lpstr>PowerPoint Presentation</vt:lpstr>
      <vt:lpstr>    Tượng Phật Hoàng Trần Nhân Tông có niên đại thế kỷ 17, hiện được thờ trong tháp Huệ Quang, Khu di tích danh thắng Yên Tử (TP Uông Bí).     Tượng gồm hai phần, bệ và thân tượng, cao tổng thể 83,8 cm, đầu rộng 13,5 cm, đế rộng 59 cm. Hai phần này được tạo tác riêng biệt sau đó gắn nối với nhau bằng hệ thống mộng và lỗ mộng.     Các nghệ nhân xưa kia tạc thô tượng, phác thảo hình khối, cấu trúc, sau đó chỉnh tinh, đặc biệt là các nếp áo và hoa văn trang trí trên y trung và y hạ. Sau khi tạc xong, toàn bộ bề mặt được mài nhẵn, không để lại vết mài. </vt:lpstr>
      <vt:lpstr>PowerPoint Presentation</vt:lpstr>
      <vt:lpstr>      Bình gốm Đầu Rằm hay còn gọi là gốm Hoàng Tân, được xác định có niên đại văn hóa Phùng Nguyên muộn, cách đây hơn 3.000 năm.       Bình gốm Đầu Rằm nặng một kg, cao 25,3 cm, chia làm ba phần: miệng đường kính 6,5 cm, vai bình cao 2,3 cm; thân bình cao 16,2 cm; chân đế bình hình vuông với kích thước mỗi cạnh 6,8 cm... </vt:lpstr>
      <vt:lpstr>    Bình gốm hoa sen có niên đại dưới thời Lý, thế kỷ 11-12. Bình gốm nặng 6,6 kg, cao 24,2cm, rộng 32 cm, đường kính miệng 14 cm, đường kính đáy 15,8 cm.     Căn cứ vào hình dáng, hoa văn trang trí và kích thước, bình gốm hoa sen được sử dụng trong các nghi lễ tôn giáo, tín ngưỡng. </vt:lpstr>
      <vt:lpstr>    Bình gốm hoa nâu Kinnari có niên đại thời Lý, thế kỷ 11-12.     Bình cao 12,1 cm, rộng trước sau 14 cm (từ vòi đến đuôi), chiều rộng hai bên 7,6 cm (vị trí hai bên đùi) thân dày trung bình 0,5 - 0,7 cm… Bình có dáng quả đào, thành cong khum, gờ miệng sau loe. Thân phình rộng, đáy thót nhỏ. Phần vòi tạo hình tượng đầu người mình chim ôm vòi. Đây là hình dáng đặc biệt hiếm có của loại hình bình gốm hoa nâu thời Lý đã phát hiện ở miền Bắc Việt Nam.     Bình gốm hoa nâu Kinnari là đồ dùng của tầng lớp quyền quý, hoặc là đồ lễ khí (tế khí) trong các hoạt động nghi lễ của đời sống cung đình (miếu, đường) hoặc đời sống tôn giáo (chùa) thời Lý.  </vt:lpstr>
      <vt:lpstr>    Thạp gốm hoa nâu có niên đại thời Lý, thế kỷ 11 - 12; tổng trọng lượng 9,3 kg, cao 35,5 cm.     Theo các nhà nghiên cứu, Thạp có thể là đồ dùng của tầng lớp quyền quý, hoặc là đồ lễ khí (tế khí) trong các hoạt động nghi lễ của đời sống cung đình (miếu, đường) hoặc đời sống tôn giáo (chùa) thời Lý. </vt:lpstr>
      <vt:lpstr>Thống đồng có niên đại thời Trần, thế kỷ 13-14. Trên tổng thể, Thống còn nguyên vẹn cả hình dáng và hoa văn. Thống nặng 15 kg, cao 37 cm, đường kính miệng 42,5 – 43,5 cm, đường kính thân 45 cm, đường kính đáy 37,5 cm. Thống có các loại hoa văn trang trí của văn hóa nhà Trần như hoa sen, hoa chanh, hoa cúc… Thống là sự kế thừa và tiếp biến văn hóa của nhiều thời kỳ. Từ nghệ thuật trống đồng Đông Sơn đến nghệ thuật trang trí thời Trần và sau đó. Thống đồng thời Trần là vật dụng lễ khí (tế khí) trong các hoạt động nghi lễ (tế lễ) của đời sống cung đình (miếu, đường) thời Trần. </vt:lpstr>
      <vt:lpstr>    Hộp vàng Ngọa Vân - Yên Tử hay còn gọi là hộp vàng hình Hoa Sen, được xác định có niên đại thời Trần, nửa đầu thế kỷ 14.     Các nhà nghiên cứu cho rằng, hộp vàng Ngọa Vân - Yên Tử là một di vật quan trọng liên quan đến hoàng gia hoặc nghi lễ tôn giáo tôn nghiêm. Và đây là bát, cốc át già, một trong sáu pháp khí quan trọng được sử dụng trong nghi lễ Phật giáo Mật tông. </vt:lpstr>
      <vt:lpstr>  Mâm bồng gốm men vẽ nhiều màu có niên đại thời Lê sơ, thế kỷ 15. Mâm bồng được chế tạo bởi đất sét trắng có hàm lượng cao lanh cao, nặng 5,5 kg, cao 27 cm. Các dải băng hoa văn, đồ án hoa văn chủ yếu được sử dụng trang trí mâm bồng như: Cá chép hóa rồng, linh thú, cánh sen, long mã, nhân vật…    Căn cứ vào hình dáng, hoa văn trang trí và kích thước, các nhà nghiên cứu đoán định mâm bồng có thể là đồ “ngự dụng” hoặc đồ “quan dụng” (đồ dành cho vua, quan dùng trong hoàng cung) có tính chất cao quý và là vật dụng được sử dụng trong các nghi lễ thờ cúng trong tín ngưỡng của văn hóa người Việt.  </vt:lpstr>
      <vt:lpstr>PowerPoint Presentation</vt:lpstr>
      <vt:lpstr>PowerPoint Presentation</vt:lpstr>
      <vt:lpstr>PowerPoint Presentation</vt:lpstr>
      <vt:lpstr>PowerPoint Presentation</vt:lpstr>
      <vt:lpstr>PowerPoint Presentation</vt:lpstr>
      <vt:lpstr>HƯỚNG DẪN VỀ NHÀ</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HP</cp:lastModifiedBy>
  <cp:revision>1</cp:revision>
  <dcterms:created xsi:type="dcterms:W3CDTF">2023-10-24T08:53:55Z</dcterms:created>
  <dcterms:modified xsi:type="dcterms:W3CDTF">2023-10-24T08:54:05Z</dcterms:modified>
</cp:coreProperties>
</file>