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DAF625-5728-42E6-8A75-C858813114C8}"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1559921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25-5728-42E6-8A75-C858813114C8}"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344742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25-5728-42E6-8A75-C858813114C8}"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2084903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DAF625-5728-42E6-8A75-C858813114C8}"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3883903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DAF625-5728-42E6-8A75-C858813114C8}" type="datetimeFigureOut">
              <a:rPr lang="en-US" smtClean="0"/>
              <a:t>10/24/2023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1983475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DAF625-5728-42E6-8A75-C858813114C8}"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4272510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DAF625-5728-42E6-8A75-C858813114C8}" type="datetimeFigureOut">
              <a:rPr lang="en-US" smtClean="0"/>
              <a:t>10/24/2023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1297372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DAF625-5728-42E6-8A75-C858813114C8}" type="datetimeFigureOut">
              <a:rPr lang="en-US" smtClean="0"/>
              <a:t>10/24/2023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603687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DAF625-5728-42E6-8A75-C858813114C8}" type="datetimeFigureOut">
              <a:rPr lang="en-US" smtClean="0"/>
              <a:t>10/24/2023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54056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DAF625-5728-42E6-8A75-C858813114C8}"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4179753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6DAF625-5728-42E6-8A75-C858813114C8}" type="datetimeFigureOut">
              <a:rPr lang="en-US" smtClean="0"/>
              <a:t>10/24/2023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E9E076-C76A-4AF7-AD35-BD7E72D0B6C8}" type="slidenum">
              <a:rPr lang="en-US" smtClean="0"/>
              <a:t>‹#›</a:t>
            </a:fld>
            <a:endParaRPr lang="en-US"/>
          </a:p>
        </p:txBody>
      </p:sp>
    </p:spTree>
    <p:extLst>
      <p:ext uri="{BB962C8B-B14F-4D97-AF65-F5344CB8AC3E}">
        <p14:creationId xmlns:p14="http://schemas.microsoft.com/office/powerpoint/2010/main" val="253167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DAF625-5728-42E6-8A75-C858813114C8}" type="datetimeFigureOut">
              <a:rPr lang="en-US" smtClean="0"/>
              <a:t>10/24/2023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E9E076-C76A-4AF7-AD35-BD7E72D0B6C8}" type="slidenum">
              <a:rPr lang="en-US" smtClean="0"/>
              <a:t>‹#›</a:t>
            </a:fld>
            <a:endParaRPr lang="en-US"/>
          </a:p>
        </p:txBody>
      </p:sp>
    </p:spTree>
    <p:extLst>
      <p:ext uri="{BB962C8B-B14F-4D97-AF65-F5344CB8AC3E}">
        <p14:creationId xmlns:p14="http://schemas.microsoft.com/office/powerpoint/2010/main" val="3170658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1033" y="1"/>
            <a:ext cx="7112000" cy="140564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en-US" sz="4267" b="1" dirty="0">
                <a:solidFill>
                  <a:srgbClr val="231A96"/>
                </a:solidFill>
                <a:latin typeface="Times New Roman" pitchFamily="18" charset="0"/>
                <a:cs typeface="Times New Roman" pitchFamily="18" charset="0"/>
              </a:rPr>
              <a:t>GIÁO DỤC ĐỊA PHƯƠNG LỚP 6</a:t>
            </a:r>
          </a:p>
        </p:txBody>
      </p:sp>
      <p:pic>
        <p:nvPicPr>
          <p:cNvPr id="8197" name="Picture 2" descr="C:\Users\Administrator\Desktop\hinh-nen-vinh-ha-long-quang-ninh-d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371600"/>
            <a:ext cx="1076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662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18" y="1498600"/>
            <a:ext cx="379094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6617" y="1483784"/>
            <a:ext cx="3556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8001" y="1498601"/>
            <a:ext cx="3689351" cy="397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20800" y="5475818"/>
            <a:ext cx="1320800" cy="4423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a:t>DAO</a:t>
            </a:r>
          </a:p>
        </p:txBody>
      </p:sp>
      <p:sp>
        <p:nvSpPr>
          <p:cNvPr id="13" name="Rectangle 12"/>
          <p:cNvSpPr/>
          <p:nvPr/>
        </p:nvSpPr>
        <p:spPr>
          <a:xfrm>
            <a:off x="5374217" y="5475818"/>
            <a:ext cx="1320800" cy="4423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a:t>TÀY</a:t>
            </a:r>
          </a:p>
        </p:txBody>
      </p:sp>
      <p:sp>
        <p:nvSpPr>
          <p:cNvPr id="14" name="Rectangle 13"/>
          <p:cNvSpPr/>
          <p:nvPr/>
        </p:nvSpPr>
        <p:spPr>
          <a:xfrm>
            <a:off x="9313333" y="5475818"/>
            <a:ext cx="1557867" cy="4423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a:t>SÁN CHỈ</a:t>
            </a:r>
          </a:p>
        </p:txBody>
      </p:sp>
      <p:sp>
        <p:nvSpPr>
          <p:cNvPr id="3" name="TextBox 2"/>
          <p:cNvSpPr txBox="1">
            <a:spLocks noChangeArrowheads="1"/>
          </p:cNvSpPr>
          <p:nvPr/>
        </p:nvSpPr>
        <p:spPr bwMode="auto">
          <a:xfrm>
            <a:off x="1320800" y="391584"/>
            <a:ext cx="1026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eaLnBrk="1" hangingPunct="1"/>
            <a:r>
              <a:rPr lang="en-US" altLang="en-US" sz="3200">
                <a:solidFill>
                  <a:srgbClr val="0070C0"/>
                </a:solidFill>
                <a:latin typeface="Times New Roman" panose="02020603050405020304" pitchFamily="18" charset="0"/>
                <a:cs typeface="Times New Roman" panose="02020603050405020304" pitchFamily="18" charset="0"/>
              </a:rPr>
              <a:t>   </a:t>
            </a:r>
            <a:r>
              <a:rPr lang="vi-VN" altLang="en-US" sz="3200">
                <a:solidFill>
                  <a:srgbClr val="0070C0"/>
                </a:solidFill>
                <a:latin typeface="Times New Roman" panose="02020603050405020304" pitchFamily="18" charset="0"/>
                <a:cs typeface="Times New Roman" panose="02020603050405020304" pitchFamily="18" charset="0"/>
              </a:rPr>
              <a:t>Mỗi dân tộc có một trang phục riêng, thể hiện nét văn hóa, thẩm mĩ riêng. </a:t>
            </a:r>
            <a:endParaRPr lang="en-US" altLang="en-US" sz="320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78117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500957" y="1228520"/>
            <a:ext cx="9448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800" dirty="0">
                <a:solidFill>
                  <a:srgbClr val="FF0000"/>
                </a:solidFill>
                <a:latin typeface="Times New Roman" panose="02020603050405020304" pitchFamily="18" charset="0"/>
                <a:cs typeface="Times New Roman" panose="02020603050405020304" pitchFamily="18" charset="0"/>
              </a:rPr>
              <a:t>   ? </a:t>
            </a:r>
            <a:r>
              <a:rPr lang="en-US" altLang="en-US" sz="2800" dirty="0" err="1">
                <a:solidFill>
                  <a:srgbClr val="FF0000"/>
                </a:solidFill>
                <a:latin typeface="Times New Roman" panose="02020603050405020304" pitchFamily="18" charset="0"/>
                <a:cs typeface="Times New Roman" panose="02020603050405020304" pitchFamily="18" charset="0"/>
              </a:rPr>
              <a:t>Quan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sát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một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số</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hình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ảnh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sau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và</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hoàn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thành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bài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tập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sau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Lựa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chọn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dân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tộc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với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lễ</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hội</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phù</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hợp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bằng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cách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nối</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nvGraphicFramePr>
        <p:xfrm>
          <a:off x="1727201" y="2819400"/>
          <a:ext cx="4135967" cy="3048000"/>
        </p:xfrm>
        <a:graphic>
          <a:graphicData uri="http://schemas.openxmlformats.org/drawingml/2006/table">
            <a:tbl>
              <a:tblPr firstRow="1" bandRow="1">
                <a:tableStyleId>{5C22544A-7EE6-4342-B048-85BDC9FD1C3A}</a:tableStyleId>
              </a:tblPr>
              <a:tblGrid>
                <a:gridCol w="4135967">
                  <a:extLst>
                    <a:ext uri="{9D8B030D-6E8A-4147-A177-3AD203B41FA5}">
                      <a16:colId xmlns:a16="http://schemas.microsoft.com/office/drawing/2014/main" val="20000"/>
                    </a:ext>
                  </a:extLst>
                </a:gridCol>
              </a:tblGrid>
              <a:tr h="609600">
                <a:tc>
                  <a:txBody>
                    <a:bodyPr/>
                    <a:lstStyle/>
                    <a:p>
                      <a:pPr algn="ctr"/>
                      <a:r>
                        <a:rPr lang="en-US" sz="3200" dirty="0" smtClean="0">
                          <a:latin typeface="Times New Roman" pitchFamily="18" charset="0"/>
                          <a:cs typeface="Times New Roman" pitchFamily="18" charset="0"/>
                        </a:rPr>
                        <a:t>DÂN</a:t>
                      </a:r>
                      <a:r>
                        <a:rPr lang="en-US" sz="3200" baseline="0" dirty="0" smtClean="0">
                          <a:latin typeface="Times New Roman" pitchFamily="18" charset="0"/>
                          <a:cs typeface="Times New Roman" pitchFamily="18" charset="0"/>
                        </a:rPr>
                        <a:t> TỘC</a:t>
                      </a:r>
                      <a:endParaRPr lang="en-US" sz="3200"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val="10000"/>
                  </a:ext>
                </a:extLst>
              </a:tr>
              <a:tr h="609600">
                <a:tc>
                  <a:txBody>
                    <a:bodyPr/>
                    <a:lstStyle/>
                    <a:p>
                      <a:pPr marL="342900" indent="-342900" algn="ctr">
                        <a:buAutoNum type="arabicPeriod"/>
                      </a:pPr>
                      <a:r>
                        <a:rPr lang="en-US" sz="3200" dirty="0" err="1" smtClean="0">
                          <a:latin typeface="Times New Roman" pitchFamily="18" charset="0"/>
                          <a:cs typeface="Times New Roman" pitchFamily="18" charset="0"/>
                        </a:rPr>
                        <a:t>Tày</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1"/>
                  </a:ext>
                </a:extLst>
              </a:tr>
              <a:tr h="609600">
                <a:tc>
                  <a:txBody>
                    <a:bodyPr/>
                    <a:lstStyle/>
                    <a:p>
                      <a:pPr algn="ctr"/>
                      <a:r>
                        <a:rPr lang="en-US" sz="3200" dirty="0" smtClean="0">
                          <a:latin typeface="Times New Roman" pitchFamily="18" charset="0"/>
                          <a:cs typeface="Times New Roman" pitchFamily="18" charset="0"/>
                        </a:rPr>
                        <a:t>2.</a:t>
                      </a:r>
                      <a:r>
                        <a:rPr lang="en-US" sz="3200" baseline="0" dirty="0" smtClean="0">
                          <a:latin typeface="Times New Roman" pitchFamily="18" charset="0"/>
                          <a:cs typeface="Times New Roman" pitchFamily="18" charset="0"/>
                        </a:rPr>
                        <a:t> Dao </a:t>
                      </a:r>
                      <a:r>
                        <a:rPr lang="en-US" sz="3200" baseline="0" dirty="0" err="1" smtClean="0">
                          <a:latin typeface="Times New Roman" pitchFamily="18" charset="0"/>
                          <a:cs typeface="Times New Roman" pitchFamily="18" charset="0"/>
                        </a:rPr>
                        <a:t>Thanh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Phán</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2"/>
                  </a:ext>
                </a:extLst>
              </a:tr>
              <a:tr h="609600">
                <a:tc>
                  <a:txBody>
                    <a:bodyPr/>
                    <a:lstStyle/>
                    <a:p>
                      <a:pPr algn="ctr"/>
                      <a:r>
                        <a:rPr lang="en-US" sz="3200"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Sán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Chỉ</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3"/>
                  </a:ext>
                </a:extLst>
              </a:tr>
              <a:tr h="609600">
                <a:tc>
                  <a:txBody>
                    <a:bodyPr/>
                    <a:lstStyle/>
                    <a:p>
                      <a:pPr algn="ctr"/>
                      <a:r>
                        <a:rPr lang="en-US" sz="3200" dirty="0" smtClean="0">
                          <a:latin typeface="Times New Roman" pitchFamily="18" charset="0"/>
                          <a:cs typeface="Times New Roman" pitchFamily="18" charset="0"/>
                        </a:rPr>
                        <a:t>4. </a:t>
                      </a:r>
                      <a:r>
                        <a:rPr lang="en-US" sz="3200" dirty="0" err="1" smtClean="0">
                          <a:latin typeface="Times New Roman" pitchFamily="18" charset="0"/>
                          <a:cs typeface="Times New Roman" pitchFamily="18" charset="0"/>
                        </a:rPr>
                        <a:t>Sán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Dìu</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nvGraphicFramePr>
        <p:xfrm>
          <a:off x="6807200" y="2819400"/>
          <a:ext cx="3860800" cy="30480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20000"/>
                    </a:ext>
                  </a:extLst>
                </a:gridCol>
              </a:tblGrid>
              <a:tr h="609600">
                <a:tc>
                  <a:txBody>
                    <a:bodyPr/>
                    <a:lstStyle/>
                    <a:p>
                      <a:pPr algn="ctr"/>
                      <a:r>
                        <a:rPr lang="en-US" sz="3200" dirty="0" smtClean="0">
                          <a:latin typeface="Times New Roman" pitchFamily="18" charset="0"/>
                          <a:cs typeface="Times New Roman" pitchFamily="18" charset="0"/>
                        </a:rPr>
                        <a:t>LỄ</a:t>
                      </a:r>
                      <a:r>
                        <a:rPr lang="en-US" sz="3200" baseline="0" dirty="0" smtClean="0">
                          <a:latin typeface="Times New Roman" pitchFamily="18" charset="0"/>
                          <a:cs typeface="Times New Roman" pitchFamily="18" charset="0"/>
                        </a:rPr>
                        <a:t> HỘI, VĂN HÓA</a:t>
                      </a:r>
                      <a:endParaRPr lang="en-US" sz="3200"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val="10000"/>
                  </a:ext>
                </a:extLst>
              </a:tr>
              <a:tr h="609600">
                <a:tc>
                  <a:txBody>
                    <a:bodyPr/>
                    <a:lstStyle/>
                    <a:p>
                      <a:pPr algn="ct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Cấp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sắc</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1"/>
                  </a:ext>
                </a:extLst>
              </a:tr>
              <a:tr h="609600">
                <a:tc>
                  <a:txBody>
                    <a:bodyPr/>
                    <a:lstStyle/>
                    <a:p>
                      <a:pPr algn="ctr"/>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Đại</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Phan</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2"/>
                  </a:ext>
                </a:extLst>
              </a:tr>
              <a:tr h="609600">
                <a:tc>
                  <a:txBody>
                    <a:bodyPr/>
                    <a:lstStyle/>
                    <a:p>
                      <a:pPr algn="ctr"/>
                      <a:r>
                        <a:rPr lang="en-US" sz="3200"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Hát</a:t>
                      </a:r>
                      <a:r>
                        <a:rPr lang="en-US" sz="3200" baseline="0" dirty="0" smtClean="0">
                          <a:latin typeface="Times New Roman" pitchFamily="18" charset="0"/>
                          <a:cs typeface="Times New Roman" pitchFamily="18" charset="0"/>
                        </a:rPr>
                        <a:t> Then</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3"/>
                  </a:ext>
                </a:extLst>
              </a:tr>
              <a:tr h="609600">
                <a:tc>
                  <a:txBody>
                    <a:bodyPr/>
                    <a:lstStyle/>
                    <a:p>
                      <a:pPr algn="ctr"/>
                      <a:r>
                        <a:rPr lang="en-US" sz="3200" dirty="0" smtClean="0">
                          <a:latin typeface="Times New Roman" pitchFamily="18" charset="0"/>
                          <a:cs typeface="Times New Roman" pitchFamily="18" charset="0"/>
                        </a:rPr>
                        <a:t>d.</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Hát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Soóng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Cọ</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43684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1727200" y="245534"/>
            <a:ext cx="955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r>
              <a:rPr lang="vi-VN" altLang="en-US" sz="2400" b="1">
                <a:solidFill>
                  <a:srgbClr val="0070C0"/>
                </a:solidFill>
                <a:latin typeface="Times New Roman" panose="02020603050405020304" pitchFamily="18" charset="0"/>
                <a:cs typeface="Times New Roman" panose="02020603050405020304" pitchFamily="18" charset="0"/>
              </a:rPr>
              <a:t>Một số hình ảnh văn hoá đặc sắc của các dân tộc ở Quảng Ninh</a:t>
            </a:r>
            <a:endParaRPr lang="en-US" altLang="en-US" sz="2400">
              <a:solidFill>
                <a:srgbClr val="0070C0"/>
              </a:solidFill>
              <a:latin typeface="Times New Roman" panose="02020603050405020304" pitchFamily="18" charset="0"/>
              <a:cs typeface="Times New Roman" panose="02020603050405020304" pitchFamily="18" charset="0"/>
            </a:endParaRPr>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4" y="889000"/>
            <a:ext cx="12031133"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905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1727200" y="245534"/>
            <a:ext cx="955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r>
              <a:rPr lang="vi-VN" altLang="en-US" sz="2400" b="1">
                <a:solidFill>
                  <a:srgbClr val="0070C0"/>
                </a:solidFill>
              </a:rPr>
              <a:t>Một số hình ảnh văn hoá đặc sắc của các dân tộc ở Quảng Ninh</a:t>
            </a:r>
            <a:endParaRPr lang="en-US" altLang="en-US" sz="2400">
              <a:solidFill>
                <a:srgbClr val="0070C0"/>
              </a:solidFill>
            </a:endParaRPr>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18" y="891117"/>
            <a:ext cx="12060767"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223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1727200" y="245534"/>
            <a:ext cx="9550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r>
              <a:rPr lang="vi-VN" altLang="en-US" sz="2400" b="1">
                <a:solidFill>
                  <a:srgbClr val="0070C0"/>
                </a:solidFill>
              </a:rPr>
              <a:t>Một số hình ảnh văn hoá đặc sắc của các dân tộc ở Quảng Ninh</a:t>
            </a:r>
            <a:endParaRPr lang="en-US" altLang="en-US" sz="2400">
              <a:solidFill>
                <a:srgbClr val="0070C0"/>
              </a:solidFill>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34" y="1064685"/>
            <a:ext cx="11777133" cy="5107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5498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TextBox 1"/>
          <p:cNvSpPr txBox="1">
            <a:spLocks noChangeArrowheads="1"/>
          </p:cNvSpPr>
          <p:nvPr/>
        </p:nvSpPr>
        <p:spPr bwMode="auto">
          <a:xfrm>
            <a:off x="1727200" y="1615018"/>
            <a:ext cx="944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400">
                <a:solidFill>
                  <a:srgbClr val="FF0000"/>
                </a:solidFill>
                <a:latin typeface="Times New Roman" panose="02020603050405020304" pitchFamily="18" charset="0"/>
                <a:cs typeface="Times New Roman" panose="02020603050405020304" pitchFamily="18" charset="0"/>
              </a:rPr>
              <a:t>   ? Quan sát một số hình ảnh sau và hoàn thành bài tập sau: Lựa chọn dân tộc với lễ hội phù hợp: bằng cách nối</a:t>
            </a:r>
          </a:p>
        </p:txBody>
      </p:sp>
      <p:graphicFrame>
        <p:nvGraphicFramePr>
          <p:cNvPr id="6" name="Table 5"/>
          <p:cNvGraphicFramePr>
            <a:graphicFrameLocks noGrp="1"/>
          </p:cNvGraphicFramePr>
          <p:nvPr/>
        </p:nvGraphicFramePr>
        <p:xfrm>
          <a:off x="1727201" y="2819400"/>
          <a:ext cx="4135967" cy="3048000"/>
        </p:xfrm>
        <a:graphic>
          <a:graphicData uri="http://schemas.openxmlformats.org/drawingml/2006/table">
            <a:tbl>
              <a:tblPr firstRow="1" bandRow="1">
                <a:tableStyleId>{5C22544A-7EE6-4342-B048-85BDC9FD1C3A}</a:tableStyleId>
              </a:tblPr>
              <a:tblGrid>
                <a:gridCol w="4135967">
                  <a:extLst>
                    <a:ext uri="{9D8B030D-6E8A-4147-A177-3AD203B41FA5}">
                      <a16:colId xmlns:a16="http://schemas.microsoft.com/office/drawing/2014/main" val="20000"/>
                    </a:ext>
                  </a:extLst>
                </a:gridCol>
              </a:tblGrid>
              <a:tr h="609600">
                <a:tc>
                  <a:txBody>
                    <a:bodyPr/>
                    <a:lstStyle/>
                    <a:p>
                      <a:pPr algn="ctr"/>
                      <a:r>
                        <a:rPr lang="en-US" sz="3200" dirty="0" smtClean="0">
                          <a:latin typeface="Times New Roman" pitchFamily="18" charset="0"/>
                          <a:cs typeface="Times New Roman" pitchFamily="18" charset="0"/>
                        </a:rPr>
                        <a:t>DÂN</a:t>
                      </a:r>
                      <a:r>
                        <a:rPr lang="en-US" sz="3200" baseline="0" dirty="0" smtClean="0">
                          <a:latin typeface="Times New Roman" pitchFamily="18" charset="0"/>
                          <a:cs typeface="Times New Roman" pitchFamily="18" charset="0"/>
                        </a:rPr>
                        <a:t> TỘC</a:t>
                      </a:r>
                      <a:endParaRPr lang="en-US" sz="3200"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val="10000"/>
                  </a:ext>
                </a:extLst>
              </a:tr>
              <a:tr h="609600">
                <a:tc>
                  <a:txBody>
                    <a:bodyPr/>
                    <a:lstStyle/>
                    <a:p>
                      <a:pPr marL="342900" indent="-342900" algn="ctr">
                        <a:buAutoNum type="arabicPeriod"/>
                      </a:pPr>
                      <a:r>
                        <a:rPr lang="en-US" sz="3200" dirty="0" err="1" smtClean="0">
                          <a:latin typeface="Times New Roman" pitchFamily="18" charset="0"/>
                          <a:cs typeface="Times New Roman" pitchFamily="18" charset="0"/>
                        </a:rPr>
                        <a:t>Tày</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1"/>
                  </a:ext>
                </a:extLst>
              </a:tr>
              <a:tr h="609600">
                <a:tc>
                  <a:txBody>
                    <a:bodyPr/>
                    <a:lstStyle/>
                    <a:p>
                      <a:pPr algn="ctr"/>
                      <a:r>
                        <a:rPr lang="en-US" sz="3200" dirty="0" smtClean="0">
                          <a:latin typeface="Times New Roman" pitchFamily="18" charset="0"/>
                          <a:cs typeface="Times New Roman" pitchFamily="18" charset="0"/>
                        </a:rPr>
                        <a:t>2.</a:t>
                      </a:r>
                      <a:r>
                        <a:rPr lang="en-US" sz="3200" baseline="0" dirty="0" smtClean="0">
                          <a:latin typeface="Times New Roman" pitchFamily="18" charset="0"/>
                          <a:cs typeface="Times New Roman" pitchFamily="18" charset="0"/>
                        </a:rPr>
                        <a:t> Dao </a:t>
                      </a:r>
                      <a:r>
                        <a:rPr lang="en-US" sz="3200" baseline="0" dirty="0" err="1" smtClean="0">
                          <a:latin typeface="Times New Roman" pitchFamily="18" charset="0"/>
                          <a:cs typeface="Times New Roman" pitchFamily="18" charset="0"/>
                        </a:rPr>
                        <a:t>Thanh</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Phán</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2"/>
                  </a:ext>
                </a:extLst>
              </a:tr>
              <a:tr h="609600">
                <a:tc>
                  <a:txBody>
                    <a:bodyPr/>
                    <a:lstStyle/>
                    <a:p>
                      <a:pPr algn="ctr"/>
                      <a:r>
                        <a:rPr lang="en-US" sz="3200" dirty="0" smtClean="0">
                          <a:latin typeface="Times New Roman" pitchFamily="18" charset="0"/>
                          <a:cs typeface="Times New Roman" pitchFamily="18" charset="0"/>
                        </a:rPr>
                        <a:t>3. </a:t>
                      </a:r>
                      <a:r>
                        <a:rPr lang="en-US" sz="3200" dirty="0" err="1" smtClean="0">
                          <a:latin typeface="Times New Roman" pitchFamily="18" charset="0"/>
                          <a:cs typeface="Times New Roman" pitchFamily="18" charset="0"/>
                        </a:rPr>
                        <a:t>Sán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Chỉ</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3"/>
                  </a:ext>
                </a:extLst>
              </a:tr>
              <a:tr h="609600">
                <a:tc>
                  <a:txBody>
                    <a:bodyPr/>
                    <a:lstStyle/>
                    <a:p>
                      <a:pPr algn="ctr"/>
                      <a:r>
                        <a:rPr lang="en-US" sz="3200" dirty="0" smtClean="0">
                          <a:latin typeface="Times New Roman" pitchFamily="18" charset="0"/>
                          <a:cs typeface="Times New Roman" pitchFamily="18" charset="0"/>
                        </a:rPr>
                        <a:t>4. </a:t>
                      </a:r>
                      <a:r>
                        <a:rPr lang="en-US" sz="3200" dirty="0" err="1" smtClean="0">
                          <a:latin typeface="Times New Roman" pitchFamily="18" charset="0"/>
                          <a:cs typeface="Times New Roman" pitchFamily="18" charset="0"/>
                        </a:rPr>
                        <a:t>Sán</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Dìu</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1" name="Table 10"/>
          <p:cNvGraphicFramePr>
            <a:graphicFrameLocks noGrp="1"/>
          </p:cNvGraphicFramePr>
          <p:nvPr/>
        </p:nvGraphicFramePr>
        <p:xfrm>
          <a:off x="6807200" y="2819400"/>
          <a:ext cx="3860800" cy="3048000"/>
        </p:xfrm>
        <a:graphic>
          <a:graphicData uri="http://schemas.openxmlformats.org/drawingml/2006/table">
            <a:tbl>
              <a:tblPr firstRow="1" bandRow="1">
                <a:tableStyleId>{5C22544A-7EE6-4342-B048-85BDC9FD1C3A}</a:tableStyleId>
              </a:tblPr>
              <a:tblGrid>
                <a:gridCol w="3860800">
                  <a:extLst>
                    <a:ext uri="{9D8B030D-6E8A-4147-A177-3AD203B41FA5}">
                      <a16:colId xmlns:a16="http://schemas.microsoft.com/office/drawing/2014/main" val="20000"/>
                    </a:ext>
                  </a:extLst>
                </a:gridCol>
              </a:tblGrid>
              <a:tr h="609600">
                <a:tc>
                  <a:txBody>
                    <a:bodyPr/>
                    <a:lstStyle/>
                    <a:p>
                      <a:pPr algn="ctr"/>
                      <a:r>
                        <a:rPr lang="en-US" sz="3200" dirty="0" smtClean="0">
                          <a:latin typeface="Times New Roman" pitchFamily="18" charset="0"/>
                          <a:cs typeface="Times New Roman" pitchFamily="18" charset="0"/>
                        </a:rPr>
                        <a:t>LỄ</a:t>
                      </a:r>
                      <a:r>
                        <a:rPr lang="en-US" sz="3200" baseline="0" dirty="0" smtClean="0">
                          <a:latin typeface="Times New Roman" pitchFamily="18" charset="0"/>
                          <a:cs typeface="Times New Roman" pitchFamily="18" charset="0"/>
                        </a:rPr>
                        <a:t> HỘI, VĂN HÓA</a:t>
                      </a:r>
                      <a:endParaRPr lang="en-US" sz="3200" dirty="0">
                        <a:latin typeface="Times New Roman" pitchFamily="18" charset="0"/>
                        <a:cs typeface="Times New Roman" pitchFamily="18" charset="0"/>
                      </a:endParaRPr>
                    </a:p>
                  </a:txBody>
                  <a:tcPr marL="121920" marR="121920" marT="60960" marB="60960"/>
                </a:tc>
                <a:extLst>
                  <a:ext uri="{0D108BD9-81ED-4DB2-BD59-A6C34878D82A}">
                    <a16:rowId xmlns:a16="http://schemas.microsoft.com/office/drawing/2014/main" val="10000"/>
                  </a:ext>
                </a:extLst>
              </a:tr>
              <a:tr h="609600">
                <a:tc>
                  <a:txBody>
                    <a:bodyPr/>
                    <a:lstStyle/>
                    <a:p>
                      <a:pPr algn="ctr"/>
                      <a:r>
                        <a:rPr lang="en-US" sz="3200" dirty="0" smtClean="0">
                          <a:latin typeface="Times New Roman" pitchFamily="18" charset="0"/>
                          <a:cs typeface="Times New Roman" pitchFamily="18" charset="0"/>
                        </a:rPr>
                        <a:t>a. </a:t>
                      </a:r>
                      <a:r>
                        <a:rPr lang="en-US" sz="3200" dirty="0" err="1" smtClean="0">
                          <a:latin typeface="Times New Roman" pitchFamily="18" charset="0"/>
                          <a:cs typeface="Times New Roman" pitchFamily="18" charset="0"/>
                        </a:rPr>
                        <a:t>Lễ</a:t>
                      </a:r>
                      <a:r>
                        <a:rPr lang="en-US" sz="3200" baseline="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Cấp</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sắc</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1"/>
                  </a:ext>
                </a:extLst>
              </a:tr>
              <a:tr h="609600">
                <a:tc>
                  <a:txBody>
                    <a:bodyPr/>
                    <a:lstStyle/>
                    <a:p>
                      <a:pPr algn="ctr"/>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Lễ</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hội</a:t>
                      </a:r>
                      <a:r>
                        <a:rPr lang="en-US" sz="3200" baseline="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Đại</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Phan</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2"/>
                  </a:ext>
                </a:extLst>
              </a:tr>
              <a:tr h="609600">
                <a:tc>
                  <a:txBody>
                    <a:bodyPr/>
                    <a:lstStyle/>
                    <a:p>
                      <a:pPr algn="ctr"/>
                      <a:r>
                        <a:rPr lang="en-US" sz="3200" dirty="0" smtClean="0">
                          <a:latin typeface="Times New Roman" pitchFamily="18" charset="0"/>
                          <a:cs typeface="Times New Roman" pitchFamily="18" charset="0"/>
                        </a:rPr>
                        <a:t>c. </a:t>
                      </a:r>
                      <a:r>
                        <a:rPr lang="en-US" sz="3200" dirty="0" err="1" smtClean="0">
                          <a:latin typeface="Times New Roman" pitchFamily="18" charset="0"/>
                          <a:cs typeface="Times New Roman" pitchFamily="18" charset="0"/>
                        </a:rPr>
                        <a:t>Hát</a:t>
                      </a:r>
                      <a:r>
                        <a:rPr lang="en-US" sz="3200" baseline="0" dirty="0" smtClean="0">
                          <a:latin typeface="Times New Roman" pitchFamily="18" charset="0"/>
                          <a:cs typeface="Times New Roman" pitchFamily="18" charset="0"/>
                        </a:rPr>
                        <a:t> Then</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3"/>
                  </a:ext>
                </a:extLst>
              </a:tr>
              <a:tr h="609600">
                <a:tc>
                  <a:txBody>
                    <a:bodyPr/>
                    <a:lstStyle/>
                    <a:p>
                      <a:pPr algn="ctr"/>
                      <a:r>
                        <a:rPr lang="en-US" sz="3200" dirty="0" smtClean="0">
                          <a:latin typeface="Times New Roman" pitchFamily="18" charset="0"/>
                          <a:cs typeface="Times New Roman" pitchFamily="18" charset="0"/>
                        </a:rPr>
                        <a:t>d.</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Hát</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Soóng</a:t>
                      </a:r>
                      <a:r>
                        <a:rPr lang="en-US" sz="3200" baseline="0" dirty="0" smtClean="0">
                          <a:latin typeface="Times New Roman" pitchFamily="18" charset="0"/>
                          <a:cs typeface="Times New Roman" pitchFamily="18" charset="0"/>
                        </a:rPr>
                        <a:t> </a:t>
                      </a:r>
                      <a:r>
                        <a:rPr lang="en-US" sz="3200" baseline="0" dirty="0" err="1" smtClean="0">
                          <a:latin typeface="Times New Roman" pitchFamily="18" charset="0"/>
                          <a:cs typeface="Times New Roman" pitchFamily="18" charset="0"/>
                        </a:rPr>
                        <a:t>Cọ</a:t>
                      </a:r>
                      <a:endParaRPr lang="en-US" sz="3200" dirty="0">
                        <a:latin typeface="Times New Roman" pitchFamily="18" charset="0"/>
                        <a:cs typeface="Times New Roman" pitchFamily="18" charset="0"/>
                      </a:endParaRPr>
                    </a:p>
                  </a:txBody>
                  <a:tcPr marL="121920" marR="121920" marT="60960" marB="60960">
                    <a:solidFill>
                      <a:schemeClr val="accent2">
                        <a:lumMod val="20000"/>
                        <a:lumOff val="80000"/>
                      </a:schemeClr>
                    </a:solidFill>
                  </a:tcPr>
                </a:tc>
                <a:extLst>
                  <a:ext uri="{0D108BD9-81ED-4DB2-BD59-A6C34878D82A}">
                    <a16:rowId xmlns:a16="http://schemas.microsoft.com/office/drawing/2014/main" val="10004"/>
                  </a:ext>
                </a:extLst>
              </a:tr>
            </a:tbl>
          </a:graphicData>
        </a:graphic>
      </p:graphicFrame>
      <p:cxnSp>
        <p:nvCxnSpPr>
          <p:cNvPr id="12" name="Straight Connector 11"/>
          <p:cNvCxnSpPr/>
          <p:nvPr/>
        </p:nvCxnSpPr>
        <p:spPr>
          <a:xfrm>
            <a:off x="5863168" y="3733800"/>
            <a:ext cx="944033" cy="1219200"/>
          </a:xfrm>
          <a:prstGeom prst="line">
            <a:avLst/>
          </a:prstGeom>
          <a:ln w="222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863168" y="3733800"/>
            <a:ext cx="944033" cy="609600"/>
          </a:xfrm>
          <a:prstGeom prst="line">
            <a:avLst/>
          </a:prstGeom>
          <a:ln w="222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863168" y="5054600"/>
            <a:ext cx="944033" cy="609600"/>
          </a:xfrm>
          <a:prstGeom prst="line">
            <a:avLst/>
          </a:prstGeom>
          <a:ln w="22225" cmpd="sng">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11" idx="1"/>
          </p:cNvCxnSpPr>
          <p:nvPr/>
        </p:nvCxnSpPr>
        <p:spPr>
          <a:xfrm flipV="1">
            <a:off x="5863168" y="4343400"/>
            <a:ext cx="944033" cy="1219200"/>
          </a:xfrm>
          <a:prstGeom prst="line">
            <a:avLst/>
          </a:prstGeom>
          <a:ln w="22225" cmpd="sng">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4251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arn(inVertical)">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0" y="1295400"/>
            <a:ext cx="9357784"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a:spLocks noChangeArrowheads="1"/>
          </p:cNvSpPr>
          <p:nvPr/>
        </p:nvSpPr>
        <p:spPr bwMode="auto">
          <a:xfrm>
            <a:off x="3915833" y="279401"/>
            <a:ext cx="538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400" b="1">
                <a:solidFill>
                  <a:srgbClr val="FF0000"/>
                </a:solidFill>
              </a:rPr>
              <a:t>TRÒ CHƠI AI NHANH, AI ĐÚNG</a:t>
            </a:r>
          </a:p>
        </p:txBody>
      </p:sp>
      <p:sp>
        <p:nvSpPr>
          <p:cNvPr id="5" name="TextBox 4"/>
          <p:cNvSpPr txBox="1">
            <a:spLocks noChangeArrowheads="1"/>
          </p:cNvSpPr>
          <p:nvPr/>
        </p:nvSpPr>
        <p:spPr bwMode="auto">
          <a:xfrm>
            <a:off x="1731433" y="2108200"/>
            <a:ext cx="9956800" cy="29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r>
              <a:rPr lang="en-US" altLang="en-US" sz="3733" b="1" dirty="0" err="1">
                <a:solidFill>
                  <a:srgbClr val="0070C0"/>
                </a:solidFill>
                <a:latin typeface="Times New Roman" panose="02020603050405020304" pitchFamily="18" charset="0"/>
                <a:cs typeface="Times New Roman" panose="02020603050405020304" pitchFamily="18" charset="0"/>
              </a:rPr>
              <a:t>Thể</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lệ</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cuộc</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chơi</a:t>
            </a:r>
            <a:endParaRPr lang="en-US" altLang="en-US" sz="3733" b="1" dirty="0">
              <a:solidFill>
                <a:srgbClr val="0070C0"/>
              </a:solidFill>
              <a:latin typeface="Times New Roman" panose="02020603050405020304" pitchFamily="18" charset="0"/>
              <a:cs typeface="Times New Roman" panose="02020603050405020304" pitchFamily="18" charset="0"/>
            </a:endParaRPr>
          </a:p>
          <a:p>
            <a:pPr algn="just" eaLnBrk="1" hangingPunct="1"/>
            <a:r>
              <a:rPr lang="en-US" altLang="en-US" sz="3733" b="1" dirty="0">
                <a:solidFill>
                  <a:srgbClr val="0070C0"/>
                </a:solidFill>
                <a:latin typeface="Times New Roman" panose="02020603050405020304" pitchFamily="18" charset="0"/>
                <a:cs typeface="Times New Roman" panose="02020603050405020304" pitchFamily="18" charset="0"/>
              </a:rPr>
              <a:t>   3 </a:t>
            </a:r>
            <a:r>
              <a:rPr lang="en-US" altLang="en-US" sz="3733" b="1" dirty="0" err="1">
                <a:solidFill>
                  <a:srgbClr val="0070C0"/>
                </a:solidFill>
                <a:latin typeface="Times New Roman" panose="02020603050405020304" pitchFamily="18" charset="0"/>
                <a:cs typeface="Times New Roman" panose="02020603050405020304" pitchFamily="18" charset="0"/>
              </a:rPr>
              <a:t>đội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chơi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mỗi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đội</a:t>
            </a:r>
            <a:r>
              <a:rPr lang="en-US" altLang="en-US" sz="3733" b="1" dirty="0">
                <a:solidFill>
                  <a:srgbClr val="0070C0"/>
                </a:solidFill>
                <a:latin typeface="Times New Roman" panose="02020603050405020304" pitchFamily="18" charset="0"/>
                <a:cs typeface="Times New Roman" panose="02020603050405020304" pitchFamily="18" charset="0"/>
              </a:rPr>
              <a:t> 3 </a:t>
            </a:r>
            <a:r>
              <a:rPr lang="en-US" altLang="en-US" sz="3733" b="1" dirty="0" err="1">
                <a:solidFill>
                  <a:srgbClr val="0070C0"/>
                </a:solidFill>
                <a:latin typeface="Times New Roman" panose="02020603050405020304" pitchFamily="18" charset="0"/>
                <a:cs typeface="Times New Roman" panose="02020603050405020304" pitchFamily="18" charset="0"/>
              </a:rPr>
              <a:t>bạn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trong</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thời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gian</a:t>
            </a:r>
            <a:r>
              <a:rPr lang="en-US" altLang="en-US" sz="3733" b="1" dirty="0">
                <a:solidFill>
                  <a:srgbClr val="0070C0"/>
                </a:solidFill>
                <a:latin typeface="Times New Roman" panose="02020603050405020304" pitchFamily="18" charset="0"/>
                <a:cs typeface="Times New Roman" panose="02020603050405020304" pitchFamily="18" charset="0"/>
              </a:rPr>
              <a:t> 2 </a:t>
            </a:r>
            <a:r>
              <a:rPr lang="en-US" altLang="en-US" sz="3733" b="1" dirty="0" err="1">
                <a:solidFill>
                  <a:srgbClr val="0070C0"/>
                </a:solidFill>
                <a:latin typeface="Times New Roman" panose="02020603050405020304" pitchFamily="18" charset="0"/>
                <a:cs typeface="Times New Roman" panose="02020603050405020304" pitchFamily="18" charset="0"/>
              </a:rPr>
              <a:t>phút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lần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lượt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mỗi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bạn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ghi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tên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một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dân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tộc</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có</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trên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địa</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bàn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tỉnh</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Quảng</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Ninh</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Hết</a:t>
            </a:r>
            <a:r>
              <a:rPr lang="en-US" altLang="en-US" sz="3733" b="1" dirty="0">
                <a:solidFill>
                  <a:srgbClr val="0070C0"/>
                </a:solidFill>
                <a:latin typeface="Times New Roman" panose="02020603050405020304" pitchFamily="18" charset="0"/>
                <a:cs typeface="Times New Roman" panose="02020603050405020304" pitchFamily="18" charset="0"/>
              </a:rPr>
              <a:t> 2 </a:t>
            </a:r>
            <a:r>
              <a:rPr lang="en-US" altLang="en-US" sz="3733" b="1" dirty="0" err="1">
                <a:solidFill>
                  <a:srgbClr val="0070C0"/>
                </a:solidFill>
                <a:latin typeface="Times New Roman" panose="02020603050405020304" pitchFamily="18" charset="0"/>
                <a:cs typeface="Times New Roman" panose="02020603050405020304" pitchFamily="18" charset="0"/>
              </a:rPr>
              <a:t>phút</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đội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nào</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ghi</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được</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tên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nhiều</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dân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tộc</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sẽ</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chiến</a:t>
            </a:r>
            <a:r>
              <a:rPr lang="en-US" altLang="en-US" sz="3733" b="1" dirty="0">
                <a:solidFill>
                  <a:srgbClr val="0070C0"/>
                </a:solidFill>
                <a:latin typeface="Times New Roman" panose="02020603050405020304" pitchFamily="18" charset="0"/>
                <a:cs typeface="Times New Roman" panose="02020603050405020304" pitchFamily="18" charset="0"/>
              </a:rPr>
              <a:t> </a:t>
            </a:r>
            <a:r>
              <a:rPr lang="en-US" altLang="en-US" sz="3733" b="1" dirty="0" err="1">
                <a:solidFill>
                  <a:srgbClr val="0070C0"/>
                </a:solidFill>
                <a:latin typeface="Times New Roman" panose="02020603050405020304" pitchFamily="18" charset="0"/>
                <a:cs typeface="Times New Roman" panose="02020603050405020304" pitchFamily="18" charset="0"/>
              </a:rPr>
              <a:t>thắng</a:t>
            </a:r>
            <a:r>
              <a:rPr lang="en-US" altLang="en-US" sz="3733" b="1" dirty="0">
                <a:solidFill>
                  <a:srgbClr val="0070C0"/>
                </a:solidFill>
                <a:latin typeface="Times New Roman" panose="02020603050405020304" pitchFamily="18" charset="0"/>
                <a:cs typeface="Times New Roman" panose="02020603050405020304" pitchFamily="18" charset="0"/>
              </a:rPr>
              <a:t>. </a:t>
            </a:r>
          </a:p>
        </p:txBody>
      </p:sp>
      <p:sp>
        <p:nvSpPr>
          <p:cNvPr id="8" name="TextBox 7"/>
          <p:cNvSpPr txBox="1">
            <a:spLocks noChangeArrowheads="1"/>
          </p:cNvSpPr>
          <p:nvPr/>
        </p:nvSpPr>
        <p:spPr bwMode="auto">
          <a:xfrm>
            <a:off x="2438400" y="990601"/>
            <a:ext cx="223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r>
              <a:rPr lang="en-US" altLang="en-US" sz="2400">
                <a:solidFill>
                  <a:srgbClr val="FF0000"/>
                </a:solidFill>
              </a:rPr>
              <a:t>Câu hỏi:</a:t>
            </a:r>
          </a:p>
        </p:txBody>
      </p:sp>
    </p:spTree>
    <p:extLst>
      <p:ext uri="{BB962C8B-B14F-4D97-AF65-F5344CB8AC3E}">
        <p14:creationId xmlns:p14="http://schemas.microsoft.com/office/powerpoint/2010/main" val="560737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3"/>
                                        </p:tgtEl>
                                        <p:attrNameLst>
                                          <p:attrName>style.visibility</p:attrName>
                                        </p:attrNameLst>
                                      </p:cBhvr>
                                      <p:to>
                                        <p:strVal val="visible"/>
                                      </p:to>
                                    </p:set>
                                    <p:anim calcmode="lin" valueType="num">
                                      <p:cBhvr additive="base">
                                        <p:cTn id="11" dur="500" fill="hold"/>
                                        <p:tgtEl>
                                          <p:spTgt spid="9223"/>
                                        </p:tgtEl>
                                        <p:attrNameLst>
                                          <p:attrName>ppt_x</p:attrName>
                                        </p:attrNameLst>
                                      </p:cBhvr>
                                      <p:tavLst>
                                        <p:tav tm="0">
                                          <p:val>
                                            <p:strVal val="#ppt_x"/>
                                          </p:val>
                                        </p:tav>
                                        <p:tav tm="100000">
                                          <p:val>
                                            <p:strVal val="#ppt_x"/>
                                          </p:val>
                                        </p:tav>
                                      </p:tavLst>
                                    </p:anim>
                                    <p:anim calcmode="lin" valueType="num">
                                      <p:cBhvr additive="base">
                                        <p:cTn id="12" dur="500" fill="hold"/>
                                        <p:tgtEl>
                                          <p:spTgt spid="922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147234"/>
            <a:ext cx="10668000" cy="5329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336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79283" y="1137240"/>
            <a:ext cx="10566400" cy="4607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r>
              <a:rPr lang="en-US" altLang="en-US" sz="2667" dirty="0">
                <a:latin typeface="Times New Roman" panose="02020603050405020304" pitchFamily="18" charset="0"/>
                <a:cs typeface="Times New Roman" panose="02020603050405020304" pitchFamily="18" charset="0"/>
              </a:rPr>
              <a:t>    </a:t>
            </a:r>
            <a:r>
              <a:rPr lang="en-US" altLang="en-US" sz="2667" b="1" dirty="0" smtClean="0">
                <a:latin typeface="Times New Roman" panose="02020603050405020304" pitchFamily="18" charset="0"/>
                <a:cs typeface="Times New Roman" panose="02020603050405020304" pitchFamily="18" charset="0"/>
              </a:rPr>
              <a:t>EM CÓ BIẾT?</a:t>
            </a:r>
          </a:p>
          <a:p>
            <a:pPr algn="just" eaLnBrk="1" hangingPunct="1"/>
            <a:r>
              <a:rPr lang="en-US" altLang="en-US" sz="2667" dirty="0" err="1" smtClean="0">
                <a:latin typeface="Times New Roman" panose="02020603050405020304" pitchFamily="18" charset="0"/>
                <a:cs typeface="Times New Roman" panose="02020603050405020304" pitchFamily="18" charset="0"/>
              </a:rPr>
              <a:t>Đông</a:t>
            </a:r>
            <a:r>
              <a:rPr lang="en-US" altLang="en-US" sz="2667" dirty="0" smtClean="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Triều</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là</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thị</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xã</a:t>
            </a:r>
            <a:r>
              <a:rPr lang="en-US" altLang="en-US" sz="2667" dirty="0">
                <a:latin typeface="Times New Roman" panose="02020603050405020304" pitchFamily="18" charset="0"/>
                <a:cs typeface="Times New Roman" panose="02020603050405020304" pitchFamily="18" charset="0"/>
              </a:rPr>
              <a:t> ở </a:t>
            </a:r>
            <a:r>
              <a:rPr lang="en-US" altLang="en-US" sz="2667" dirty="0" err="1">
                <a:latin typeface="Times New Roman" panose="02020603050405020304" pitchFamily="18" charset="0"/>
                <a:cs typeface="Times New Roman" panose="02020603050405020304" pitchFamily="18" charset="0"/>
              </a:rPr>
              <a:t>cửa</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ngõ</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phía</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Tây</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của</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tỉnh</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Quảng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Ninh</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diện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tích</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tự</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nhiên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hơn</a:t>
            </a:r>
            <a:r>
              <a:rPr lang="en-US" altLang="en-US" sz="2667" dirty="0">
                <a:latin typeface="Times New Roman" panose="02020603050405020304" pitchFamily="18" charset="0"/>
                <a:cs typeface="Times New Roman" panose="02020603050405020304" pitchFamily="18" charset="0"/>
              </a:rPr>
              <a:t> 397 km</a:t>
            </a:r>
            <a:r>
              <a:rPr lang="en-US" altLang="en-US" sz="2667" baseline="30000" dirty="0">
                <a:latin typeface="Times New Roman" panose="02020603050405020304" pitchFamily="18" charset="0"/>
                <a:cs typeface="Times New Roman" panose="02020603050405020304" pitchFamily="18" charset="0"/>
              </a:rPr>
              <a:t>2</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dân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số</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trên</a:t>
            </a:r>
            <a:r>
              <a:rPr lang="en-US" altLang="en-US" sz="2667" dirty="0">
                <a:latin typeface="Times New Roman" panose="02020603050405020304" pitchFamily="18" charset="0"/>
                <a:cs typeface="Times New Roman" panose="02020603050405020304" pitchFamily="18" charset="0"/>
              </a:rPr>
              <a:t> 17 </a:t>
            </a:r>
            <a:r>
              <a:rPr lang="en-US" altLang="en-US" sz="2667" dirty="0" err="1">
                <a:latin typeface="Times New Roman" panose="02020603050405020304" pitchFamily="18" charset="0"/>
                <a:cs typeface="Times New Roman" panose="02020603050405020304" pitchFamily="18" charset="0"/>
              </a:rPr>
              <a:t>vạn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gồm</a:t>
            </a:r>
            <a:r>
              <a:rPr lang="en-US" altLang="en-US" sz="2667" dirty="0">
                <a:latin typeface="Times New Roman" panose="02020603050405020304" pitchFamily="18" charset="0"/>
                <a:cs typeface="Times New Roman" panose="02020603050405020304" pitchFamily="18" charset="0"/>
              </a:rPr>
              <a:t> 17 </a:t>
            </a:r>
            <a:r>
              <a:rPr lang="en-US" altLang="en-US" sz="2667" dirty="0" err="1">
                <a:latin typeface="Times New Roman" panose="02020603050405020304" pitchFamily="18" charset="0"/>
                <a:cs typeface="Times New Roman" panose="02020603050405020304" pitchFamily="18" charset="0"/>
              </a:rPr>
              <a:t>dân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tộc</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sinh</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sống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trên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địa</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bàn</a:t>
            </a:r>
            <a:r>
              <a:rPr lang="en-US" altLang="en-US" sz="2667" dirty="0">
                <a:latin typeface="Times New Roman" panose="02020603050405020304" pitchFamily="18" charset="0"/>
                <a:cs typeface="Times New Roman" panose="02020603050405020304" pitchFamily="18" charset="0"/>
              </a:rPr>
              <a:t> 21 </a:t>
            </a:r>
            <a:r>
              <a:rPr lang="en-US" altLang="en-US" sz="2667" dirty="0" err="1">
                <a:latin typeface="Times New Roman" panose="02020603050405020304" pitchFamily="18" charset="0"/>
                <a:cs typeface="Times New Roman" panose="02020603050405020304" pitchFamily="18" charset="0"/>
              </a:rPr>
              <a:t>xã</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phường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theo</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điều</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tra</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dân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số</a:t>
            </a:r>
            <a:r>
              <a:rPr lang="en-US" altLang="en-US" sz="2667" dirty="0">
                <a:latin typeface="Times New Roman" panose="02020603050405020304" pitchFamily="18" charset="0"/>
                <a:cs typeface="Times New Roman" panose="02020603050405020304" pitchFamily="18" charset="0"/>
              </a:rPr>
              <a:t> 01/4/2019); </a:t>
            </a:r>
            <a:r>
              <a:rPr lang="en-US" altLang="en-US" sz="2667" dirty="0" err="1">
                <a:latin typeface="Times New Roman" panose="02020603050405020304" pitchFamily="18" charset="0"/>
                <a:cs typeface="Times New Roman" panose="02020603050405020304" pitchFamily="18" charset="0"/>
              </a:rPr>
              <a:t>trong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đó</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dân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tộc</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Kinh</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hơn</a:t>
            </a:r>
            <a:r>
              <a:rPr lang="en-US" altLang="en-US" sz="2667" dirty="0">
                <a:latin typeface="Times New Roman" panose="02020603050405020304" pitchFamily="18" charset="0"/>
                <a:cs typeface="Times New Roman" panose="02020603050405020304" pitchFamily="18" charset="0"/>
              </a:rPr>
              <a:t> 16,72 </a:t>
            </a:r>
            <a:r>
              <a:rPr lang="en-US" altLang="en-US" sz="2667" dirty="0" err="1">
                <a:latin typeface="Times New Roman" panose="02020603050405020304" pitchFamily="18" charset="0"/>
                <a:cs typeface="Times New Roman" panose="02020603050405020304" pitchFamily="18" charset="0"/>
              </a:rPr>
              <a:t>vạn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dân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tộc</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Tày</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2.421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Sán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Dìu</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947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Hoa</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420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Dao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150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Nùng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164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Mường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140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Sán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Chay</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45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còn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lại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là</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một</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số</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dân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tộc</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thiểu</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số</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khác</a:t>
            </a:r>
            <a:r>
              <a:rPr lang="en-US" altLang="en-US" sz="2667" dirty="0">
                <a:latin typeface="Times New Roman" panose="02020603050405020304" pitchFamily="18" charset="0"/>
                <a:cs typeface="Times New Roman" panose="02020603050405020304" pitchFamily="18" charset="0"/>
              </a:rPr>
              <a:t>. </a:t>
            </a:r>
          </a:p>
          <a:p>
            <a:pPr algn="just" eaLnBrk="1" hangingPunct="1"/>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Là</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địa</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phương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tỷ</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lệ</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và</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số</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dân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tộc</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thiểu</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số</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không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nhiều</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cơ</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bản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không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phải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là</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dân</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tộc</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thiểu</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số</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chính</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gốc</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tập</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trung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chủ</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yếu</a:t>
            </a:r>
            <a:r>
              <a:rPr lang="en-US" altLang="en-US" sz="2667" dirty="0">
                <a:latin typeface="Times New Roman" panose="02020603050405020304" pitchFamily="18" charset="0"/>
                <a:cs typeface="Times New Roman" panose="02020603050405020304" pitchFamily="18" charset="0"/>
              </a:rPr>
              <a:t> ở </a:t>
            </a:r>
            <a:r>
              <a:rPr lang="en-US" altLang="en-US" sz="2667" dirty="0" err="1">
                <a:latin typeface="Times New Roman" panose="02020603050405020304" pitchFamily="18" charset="0"/>
                <a:cs typeface="Times New Roman" panose="02020603050405020304" pitchFamily="18" charset="0"/>
              </a:rPr>
              <a:t>xã</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Tràng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Lương</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1.832/2.814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xã</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Bình</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Khê</a:t>
            </a:r>
            <a:r>
              <a:rPr lang="en-US" altLang="en-US" sz="2667" dirty="0">
                <a:latin typeface="Times New Roman" panose="02020603050405020304" pitchFamily="18" charset="0"/>
                <a:cs typeface="Times New Roman" panose="02020603050405020304" pitchFamily="18" charset="0"/>
              </a:rPr>
              <a:t> </a:t>
            </a:r>
            <a:r>
              <a:rPr lang="en-US" altLang="en-US" sz="2667" dirty="0" err="1">
                <a:latin typeface="Times New Roman" panose="02020603050405020304" pitchFamily="18" charset="0"/>
                <a:cs typeface="Times New Roman" panose="02020603050405020304" pitchFamily="18" charset="0"/>
              </a:rPr>
              <a:t>có</a:t>
            </a:r>
            <a:r>
              <a:rPr lang="en-US" altLang="en-US" sz="2667" dirty="0">
                <a:latin typeface="Times New Roman" panose="02020603050405020304" pitchFamily="18" charset="0"/>
                <a:cs typeface="Times New Roman" panose="02020603050405020304" pitchFamily="18" charset="0"/>
              </a:rPr>
              <a:t> 1.945/10.687 </a:t>
            </a:r>
            <a:r>
              <a:rPr lang="en-US" altLang="en-US" sz="2667" dirty="0" err="1">
                <a:latin typeface="Times New Roman" panose="02020603050405020304" pitchFamily="18" charset="0"/>
                <a:cs typeface="Times New Roman" panose="02020603050405020304" pitchFamily="18" charset="0"/>
              </a:rPr>
              <a:t>người</a:t>
            </a:r>
            <a:r>
              <a:rPr lang="en-US" altLang="en-US" sz="2667"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65804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962400" y="177801"/>
            <a:ext cx="508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HOẠT ĐỘNG CẶP ĐÔI</a:t>
            </a:r>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713318"/>
            <a:ext cx="11277600" cy="5759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8737600" y="2209800"/>
            <a:ext cx="6096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X</a:t>
            </a:r>
          </a:p>
        </p:txBody>
      </p:sp>
      <p:sp>
        <p:nvSpPr>
          <p:cNvPr id="7" name="Rectangle 6"/>
          <p:cNvSpPr/>
          <p:nvPr/>
        </p:nvSpPr>
        <p:spPr>
          <a:xfrm>
            <a:off x="8636000" y="4343400"/>
            <a:ext cx="6096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X</a:t>
            </a:r>
          </a:p>
        </p:txBody>
      </p:sp>
      <p:sp>
        <p:nvSpPr>
          <p:cNvPr id="8" name="Rectangle 7"/>
          <p:cNvSpPr/>
          <p:nvPr/>
        </p:nvSpPr>
        <p:spPr>
          <a:xfrm>
            <a:off x="10363200" y="3337984"/>
            <a:ext cx="6096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X</a:t>
            </a:r>
          </a:p>
        </p:txBody>
      </p:sp>
      <p:sp>
        <p:nvSpPr>
          <p:cNvPr id="9" name="Rectangle 8"/>
          <p:cNvSpPr/>
          <p:nvPr/>
        </p:nvSpPr>
        <p:spPr>
          <a:xfrm>
            <a:off x="10363200" y="5198533"/>
            <a:ext cx="609600" cy="50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t>X</a:t>
            </a:r>
          </a:p>
        </p:txBody>
      </p:sp>
    </p:spTree>
    <p:extLst>
      <p:ext uri="{BB962C8B-B14F-4D97-AF65-F5344CB8AC3E}">
        <p14:creationId xmlns:p14="http://schemas.microsoft.com/office/powerpoint/2010/main" val="3767831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2770"/>
                                        </p:tgtEl>
                                        <p:attrNameLst>
                                          <p:attrName>style.visibility</p:attrName>
                                        </p:attrNameLst>
                                      </p:cBhvr>
                                      <p:to>
                                        <p:strVal val="visible"/>
                                      </p:to>
                                    </p:set>
                                    <p:anim calcmode="lin" valueType="num">
                                      <p:cBhvr additive="base">
                                        <p:cTn id="13" dur="500" fill="hold"/>
                                        <p:tgtEl>
                                          <p:spTgt spid="32770"/>
                                        </p:tgtEl>
                                        <p:attrNameLst>
                                          <p:attrName>ppt_x</p:attrName>
                                        </p:attrNameLst>
                                      </p:cBhvr>
                                      <p:tavLst>
                                        <p:tav tm="0">
                                          <p:val>
                                            <p:strVal val="#ppt_x"/>
                                          </p:val>
                                        </p:tav>
                                        <p:tav tm="100000">
                                          <p:val>
                                            <p:strVal val="#ppt_x"/>
                                          </p:val>
                                        </p:tav>
                                      </p:tavLst>
                                    </p:anim>
                                    <p:anim calcmode="lin" valueType="num">
                                      <p:cBhvr additive="base">
                                        <p:cTn id="14"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962400" y="177801"/>
            <a:ext cx="508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ctr" eaLnBrk="1" hangingPunct="1"/>
            <a:r>
              <a:rPr lang="en-US" altLang="en-US" sz="2400" b="1">
                <a:solidFill>
                  <a:srgbClr val="FF0000"/>
                </a:solidFill>
                <a:latin typeface="Times New Roman" panose="02020603050405020304" pitchFamily="18" charset="0"/>
                <a:cs typeface="Times New Roman" panose="02020603050405020304" pitchFamily="18" charset="0"/>
              </a:rPr>
              <a:t>HOẠT ĐỘNG CÁ NHÂN</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1" y="670985"/>
            <a:ext cx="10598151" cy="569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18" y="1498600"/>
            <a:ext cx="3790949"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6617" y="1483784"/>
            <a:ext cx="35560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8001" y="1498601"/>
            <a:ext cx="3689351" cy="3977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20800" y="5475818"/>
            <a:ext cx="1320800" cy="4423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a:t>DAO</a:t>
            </a:r>
          </a:p>
        </p:txBody>
      </p:sp>
      <p:sp>
        <p:nvSpPr>
          <p:cNvPr id="13" name="Rectangle 12"/>
          <p:cNvSpPr/>
          <p:nvPr/>
        </p:nvSpPr>
        <p:spPr>
          <a:xfrm>
            <a:off x="5374217" y="5475818"/>
            <a:ext cx="1320800" cy="4423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a:t>TÀY</a:t>
            </a:r>
          </a:p>
        </p:txBody>
      </p:sp>
      <p:sp>
        <p:nvSpPr>
          <p:cNvPr id="14" name="Rectangle 13"/>
          <p:cNvSpPr/>
          <p:nvPr/>
        </p:nvSpPr>
        <p:spPr>
          <a:xfrm>
            <a:off x="9313333" y="5475818"/>
            <a:ext cx="1557867" cy="44238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a:t>SÁN CHỈ</a:t>
            </a:r>
          </a:p>
        </p:txBody>
      </p:sp>
    </p:spTree>
    <p:extLst>
      <p:ext uri="{BB962C8B-B14F-4D97-AF65-F5344CB8AC3E}">
        <p14:creationId xmlns:p14="http://schemas.microsoft.com/office/powerpoint/2010/main" val="4083931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additive="base">
                                        <p:cTn id="13" dur="500" fill="hold"/>
                                        <p:tgtEl>
                                          <p:spTgt spid="33794"/>
                                        </p:tgtEl>
                                        <p:attrNameLst>
                                          <p:attrName>ppt_x</p:attrName>
                                        </p:attrNameLst>
                                      </p:cBhvr>
                                      <p:tavLst>
                                        <p:tav tm="0">
                                          <p:val>
                                            <p:strVal val="#ppt_x"/>
                                          </p:val>
                                        </p:tav>
                                        <p:tav tm="100000">
                                          <p:val>
                                            <p:strVal val="#ppt_x"/>
                                          </p:val>
                                        </p:tav>
                                      </p:tavLst>
                                    </p:anim>
                                    <p:anim calcmode="lin" valueType="num">
                                      <p:cBhvr additive="base">
                                        <p:cTn id="14"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795"/>
                                        </p:tgtEl>
                                        <p:attrNameLst>
                                          <p:attrName>style.visibility</p:attrName>
                                        </p:attrNameLst>
                                      </p:cBhvr>
                                      <p:to>
                                        <p:strVal val="visible"/>
                                      </p:to>
                                    </p:set>
                                    <p:anim calcmode="lin" valueType="num">
                                      <p:cBhvr additive="base">
                                        <p:cTn id="19" dur="500" fill="hold"/>
                                        <p:tgtEl>
                                          <p:spTgt spid="33795"/>
                                        </p:tgtEl>
                                        <p:attrNameLst>
                                          <p:attrName>ppt_x</p:attrName>
                                        </p:attrNameLst>
                                      </p:cBhvr>
                                      <p:tavLst>
                                        <p:tav tm="0">
                                          <p:val>
                                            <p:strVal val="#ppt_x"/>
                                          </p:val>
                                        </p:tav>
                                        <p:tav tm="100000">
                                          <p:val>
                                            <p:strVal val="#ppt_x"/>
                                          </p:val>
                                        </p:tav>
                                      </p:tavLst>
                                    </p:anim>
                                    <p:anim calcmode="lin" valueType="num">
                                      <p:cBhvr additive="base">
                                        <p:cTn id="20" dur="500" fill="hold"/>
                                        <p:tgtEl>
                                          <p:spTgt spid="3379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796"/>
                                        </p:tgtEl>
                                        <p:attrNameLst>
                                          <p:attrName>style.visibility</p:attrName>
                                        </p:attrNameLst>
                                      </p:cBhvr>
                                      <p:to>
                                        <p:strVal val="visible"/>
                                      </p:to>
                                    </p:set>
                                    <p:anim calcmode="lin" valueType="num">
                                      <p:cBhvr additive="base">
                                        <p:cTn id="23" dur="500" fill="hold"/>
                                        <p:tgtEl>
                                          <p:spTgt spid="33796"/>
                                        </p:tgtEl>
                                        <p:attrNameLst>
                                          <p:attrName>ppt_x</p:attrName>
                                        </p:attrNameLst>
                                      </p:cBhvr>
                                      <p:tavLst>
                                        <p:tav tm="0">
                                          <p:val>
                                            <p:strVal val="#ppt_x"/>
                                          </p:val>
                                        </p:tav>
                                        <p:tav tm="100000">
                                          <p:val>
                                            <p:strVal val="#ppt_x"/>
                                          </p:val>
                                        </p:tav>
                                      </p:tavLst>
                                    </p:anim>
                                    <p:anim calcmode="lin" valueType="num">
                                      <p:cBhvr additive="base">
                                        <p:cTn id="24" dur="500" fill="hold"/>
                                        <p:tgtEl>
                                          <p:spTgt spid="3379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797"/>
                                        </p:tgtEl>
                                        <p:attrNameLst>
                                          <p:attrName>style.visibility</p:attrName>
                                        </p:attrNameLst>
                                      </p:cBhvr>
                                      <p:to>
                                        <p:strVal val="visible"/>
                                      </p:to>
                                    </p:set>
                                    <p:anim calcmode="lin" valueType="num">
                                      <p:cBhvr additive="base">
                                        <p:cTn id="27" dur="500" fill="hold"/>
                                        <p:tgtEl>
                                          <p:spTgt spid="33797"/>
                                        </p:tgtEl>
                                        <p:attrNameLst>
                                          <p:attrName>ppt_x</p:attrName>
                                        </p:attrNameLst>
                                      </p:cBhvr>
                                      <p:tavLst>
                                        <p:tav tm="0">
                                          <p:val>
                                            <p:strVal val="#ppt_x"/>
                                          </p:val>
                                        </p:tav>
                                        <p:tav tm="100000">
                                          <p:val>
                                            <p:strVal val="#ppt_x"/>
                                          </p:val>
                                        </p:tav>
                                      </p:tavLst>
                                    </p:anim>
                                    <p:anim calcmode="lin" valueType="num">
                                      <p:cBhvr additive="base">
                                        <p:cTn id="28"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17" y="116418"/>
            <a:ext cx="3249083" cy="5344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17600" y="5005918"/>
            <a:ext cx="1320800" cy="4445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400" dirty="0"/>
              <a:t>DAO</a:t>
            </a:r>
          </a:p>
        </p:txBody>
      </p:sp>
      <p:sp>
        <p:nvSpPr>
          <p:cNvPr id="3" name="TextBox 2"/>
          <p:cNvSpPr txBox="1">
            <a:spLocks noChangeArrowheads="1"/>
          </p:cNvSpPr>
          <p:nvPr/>
        </p:nvSpPr>
        <p:spPr bwMode="auto">
          <a:xfrm>
            <a:off x="3477685" y="116417"/>
            <a:ext cx="8409516" cy="5551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eaLnBrk="1" hangingPunct="1"/>
            <a:r>
              <a:rPr lang="en-US" altLang="en-US" sz="1867">
                <a:latin typeface="Times New Roman" panose="02020603050405020304" pitchFamily="18" charset="0"/>
                <a:cs typeface="Times New Roman" panose="02020603050405020304" pitchFamily="18" charset="0"/>
              </a:rPr>
              <a:t>   T</a:t>
            </a:r>
            <a:r>
              <a:rPr lang="vi-VN" altLang="en-US" sz="1867">
                <a:latin typeface="Times New Roman" panose="02020603050405020304" pitchFamily="18" charset="0"/>
                <a:cs typeface="Times New Roman" panose="02020603050405020304" pitchFamily="18" charset="0"/>
              </a:rPr>
              <a:t>rang phục phụ nữ Dao thường có áo dài yếm kết hợp với quần.</a:t>
            </a:r>
            <a:r>
              <a:rPr lang="en-US" altLang="en-US" sz="1867">
                <a:latin typeface="Times New Roman" panose="02020603050405020304" pitchFamily="18" charset="0"/>
                <a:cs typeface="Times New Roman" panose="02020603050405020304" pitchFamily="18" charset="0"/>
              </a:rPr>
              <a:t> </a:t>
            </a:r>
            <a:r>
              <a:rPr lang="vi-VN" altLang="en-US" sz="1867">
                <a:latin typeface="Times New Roman" panose="02020603050405020304" pitchFamily="18" charset="0"/>
                <a:cs typeface="Times New Roman" panose="02020603050405020304" pitchFamily="18" charset="0"/>
              </a:rPr>
              <a:t>Theo quan niệm của người Dao, trong bộ y phục của người phụ nữ quan trọng nhất là chiếc áo được thiết kế dài đến gần đầu gối. Cổ áo được thiết kế theo hình chữ V có thêu hoa văn. Sau lưng áo của phụ nữ Dao cũng có phần thêu hoa văn. Ở phần thêu này, người Dao cho rằng sẽ làm chiếc áo thêm đẹp, thêm độc đáo và để dễ phân biệt dân tộc Dao với các dân tộc khác.</a:t>
            </a:r>
            <a:r>
              <a:rPr lang="en-US" altLang="en-US" sz="1867">
                <a:latin typeface="Times New Roman" panose="02020603050405020304" pitchFamily="18" charset="0"/>
                <a:cs typeface="Times New Roman" panose="02020603050405020304" pitchFamily="18" charset="0"/>
              </a:rPr>
              <a:t> </a:t>
            </a:r>
            <a:r>
              <a:rPr lang="vi-VN" altLang="en-US" sz="1867">
                <a:latin typeface="Times New Roman" panose="02020603050405020304" pitchFamily="18" charset="0"/>
                <a:cs typeface="Times New Roman" panose="02020603050405020304" pitchFamily="18" charset="0"/>
              </a:rPr>
              <a:t>Áo người Dao có hai tà và phần cầu kỳ nhất để làm nên sự độc đáo trong chiếc áo của phụ nữ Dao chính là những nét hoa văn được thêu ở phần đuôi áo. Người Dao cho rằng, nhìn áo để biết người phụ nữ khéo hay không, nhìn áo để biết người phụ nữ có đảm đang hay không chính là nhìn vào cách thêu hoa văn ở phần đuôi áo mà người phụ nữ mặc.</a:t>
            </a:r>
            <a:endParaRPr lang="en-US" altLang="en-US" sz="1867">
              <a:latin typeface="Times New Roman" panose="02020603050405020304" pitchFamily="18" charset="0"/>
              <a:cs typeface="Times New Roman" panose="02020603050405020304" pitchFamily="18" charset="0"/>
            </a:endParaRPr>
          </a:p>
          <a:p>
            <a:pPr algn="just" eaLnBrk="1" hangingPunct="1"/>
            <a:r>
              <a:rPr lang="en-US" altLang="en-US" sz="1867">
                <a:latin typeface="Times New Roman" panose="02020603050405020304" pitchFamily="18" charset="0"/>
                <a:cs typeface="Times New Roman" panose="02020603050405020304" pitchFamily="18" charset="0"/>
              </a:rPr>
              <a:t>    Q</a:t>
            </a:r>
            <a:r>
              <a:rPr lang="vi-VN" altLang="en-US" sz="1867">
                <a:latin typeface="Times New Roman" panose="02020603050405020304" pitchFamily="18" charset="0"/>
                <a:cs typeface="Times New Roman" panose="02020603050405020304" pitchFamily="18" charset="0"/>
              </a:rPr>
              <a:t>uần của phụ nữ Dao được thêu ở đoạn cuối ống giống với phần thêu trên áo để tạo ra một bộ trang phục mang vẻ đẹp thẩm mỹ và rất tinh tế. Đồng bào thường đeo thắt lưng được dệt bằng vải thủ công, rộng khoảng 40cm gấp làm tư, chiều dài đủ quấn quanh thân người hai vòng, buộc lại ở phía sau, để buông dải đuôi xuống sau lưng. Những hoa văn trên áo phụ nữ Dao được thêu sặc sỡ với nhiều họa tiết phong phú như hình cỏ cây, hoa lá hay bất kỳ vật dụng nào mà người dân nơi đây cảm thấy gần gũi trong sinh hoạt hàng ngày. Cùng ý tưởng đó nhưng trên mỗi bộ trang phục, hoa văn không giống nhau bởi mỗi người có một cách làm và gửi vào tác phẩm của mình những nỗi niềm khác nhau.</a:t>
            </a:r>
            <a:endParaRPr lang="en-US" altLang="en-US" sz="1867">
              <a:latin typeface="Times New Roman" panose="02020603050405020304" pitchFamily="18" charset="0"/>
              <a:cs typeface="Times New Roman" panose="02020603050405020304" pitchFamily="18" charset="0"/>
            </a:endParaRPr>
          </a:p>
        </p:txBody>
      </p:sp>
      <p:sp>
        <p:nvSpPr>
          <p:cNvPr id="7" name="TextBox 6"/>
          <p:cNvSpPr txBox="1">
            <a:spLocks noChangeArrowheads="1"/>
          </p:cNvSpPr>
          <p:nvPr/>
        </p:nvSpPr>
        <p:spPr bwMode="auto">
          <a:xfrm>
            <a:off x="1253067" y="5585885"/>
            <a:ext cx="10634133" cy="124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eaLnBrk="1" hangingPunct="1"/>
            <a:r>
              <a:rPr lang="en-US" altLang="en-US" sz="1867">
                <a:latin typeface="Times New Roman" panose="02020603050405020304" pitchFamily="18" charset="0"/>
                <a:cs typeface="Times New Roman" panose="02020603050405020304" pitchFamily="18" charset="0"/>
              </a:rPr>
              <a:t>    </a:t>
            </a:r>
            <a:r>
              <a:rPr lang="vi-VN" altLang="en-US" sz="1867">
                <a:latin typeface="Times New Roman" panose="02020603050405020304" pitchFamily="18" charset="0"/>
                <a:cs typeface="Times New Roman" panose="02020603050405020304" pitchFamily="18" charset="0"/>
              </a:rPr>
              <a:t>Điểm nhấn quan trọng trong bộ trang phục của phụ nữ Dao chính là khăn vấn đầu. Khăn quấn đầu dài hơn 1 mét được thêu nhiều hoa văn sặc sỡ góp phần làm nổi bật trang phục của người phụ nữ Dao. Khăn có 3 loại: khăn vuông, khăn chữ nhật và khăn dài.</a:t>
            </a:r>
          </a:p>
          <a:p>
            <a:pPr algn="just" eaLnBrk="1" hangingPunct="1"/>
            <a:endParaRPr lang="en-US" altLang="en-US" sz="1867">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787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31752"/>
            <a:ext cx="3860800" cy="6445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a:xfrm>
            <a:off x="1320800" y="6070600"/>
            <a:ext cx="1320800" cy="26246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2133" dirty="0"/>
              <a:t>TÀY</a:t>
            </a:r>
          </a:p>
        </p:txBody>
      </p:sp>
      <p:sp>
        <p:nvSpPr>
          <p:cNvPr id="3" name="TextBox 2"/>
          <p:cNvSpPr txBox="1">
            <a:spLocks noChangeArrowheads="1"/>
          </p:cNvSpPr>
          <p:nvPr/>
        </p:nvSpPr>
        <p:spPr bwMode="auto">
          <a:xfrm>
            <a:off x="4470400" y="730251"/>
            <a:ext cx="7315200" cy="501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eaLnBrk="1" hangingPunct="1"/>
            <a:r>
              <a:rPr lang="en-US" altLang="en-US" sz="2667" dirty="0">
                <a:solidFill>
                  <a:srgbClr val="002060"/>
                </a:solidFill>
                <a:latin typeface="Times New Roman" panose="02020603050405020304" pitchFamily="18" charset="0"/>
                <a:cs typeface="Times New Roman" panose="02020603050405020304" pitchFamily="18" charset="0"/>
              </a:rPr>
              <a:t>    T</a:t>
            </a:r>
            <a:r>
              <a:rPr lang="vi-VN" altLang="en-US" sz="2667" dirty="0">
                <a:solidFill>
                  <a:srgbClr val="002060"/>
                </a:solidFill>
                <a:latin typeface="Times New Roman" panose="02020603050405020304" pitchFamily="18" charset="0"/>
                <a:cs typeface="Times New Roman" panose="02020603050405020304" pitchFamily="18" charset="0"/>
              </a:rPr>
              <a:t>rang Phục của người Tày đơn giản một sắc chàm, nét đặc sắc thể hiện ở những mẫu hoa văn trên vải của họ.</a:t>
            </a:r>
          </a:p>
          <a:p>
            <a:pPr algn="just" eaLnBrk="1" hangingPunct="1"/>
            <a:r>
              <a:rPr lang="vi-VN" altLang="en-US" sz="2667" dirty="0">
                <a:solidFill>
                  <a:srgbClr val="002060"/>
                </a:solidFill>
                <a:latin typeface="Times New Roman" panose="02020603050405020304" pitchFamily="18" charset="0"/>
                <a:cs typeface="Times New Roman" panose="02020603050405020304" pitchFamily="18" charset="0"/>
              </a:rPr>
              <a:t> Nhìn chung n</a:t>
            </a:r>
            <a:r>
              <a:rPr lang="en-US" altLang="en-US" sz="2667" dirty="0">
                <a:solidFill>
                  <a:srgbClr val="002060"/>
                </a:solidFill>
                <a:latin typeface="Times New Roman" panose="02020603050405020304" pitchFamily="18" charset="0"/>
                <a:cs typeface="Times New Roman" panose="02020603050405020304" pitchFamily="18" charset="0"/>
              </a:rPr>
              <a:t>g</a:t>
            </a:r>
            <a:r>
              <a:rPr lang="vi-VN" altLang="en-US" sz="2667" dirty="0">
                <a:solidFill>
                  <a:srgbClr val="002060"/>
                </a:solidFill>
                <a:latin typeface="Times New Roman" panose="02020603050405020304" pitchFamily="18" charset="0"/>
                <a:cs typeface="Times New Roman" panose="02020603050405020304" pitchFamily="18" charset="0"/>
              </a:rPr>
              <a:t>ười Tày thường mặc quần áo vải bông nhuộm chàm nên trang phục của họ màu chủ đạo là màu chàm, phụ nữ thường chít khăn mỏ quạ, mặc áo năm thân có thắt lưng, đeo vòng cổ, tay, chân bằng bạc.</a:t>
            </a:r>
            <a:endParaRPr lang="en-US" altLang="en-US" sz="2667" dirty="0">
              <a:solidFill>
                <a:srgbClr val="002060"/>
              </a:solidFill>
              <a:latin typeface="Times New Roman" panose="02020603050405020304" pitchFamily="18" charset="0"/>
              <a:cs typeface="Times New Roman" panose="02020603050405020304" pitchFamily="18" charset="0"/>
            </a:endParaRPr>
          </a:p>
          <a:p>
            <a:pPr algn="just" eaLnBrk="1" hangingPunct="1"/>
            <a:r>
              <a:rPr lang="en-US" altLang="en-US" sz="2667" dirty="0">
                <a:solidFill>
                  <a:srgbClr val="002060"/>
                </a:solidFill>
                <a:latin typeface="Times New Roman" panose="02020603050405020304" pitchFamily="18" charset="0"/>
                <a:cs typeface="Times New Roman" panose="02020603050405020304" pitchFamily="18" charset="0"/>
              </a:rPr>
              <a:t>    </a:t>
            </a:r>
            <a:r>
              <a:rPr lang="vi-VN" altLang="en-US" sz="2667" dirty="0">
                <a:solidFill>
                  <a:srgbClr val="002060"/>
                </a:solidFill>
                <a:latin typeface="Times New Roman" panose="02020603050405020304" pitchFamily="18" charset="0"/>
                <a:cs typeface="Times New Roman" panose="02020603050405020304" pitchFamily="18" charset="0"/>
              </a:rPr>
              <a:t>Trang phục cổ truyền của người Tày được làm từ vải sợi bông tự dệt, nhuộm chàm đồng nhất trên trang phục nam và nữ, hầu như không có hoa văn trang trí. </a:t>
            </a:r>
          </a:p>
        </p:txBody>
      </p:sp>
    </p:spTree>
    <p:extLst>
      <p:ext uri="{BB962C8B-B14F-4D97-AF65-F5344CB8AC3E}">
        <p14:creationId xmlns:p14="http://schemas.microsoft.com/office/powerpoint/2010/main" val="2604950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77800"/>
            <a:ext cx="3860800"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914401" y="4925484"/>
            <a:ext cx="1631951" cy="22013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1867" dirty="0"/>
              <a:t>SÁN CHỈ</a:t>
            </a:r>
          </a:p>
        </p:txBody>
      </p:sp>
      <p:sp>
        <p:nvSpPr>
          <p:cNvPr id="5" name="TextBox 4"/>
          <p:cNvSpPr txBox="1">
            <a:spLocks noChangeArrowheads="1"/>
          </p:cNvSpPr>
          <p:nvPr/>
        </p:nvSpPr>
        <p:spPr bwMode="auto">
          <a:xfrm>
            <a:off x="4267200" y="482601"/>
            <a:ext cx="77216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algn="just" eaLnBrk="1" hangingPunct="1"/>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Trang phục của người Sán Chỉ do bàn tay khéo léo của phụ nữ Sán Chỉ làm ra, đơn giản và không rực rỡ như trang phục của người Mông, người Dao, nhưng vẫn có những nét độc đáo riêng biệt. Mặc trang phục truyền thống của dân tộc, phụ nữ Sán Chỉ phải vấn tóc, đội khăn màu đen và kèm theo các đồ trang sức như vòng cổ, vòng tay bằng bạc.</a:t>
            </a:r>
          </a:p>
          <a:p>
            <a:pPr algn="just" eaLnBrk="1" hangingPunct="1"/>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Mỗi cô gái Sán Chỉ đều có từ 2 - 3 chiếc thắt lưng làm bằng lụa hoặc nhiễu với nhiều màu sắc khác nhau được các cô khéo léo kết hợp cho phù hợp với trang phục của mình trong những ngày lễ, tết. </a:t>
            </a:r>
            <a:endParaRPr lang="en-US" altLang="en-US" sz="2400">
              <a:solidFill>
                <a:srgbClr val="0000FF"/>
              </a:solidFill>
              <a:latin typeface="Times New Roman" panose="02020603050405020304" pitchFamily="18" charset="0"/>
              <a:cs typeface="Times New Roman" panose="02020603050405020304" pitchFamily="18" charset="0"/>
            </a:endParaRPr>
          </a:p>
          <a:p>
            <a:pPr algn="just" eaLnBrk="1" hangingPunct="1"/>
            <a:r>
              <a:rPr lang="en-US" altLang="en-US" sz="2400">
                <a:solidFill>
                  <a:srgbClr val="0000FF"/>
                </a:solidFill>
                <a:latin typeface="Times New Roman" panose="02020603050405020304" pitchFamily="18" charset="0"/>
                <a:cs typeface="Times New Roman" panose="02020603050405020304" pitchFamily="18" charset="0"/>
              </a:rPr>
              <a:t>   </a:t>
            </a:r>
            <a:r>
              <a:rPr lang="vi-VN" altLang="en-US" sz="2400">
                <a:solidFill>
                  <a:srgbClr val="0000FF"/>
                </a:solidFill>
                <a:latin typeface="Times New Roman" panose="02020603050405020304" pitchFamily="18" charset="0"/>
                <a:cs typeface="Times New Roman" panose="02020603050405020304" pitchFamily="18" charset="0"/>
              </a:rPr>
              <a:t>Trang phục nam của người Sán Chỉ mộc mạc, đơn giản hơn nhưng vẫn toát lên vẻ đẹp khoẻ khoắn, mạnh mẽ với áo màu chàm, có hai túi rộng; quần dài, cạp chun, ống quần rộng để thuận lợi cho việc leo núi đồi.</a:t>
            </a:r>
          </a:p>
          <a:p>
            <a:pPr algn="just" eaLnBrk="1" hangingPunct="1"/>
            <a:endParaRPr lang="en-US" altLang="en-US" sz="24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8047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961</Words>
  <Application>Microsoft Office PowerPoint</Application>
  <PresentationFormat>Widescreen</PresentationFormat>
  <Paragraphs>58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1</cp:revision>
  <dcterms:created xsi:type="dcterms:W3CDTF">2023-10-24T08:50:58Z</dcterms:created>
  <dcterms:modified xsi:type="dcterms:W3CDTF">2023-10-24T08:51:06Z</dcterms:modified>
</cp:coreProperties>
</file>