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sldIdLst>
    <p:sldId id="277" r:id="rId5"/>
    <p:sldId id="27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9" r:id="rId14"/>
    <p:sldId id="285" r:id="rId15"/>
    <p:sldId id="286" r:id="rId16"/>
    <p:sldId id="291" r:id="rId17"/>
    <p:sldId id="268" r:id="rId18"/>
    <p:sldId id="292" r:id="rId19"/>
    <p:sldId id="293" r:id="rId20"/>
    <p:sldId id="294" r:id="rId21"/>
    <p:sldId id="289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39B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74202-FDFB-4E3F-8F03-167C076903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6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7F0740-66E4-4470-A7A7-A4CF89F93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14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E911C-0EC4-4F5E-95A9-8B556A3FF7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28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F13E0-7B67-416B-BD59-3FC1AC7C5E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520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A8DC2-1596-4820-8CBC-D3CE8D8341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07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BFED18-683F-495C-8986-90EBA39B56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7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2DF3F9-449D-4BE2-9028-FB738CAF04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42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69373-8D73-42B8-8903-5C280C7F7F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36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A4560-EFDA-40CD-956D-616C7E58C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87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802CA-D37F-4717-BB41-F74EEC162DD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48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0D11B-7440-4835-89AD-2B161332F9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824D2-B81A-468D-9053-70E5A56D4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0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7CCD8-A0F1-46FC-8CE3-56E979D16B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580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59CCA1-376B-480F-AE1C-1839911712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67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B6318C-985F-41E7-A815-F39CBE4E44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7D783-842F-456F-9380-68DF4DA84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288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DE8E-DA84-41F0-9598-1327398435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4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962CA-A5FE-4C05-89D7-6CAFB205F1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40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7F31D-12C6-4C5B-B08B-A507719B13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9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1F533-C271-49DB-A269-B7907EDA92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2053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40EB-2BF2-4A96-ADA1-9EDB2581EB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8264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766E3-79A3-47C5-88DA-9B92F43DD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3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0E90-4651-4C18-8A06-B77C1B8831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07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64A8C-8C42-4782-BE99-3348170C9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617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A2ECC-A41C-416B-B2C3-DCC520E1D4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659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99B1F-6853-46CE-8B12-ACA3336504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48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4A707-03CC-4378-A825-3B453031F8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266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8F73306-CCCB-45C3-8411-EE42D4908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325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7D783-842F-456F-9380-68DF4DA84C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117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DE8E-DA84-41F0-9598-1327398435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17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9962CA-A5FE-4C05-89D7-6CAFB205F1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336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7F31D-12C6-4C5B-B08B-A507719B13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67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D1F533-C271-49DB-A269-B7907EDA92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653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48D7E-8B6F-42E6-8791-055880F24C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706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640EB-2BF2-4A96-ADA1-9EDB2581EB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6614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766E3-79A3-47C5-88DA-9B92F43DD20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673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A64A8C-8C42-4782-BE99-3348170C9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98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1A2ECC-A41C-416B-B2C3-DCC520E1D4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3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99B1F-6853-46CE-8B12-ACA3336504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363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E4A707-03CC-4378-A825-3B453031F8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2180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8F73306-CCCB-45C3-8411-EE42D4908F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5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ACCCA1-898E-4927-93CA-04C82BE059C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67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804E0-4273-4413-B4FD-53552EA6E3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6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C1C0A4-62E3-496C-86DE-CE62EBF0978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67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5EE9E-69D3-4C20-A75F-CBDF0F7008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8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801CD7-6152-446F-80CD-206ACEB89F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3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38BCEE-0929-411D-91E3-F961FBD1E0D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2D6B94-9C5B-4FB4-A5CF-B795B7BFC66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981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8D289D-E1A2-48D3-81FA-3BE92672C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0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8D289D-E1A2-48D3-81FA-3BE92672CF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2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media13.wav"/><Relationship Id="rId5" Type="http://schemas.microsoft.com/office/2007/relationships/media" Target="../media/media13.wav"/><Relationship Id="rId4" Type="http://schemas.openxmlformats.org/officeDocument/2006/relationships/audio" Target="../media/media12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openxmlformats.org/officeDocument/2006/relationships/image" Target="../media/image13.jpeg"/><Relationship Id="rId5" Type="http://schemas.microsoft.com/office/2007/relationships/media" Target="../media/media6.wav"/><Relationship Id="rId10" Type="http://schemas.openxmlformats.org/officeDocument/2006/relationships/image" Target="../media/image12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4" Type="http://schemas.openxmlformats.org/officeDocument/2006/relationships/audio" Target="../media/media9.wav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9847307">
            <a:off x="1916803" y="5561014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000" dirty="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8146">
            <a:off x="251273" y="2981450"/>
            <a:ext cx="3407392" cy="1062939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936649" y="4655712"/>
            <a:ext cx="8063743" cy="446087"/>
          </a:xfrm>
        </p:spPr>
        <p:txBody>
          <a:bodyPr/>
          <a:lstStyle/>
          <a:p>
            <a:r>
              <a:rPr lang="en-US" sz="28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HIỆN</a:t>
            </a:r>
            <a:r>
              <a:rPr lang="en-US" sz="2800" b="1">
                <a:solidFill>
                  <a:srgbClr val="CC0066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CC0066"/>
                </a:solidFill>
                <a:latin typeface="Times New Roman" panose="02020603050405020304" pitchFamily="18" charset="0"/>
              </a:rPr>
              <a:t>TRẦN THỊ OANH</a:t>
            </a:r>
            <a:endParaRPr lang="en-US" sz="28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008">
            <a:off x="7694228" y="3213225"/>
            <a:ext cx="4262756" cy="10668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3605902" y="5274527"/>
            <a:ext cx="47593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</a:t>
            </a:r>
            <a:r>
              <a:rPr lang="en-US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- 2024</a:t>
            </a:r>
            <a:endParaRPr lang="en-US" sz="2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864" y="-40883"/>
            <a:ext cx="12192000" cy="12184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84334" y="107679"/>
            <a:ext cx="1051023" cy="84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1633573" y="93378"/>
            <a:ext cx="9990016" cy="454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</a:t>
            </a:r>
            <a:r>
              <a:rPr lang="en-US" sz="3600" b="1" kern="1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</a:t>
            </a:r>
            <a:r>
              <a:rPr lang="en-US" sz="3600" b="1" kern="1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T.X ĐÔNG TRIỀU</a:t>
            </a:r>
            <a:endParaRPr lang="en-US" sz="3600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2336801" y="558901"/>
            <a:ext cx="7353300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8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</a:t>
            </a:r>
            <a:r>
              <a:rPr lang="en-US" sz="2800" b="1">
                <a:solidFill>
                  <a:srgbClr val="009900"/>
                </a:solidFill>
                <a:latin typeface="Times New Roman" panose="02020603050405020304" pitchFamily="18" charset="0"/>
              </a:rPr>
              <a:t>THCS </a:t>
            </a:r>
            <a:r>
              <a:rPr lang="en-US" sz="2800" b="1" smtClean="0">
                <a:solidFill>
                  <a:srgbClr val="009900"/>
                </a:solidFill>
                <a:latin typeface="Times New Roman" panose="02020603050405020304" pitchFamily="18" charset="0"/>
              </a:rPr>
              <a:t>BÌNH DƯƠNG</a:t>
            </a:r>
            <a:endParaRPr lang="en-US" sz="24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10905003" y="305684"/>
            <a:ext cx="1214437" cy="1166812"/>
            <a:chOff x="3696" y="2784"/>
            <a:chExt cx="1536" cy="1536"/>
          </a:xfrm>
        </p:grpSpPr>
        <p:pic>
          <p:nvPicPr>
            <p:cNvPr id="12301" name="Picture 13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9930596" y="346165"/>
            <a:ext cx="1260475" cy="1085850"/>
            <a:chOff x="3696" y="2784"/>
            <a:chExt cx="1536" cy="1536"/>
          </a:xfrm>
        </p:grpSpPr>
        <p:pic>
          <p:nvPicPr>
            <p:cNvPr id="12296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8919640" y="362700"/>
            <a:ext cx="1260475" cy="1085850"/>
            <a:chOff x="3696" y="2784"/>
            <a:chExt cx="1536" cy="1536"/>
          </a:xfrm>
        </p:grpSpPr>
        <p:pic>
          <p:nvPicPr>
            <p:cNvPr id="22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810782" y="374144"/>
            <a:ext cx="1260475" cy="1085850"/>
            <a:chOff x="3696" y="2784"/>
            <a:chExt cx="1536" cy="1536"/>
          </a:xfrm>
        </p:grpSpPr>
        <p:pic>
          <p:nvPicPr>
            <p:cNvPr id="25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876005" y="362700"/>
            <a:ext cx="1260475" cy="1085850"/>
            <a:chOff x="3696" y="2784"/>
            <a:chExt cx="1536" cy="1536"/>
          </a:xfrm>
        </p:grpSpPr>
        <p:pic>
          <p:nvPicPr>
            <p:cNvPr id="28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184333" y="158318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CHÀO MỪNG CÁC EM ĐẾN VỚI BỘ MÔN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47897" y="2443617"/>
            <a:ext cx="1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ÂM NHẠC: 7</a:t>
            </a:r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30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028" flipH="1">
            <a:off x="3895753" y="3382355"/>
            <a:ext cx="3720336" cy="1066975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IEU GIAN 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407" y="6177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0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92" grpId="0" build="p"/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" name="Rectangle 71"/>
          <p:cNvSpPr>
            <a:spLocks/>
          </p:cNvSpPr>
          <p:nvPr/>
        </p:nvSpPr>
        <p:spPr bwMode="auto">
          <a:xfrm>
            <a:off x="114300" y="1314451"/>
            <a:ext cx="685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842333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075" y="1959934"/>
            <a:ext cx="1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9075" y="2787782"/>
            <a:ext cx="1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9075" y="369953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3 VÀ 4: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54" y="1786154"/>
            <a:ext cx="8354028" cy="4545047"/>
          </a:xfrm>
          <a:prstGeom prst="rect">
            <a:avLst/>
          </a:prstGeom>
        </p:spPr>
      </p:pic>
      <p:pic>
        <p:nvPicPr>
          <p:cNvPr id="6" name="Cau 3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33982" y="2024922"/>
            <a:ext cx="487363" cy="487363"/>
          </a:xfrm>
          <a:prstGeom prst="rect">
            <a:avLst/>
          </a:prstGeom>
        </p:spPr>
      </p:pic>
      <p:pic>
        <p:nvPicPr>
          <p:cNvPr id="7" name="Cau 4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16053" y="2823639"/>
            <a:ext cx="487363" cy="487363"/>
          </a:xfrm>
          <a:prstGeom prst="rect">
            <a:avLst/>
          </a:prstGeom>
        </p:spPr>
      </p:pic>
      <p:pic>
        <p:nvPicPr>
          <p:cNvPr id="9" name="Cau 3-4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9407" y="3735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9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8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5911" grpId="0"/>
      <p:bldP spid="2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" name="Rectangle 71"/>
          <p:cNvSpPr>
            <a:spLocks/>
          </p:cNvSpPr>
          <p:nvPr/>
        </p:nvSpPr>
        <p:spPr bwMode="auto">
          <a:xfrm>
            <a:off x="114300" y="1314451"/>
            <a:ext cx="685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842333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300" y="1959934"/>
            <a:ext cx="3257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CẢ BÀI</a:t>
            </a:r>
            <a:endParaRPr lang="en-GB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1786569"/>
            <a:ext cx="8354028" cy="4545047"/>
          </a:xfrm>
          <a:prstGeom prst="rect">
            <a:avLst/>
          </a:prstGeom>
        </p:spPr>
      </p:pic>
      <p:pic>
        <p:nvPicPr>
          <p:cNvPr id="3" name="Santa Lusia (Pian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5948" y="20308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6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2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911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" name="Rectangle 71"/>
          <p:cNvSpPr>
            <a:spLocks/>
          </p:cNvSpPr>
          <p:nvPr/>
        </p:nvSpPr>
        <p:spPr bwMode="auto">
          <a:xfrm>
            <a:off x="114300" y="1314451"/>
            <a:ext cx="685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842333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300" y="1844960"/>
            <a:ext cx="4238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CẢ BÀI VỚI NHẠC ĐỆM</a:t>
            </a:r>
            <a:endParaRPr lang="en-GB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27" y="1965863"/>
            <a:ext cx="8354028" cy="4545047"/>
          </a:xfrm>
          <a:prstGeom prst="rect">
            <a:avLst/>
          </a:prstGeom>
        </p:spPr>
      </p:pic>
      <p:pic>
        <p:nvPicPr>
          <p:cNvPr id="2" name="6. Santalusia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5619" y="23220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911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" name="Rectangle 71"/>
          <p:cNvSpPr>
            <a:spLocks/>
          </p:cNvSpPr>
          <p:nvPr/>
        </p:nvSpPr>
        <p:spPr bwMode="auto">
          <a:xfrm>
            <a:off x="114300" y="1314451"/>
            <a:ext cx="685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gõ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nhịp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phách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842333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27" y="1965863"/>
            <a:ext cx="8354028" cy="4545047"/>
          </a:xfrm>
          <a:prstGeom prst="rect">
            <a:avLst/>
          </a:prstGeom>
        </p:spPr>
      </p:pic>
      <p:pic>
        <p:nvPicPr>
          <p:cNvPr id="2" name="6. Santalusia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277" y="59168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9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7" name="Rectangle 29"/>
          <p:cNvSpPr>
            <a:spLocks/>
          </p:cNvSpPr>
          <p:nvPr/>
        </p:nvSpPr>
        <p:spPr bwMode="auto">
          <a:xfrm>
            <a:off x="123825" y="1356790"/>
            <a:ext cx="577215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nối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giọng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19" name="Rectangle 31"/>
          <p:cNvSpPr>
            <a:spLocks noChangeArrowheads="1"/>
          </p:cNvSpPr>
          <p:nvPr/>
        </p:nvSpPr>
        <p:spPr bwMode="auto">
          <a:xfrm>
            <a:off x="362790" y="1865927"/>
            <a:ext cx="1952625" cy="42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800000"/>
                </a:solidFill>
                <a:latin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37920" name="Rectangle 32"/>
          <p:cNvSpPr>
            <a:spLocks noChangeArrowheads="1"/>
          </p:cNvSpPr>
          <p:nvPr/>
        </p:nvSpPr>
        <p:spPr bwMode="auto">
          <a:xfrm>
            <a:off x="505664" y="2678223"/>
            <a:ext cx="1666875" cy="34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9999"/>
                </a:solidFill>
                <a:latin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09999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37921" name="Line 33"/>
          <p:cNvSpPr>
            <a:spLocks noChangeShapeType="1"/>
          </p:cNvSpPr>
          <p:nvPr/>
        </p:nvSpPr>
        <p:spPr bwMode="auto">
          <a:xfrm>
            <a:off x="2066925" y="2100830"/>
            <a:ext cx="3810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7922" name="Line 34"/>
          <p:cNvSpPr>
            <a:spLocks noChangeShapeType="1"/>
          </p:cNvSpPr>
          <p:nvPr/>
        </p:nvSpPr>
        <p:spPr bwMode="auto">
          <a:xfrm>
            <a:off x="2013696" y="2849542"/>
            <a:ext cx="3810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7927" name="Rectangle 39"/>
          <p:cNvSpPr>
            <a:spLocks noChangeArrowheads="1"/>
          </p:cNvSpPr>
          <p:nvPr/>
        </p:nvSpPr>
        <p:spPr bwMode="auto">
          <a:xfrm>
            <a:off x="208042" y="3192179"/>
            <a:ext cx="1858883" cy="60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giọng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928" name="Line 40"/>
          <p:cNvSpPr>
            <a:spLocks noChangeShapeType="1"/>
          </p:cNvSpPr>
          <p:nvPr/>
        </p:nvSpPr>
        <p:spPr bwMode="auto">
          <a:xfrm>
            <a:off x="2024903" y="3574631"/>
            <a:ext cx="381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9" name="Rectangle 9"/>
          <p:cNvSpPr>
            <a:spLocks/>
          </p:cNvSpPr>
          <p:nvPr/>
        </p:nvSpPr>
        <p:spPr bwMode="auto">
          <a:xfrm>
            <a:off x="76200" y="842333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2563906" y="1858100"/>
            <a:ext cx="909021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bát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ngát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Dập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rờn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lướt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ra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khơi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Cánh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buồm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chờ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gió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xa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xa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Bầu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trời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tím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biếc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quê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ta.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áng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đang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trôi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qua.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mỉm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cười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ta.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Sóng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ru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thuyền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trôi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Ánh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ngời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khơi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San ta Lu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Mái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chèo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lướt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êm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niềm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vang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xa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.</a:t>
            </a:r>
            <a:b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</a:b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San ta Lu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a. San ta Lu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a.</a:t>
            </a:r>
          </a:p>
        </p:txBody>
      </p:sp>
      <p:pic>
        <p:nvPicPr>
          <p:cNvPr id="2" name="6. Santalusia (Bea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2790" y="58380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8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3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917" grpId="0"/>
      <p:bldP spid="37919" grpId="0"/>
      <p:bldP spid="37920" grpId="0"/>
      <p:bldP spid="37921" grpId="0" animBg="1"/>
      <p:bldP spid="37922" grpId="0" animBg="1"/>
      <p:bldP spid="37927" grpId="0"/>
      <p:bldP spid="37928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259977" y="1026458"/>
            <a:ext cx="10694894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59976" y="1565742"/>
            <a:ext cx="1002702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259976" y="2019999"/>
            <a:ext cx="623943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259976" y="2369483"/>
            <a:ext cx="11932024" cy="82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khuông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Ý (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Ytalia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)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Latin. Ở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519082" y="3424097"/>
            <a:ext cx="723003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Thuật ngữ chỉ nhịp độ được chia làm 3 nhóm chính</a:t>
            </a:r>
          </a:p>
        </p:txBody>
      </p:sp>
      <p:graphicFrame>
        <p:nvGraphicFramePr>
          <p:cNvPr id="54280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075677"/>
              </p:ext>
            </p:extLst>
          </p:nvPr>
        </p:nvGraphicFramePr>
        <p:xfrm>
          <a:off x="950259" y="4037338"/>
          <a:ext cx="10775575" cy="2587581"/>
        </p:xfrm>
        <a:graphic>
          <a:graphicData uri="http://schemas.openxmlformats.org/drawingml/2006/table">
            <a:tbl>
              <a:tblPr/>
              <a:tblGrid>
                <a:gridCol w="2367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4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5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2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Nhịp</a:t>
                      </a:r>
                      <a:r>
                        <a:rPr kumimoji="0" lang="en-US" alt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độ</a:t>
                      </a:r>
                      <a:r>
                        <a:rPr kumimoji="0" lang="en-US" alt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chậm</a:t>
                      </a:r>
                      <a:endParaRPr kumimoji="0" lang="en-US" alt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Lento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Rất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chậm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Adagio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(Chậm)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Andante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(Hơi chậm)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2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Nhịp độ trung bình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Andantino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(Thong thả)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Moderato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(Vừa phải)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Allegretto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(Hơi nhanh)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2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Nhịp độ nhanh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Allegro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Nhanh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Vivace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(Nhanh, nhộn nhịp)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Presto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(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Rất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nhanh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,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hối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hả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1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7" grpId="0"/>
      <p:bldP spid="54278" grpId="0"/>
      <p:bldP spid="542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80682" y="990078"/>
            <a:ext cx="1200374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0682" y="1409178"/>
            <a:ext cx="10587318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80681" y="1828278"/>
            <a:ext cx="681317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b. Một số thuật ngữ chỉ sắc thái cường độ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80681" y="2093596"/>
            <a:ext cx="12003742" cy="114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khuông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mạnh-nhẹ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. Ở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2362200" y="3161778"/>
            <a:ext cx="7830671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dùng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530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7396112"/>
              </p:ext>
            </p:extLst>
          </p:nvPr>
        </p:nvGraphicFramePr>
        <p:xfrm>
          <a:off x="959224" y="3785534"/>
          <a:ext cx="10676964" cy="2866276"/>
        </p:xfrm>
        <a:graphic>
          <a:graphicData uri="http://schemas.openxmlformats.org/drawingml/2006/table">
            <a:tbl>
              <a:tblPr/>
              <a:tblGrid>
                <a:gridCol w="3389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7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9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0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Kí</a:t>
                      </a:r>
                      <a:r>
                        <a:rPr kumimoji="0" lang="en-US" alt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hiệu</a:t>
                      </a:r>
                      <a:endParaRPr kumimoji="0" lang="en-US" alt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Thuật ngữ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Ý nghĩa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41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piano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Nhỏ, nhẹ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mp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mezzopiano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Nhỏ vừa, nhẹ vừa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mf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Mezzo forte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To vừa, mạnh vừa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2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Forte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To,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mạnh</a:t>
                      </a:r>
                      <a:endParaRPr kumimoji="0" lang="en-US" altLang="vi-VN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1" grpId="0"/>
      <p:bldP spid="55302" grpId="0"/>
      <p:bldP spid="5530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825362"/>
            <a:ext cx="12111318" cy="55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thuyết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1372415"/>
            <a:ext cx="1079350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1. Tìm hiểu một số kí hiệu, thuật ngữ về nhịp độ và sắc thái cường độ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1377" y="1786752"/>
            <a:ext cx="792928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thuật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31377" y="1979085"/>
            <a:ext cx="12079941" cy="1331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khuông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mạnh-nhẹ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. Ở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nhẹ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quy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đoạn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nốt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53290" name="Rectangle 42"/>
          <p:cNvSpPr>
            <a:spLocks noChangeArrowheads="1"/>
          </p:cNvSpPr>
          <p:nvPr/>
        </p:nvSpPr>
        <p:spPr bwMode="auto">
          <a:xfrm>
            <a:off x="2362200" y="3155014"/>
            <a:ext cx="8561294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hoặc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sắc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dùng</a:t>
            </a:r>
            <a:endParaRPr lang="en-US" altLang="vi-VN" sz="24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53291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89460"/>
              </p:ext>
            </p:extLst>
          </p:nvPr>
        </p:nvGraphicFramePr>
        <p:xfrm>
          <a:off x="968188" y="3618228"/>
          <a:ext cx="10721788" cy="3024618"/>
        </p:xfrm>
        <a:graphic>
          <a:graphicData uri="http://schemas.openxmlformats.org/drawingml/2006/table">
            <a:tbl>
              <a:tblPr/>
              <a:tblGrid>
                <a:gridCol w="3404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9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17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8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Kí</a:t>
                      </a:r>
                      <a:r>
                        <a:rPr kumimoji="0" lang="en-US" alt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imes New Roman" panose="02020603050405020304" pitchFamily="18" charset="0"/>
                        </a:rPr>
                        <a:t>hiệu</a:t>
                      </a:r>
                      <a:endParaRPr kumimoji="0" lang="en-US" alt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Thuật</a:t>
                      </a:r>
                      <a:r>
                        <a:rPr kumimoji="0" lang="en-US" alt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ngữ</a:t>
                      </a:r>
                      <a:endParaRPr kumimoji="0" lang="en-US" alt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Ý nghĩa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8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crescendo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To dần, mạnh dần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5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1" i="0" u="none" strike="noStrike" cap="none" normalizeH="0" baseline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decrescendo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Nhỏ dần, nhẹ dần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5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vi-V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accent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Nốt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nhạc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nhấn</a:t>
                      </a:r>
                      <a:r>
                        <a:rPr kumimoji="0" lang="en-US" altLang="vi-VN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vi-VN" sz="1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anose="02020603050405020304" pitchFamily="18" charset="0"/>
                        </a:rPr>
                        <a:t>mạnh</a:t>
                      </a:r>
                      <a:endParaRPr kumimoji="0" lang="en-US" altLang="vi-VN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3313" name="Picture 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58" y="4418722"/>
            <a:ext cx="1740554" cy="56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14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458" y="5126268"/>
            <a:ext cx="1740554" cy="5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15" name="Picture 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047" y="5925670"/>
            <a:ext cx="793376" cy="64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2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5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10"/>
          <p:cNvSpPr>
            <a:spLocks/>
          </p:cNvSpPr>
          <p:nvPr/>
        </p:nvSpPr>
        <p:spPr bwMode="auto">
          <a:xfrm>
            <a:off x="3390892" y="1068303"/>
            <a:ext cx="6950998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99"/>
                </a:solidFill>
                <a:latin typeface="Times New Roman" panose="02020603050405020304" pitchFamily="18" charset="0"/>
              </a:rPr>
              <a:t>NỘI DUNG : VỀ NHÀ</a:t>
            </a:r>
          </a:p>
        </p:txBody>
      </p:sp>
      <p:sp>
        <p:nvSpPr>
          <p:cNvPr id="59" name="Rectangle 5"/>
          <p:cNvSpPr>
            <a:spLocks/>
          </p:cNvSpPr>
          <p:nvPr/>
        </p:nvSpPr>
        <p:spPr bwMode="auto">
          <a:xfrm>
            <a:off x="1640655" y="1936156"/>
            <a:ext cx="793381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: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1" name="Rectangle 5"/>
          <p:cNvSpPr>
            <a:spLocks/>
          </p:cNvSpPr>
          <p:nvPr/>
        </p:nvSpPr>
        <p:spPr bwMode="auto">
          <a:xfrm>
            <a:off x="1640655" y="2916578"/>
            <a:ext cx="84074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62" name="Rectangle 5"/>
          <p:cNvSpPr>
            <a:spLocks/>
          </p:cNvSpPr>
          <p:nvPr/>
        </p:nvSpPr>
        <p:spPr bwMode="auto">
          <a:xfrm>
            <a:off x="1640655" y="3904586"/>
            <a:ext cx="9602758" cy="9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2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1" grpId="0"/>
      <p:bldP spid="6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4800" y="1582615"/>
            <a:ext cx="11406554" cy="3244372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333399"/>
                  </a:outerShdw>
                </a:effectLst>
                <a:latin typeface="Times New Roman" panose="02020603050405020304" pitchFamily="18" charset="0"/>
              </a:rPr>
              <a:t>GIỜ HỌC KẾT THÚC CHÚC CÁC EM HỌC SINH CHĂM NGOAN HỌC GIỎI 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333399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2818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/>
          </p:cNvSpPr>
          <p:nvPr/>
        </p:nvSpPr>
        <p:spPr bwMode="auto">
          <a:xfrm>
            <a:off x="-259308" y="3884468"/>
            <a:ext cx="12192000" cy="452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96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TINH OI XIN NGU 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81" y="6242582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107281" y="1435381"/>
            <a:ext cx="12084719" cy="325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23: </a:t>
            </a:r>
          </a:p>
          <a:p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Santa Lucia.</a:t>
            </a:r>
            <a:endParaRPr lang="vi-VN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382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Rectangle 11"/>
          <p:cNvSpPr>
            <a:spLocks/>
          </p:cNvSpPr>
          <p:nvPr/>
        </p:nvSpPr>
        <p:spPr bwMode="auto">
          <a:xfrm>
            <a:off x="-78133" y="837678"/>
            <a:ext cx="6402733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50" y="885851"/>
            <a:ext cx="4062323" cy="2708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25" y="2382654"/>
            <a:ext cx="5430813" cy="3620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50" y="3823593"/>
            <a:ext cx="4062323" cy="27082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55304" y="901485"/>
            <a:ext cx="2920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i="1" dirty="0">
                <a:latin typeface="Open Sans" panose="020B0606030504020204" pitchFamily="34" charset="0"/>
              </a:rPr>
              <a:t>Đền Pantheon thần thoại</a:t>
            </a:r>
            <a:endParaRPr lang="vi-VN" b="1" dirty="0"/>
          </a:p>
        </p:txBody>
      </p:sp>
      <p:sp>
        <p:nvSpPr>
          <p:cNvPr id="13" name="Rectangle 12"/>
          <p:cNvSpPr/>
          <p:nvPr/>
        </p:nvSpPr>
        <p:spPr>
          <a:xfrm>
            <a:off x="547848" y="6162476"/>
            <a:ext cx="5150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>
                <a:solidFill>
                  <a:srgbClr val="363B3F"/>
                </a:solidFill>
                <a:latin typeface="Open Sans" panose="020B0606030504020204" pitchFamily="34" charset="0"/>
              </a:rPr>
              <a:t>Roma còn có thể coi là thủ đô của Thành Vatican</a:t>
            </a:r>
            <a:endParaRPr lang="vi-VN" dirty="0"/>
          </a:p>
        </p:txBody>
      </p:sp>
      <p:sp>
        <p:nvSpPr>
          <p:cNvPr id="14" name="Rectangle 13"/>
          <p:cNvSpPr/>
          <p:nvPr/>
        </p:nvSpPr>
        <p:spPr>
          <a:xfrm>
            <a:off x="6941250" y="3823593"/>
            <a:ext cx="287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i="1" dirty="0">
                <a:latin typeface="Open Sans" panose="020B0606030504020204" pitchFamily="34" charset="0"/>
              </a:rPr>
              <a:t>Nhà thờ lớn nhất nước Ý</a:t>
            </a:r>
            <a:endParaRPr lang="vi-V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6284" y="1469533"/>
            <a:ext cx="6533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nước italia qua một số hình ảnh</a:t>
            </a:r>
          </a:p>
        </p:txBody>
      </p:sp>
    </p:spTree>
    <p:extLst>
      <p:ext uri="{BB962C8B-B14F-4D97-AF65-F5344CB8AC3E}">
        <p14:creationId xmlns:p14="http://schemas.microsoft.com/office/powerpoint/2010/main" val="148371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4" name="Rectangle 12"/>
          <p:cNvSpPr>
            <a:spLocks/>
          </p:cNvSpPr>
          <p:nvPr/>
        </p:nvSpPr>
        <p:spPr bwMode="auto">
          <a:xfrm>
            <a:off x="116785" y="1263074"/>
            <a:ext cx="6066732" cy="69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Nghe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thụ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nhạc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66" name="Rectangle 54"/>
          <p:cNvSpPr>
            <a:spLocks/>
          </p:cNvSpPr>
          <p:nvPr/>
        </p:nvSpPr>
        <p:spPr bwMode="auto">
          <a:xfrm>
            <a:off x="0" y="886131"/>
            <a:ext cx="9298820" cy="56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308" y="1958682"/>
            <a:ext cx="7108443" cy="4545047"/>
          </a:xfrm>
          <a:prstGeom prst="rect">
            <a:avLst/>
          </a:prstGeom>
        </p:spPr>
      </p:pic>
      <p:pic>
        <p:nvPicPr>
          <p:cNvPr id="4" name="6. Santalusia (Loi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008" y="2596423"/>
            <a:ext cx="3756475" cy="23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1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3324" grpId="0"/>
      <p:bldP spid="133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5" name="Rectangle 9"/>
          <p:cNvSpPr>
            <a:spLocks/>
          </p:cNvSpPr>
          <p:nvPr/>
        </p:nvSpPr>
        <p:spPr bwMode="auto">
          <a:xfrm>
            <a:off x="0" y="779970"/>
            <a:ext cx="11760451" cy="78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4348" name="Rectangle 12"/>
          <p:cNvSpPr>
            <a:spLocks/>
          </p:cNvSpPr>
          <p:nvPr/>
        </p:nvSpPr>
        <p:spPr bwMode="auto">
          <a:xfrm>
            <a:off x="0" y="1404122"/>
            <a:ext cx="5939073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lược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8"/>
          <p:cNvSpPr>
            <a:spLocks noChangeArrowheads="1"/>
          </p:cNvSpPr>
          <p:nvPr/>
        </p:nvSpPr>
        <p:spPr bwMode="auto">
          <a:xfrm>
            <a:off x="0" y="1772018"/>
            <a:ext cx="5874589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Santa Lucia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tiếng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dòng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Neapolitan,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ngôn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ngữ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Naples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Ý,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do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giọng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nam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solo.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ca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ngợi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phố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Naples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Santa Lucia ở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vịnh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Naples.</a:t>
            </a:r>
          </a:p>
        </p:txBody>
      </p:sp>
      <p:sp>
        <p:nvSpPr>
          <p:cNvPr id="8" name="Rectangle 60"/>
          <p:cNvSpPr>
            <a:spLocks noChangeArrowheads="1"/>
          </p:cNvSpPr>
          <p:nvPr/>
        </p:nvSpPr>
        <p:spPr bwMode="auto">
          <a:xfrm>
            <a:off x="0" y="4080342"/>
            <a:ext cx="1212874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cũng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dùng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phổ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thánh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Lucy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13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12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tại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Thụy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Điển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Lan,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Đan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Mạch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Ai-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xơ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len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Latvia, Estonia,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Lan, Ý…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gái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thánh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Lucy.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mặc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váy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trắng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dải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băng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màu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vương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miện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nến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nữ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cầm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nến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ngọn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lửa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khước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thánh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Lucy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trừng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phạt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buộc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chết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thiêu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Họ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cất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vang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Santa Lucia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bước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lễ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thờ</a:t>
            </a:r>
            <a:r>
              <a:rPr lang="en-US" altLang="vi-VN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073" y="1404122"/>
            <a:ext cx="6120654" cy="26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4" name="Rectangle 26"/>
          <p:cNvSpPr>
            <a:spLocks/>
          </p:cNvSpPr>
          <p:nvPr/>
        </p:nvSpPr>
        <p:spPr bwMode="auto">
          <a:xfrm>
            <a:off x="104869" y="1429618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7690" name="Rectangle 42"/>
          <p:cNvSpPr>
            <a:spLocks/>
          </p:cNvSpPr>
          <p:nvPr/>
        </p:nvSpPr>
        <p:spPr bwMode="auto">
          <a:xfrm>
            <a:off x="0" y="973400"/>
            <a:ext cx="10435030" cy="34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05879"/>
            <a:ext cx="45806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altLang="vi-VN" sz="2400" b="1" dirty="0" err="1"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latin typeface="Times New Roman" panose="02020603050405020304" pitchFamily="18" charset="0"/>
              </a:rPr>
              <a:t> Santa Lucia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có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giai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điệu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nhẹ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nhàng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thiết</a:t>
            </a:r>
            <a:r>
              <a:rPr lang="en-US" altLang="vi-VN" sz="2400" b="1" dirty="0"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gợi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cảnh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đẹp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đêm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trăng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êm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đềm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thơ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mộng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vùng</a:t>
            </a:r>
            <a:r>
              <a:rPr lang="en-US" altLang="vi-VN" sz="2400" b="1" dirty="0">
                <a:latin typeface="Times New Roman" panose="02020603050405020304" pitchFamily="18" charset="0"/>
              </a:rPr>
              <a:t> Santa Lucia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thuộc</a:t>
            </a:r>
            <a:r>
              <a:rPr lang="en-US" altLang="vi-VN" sz="2400" b="1" dirty="0"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miền</a:t>
            </a:r>
            <a:r>
              <a:rPr lang="en-US" altLang="vi-VN" sz="2400" b="1" dirty="0">
                <a:latin typeface="Times New Roman" panose="02020603050405020304" pitchFamily="18" charset="0"/>
              </a:rPr>
              <a:t> Nam </a:t>
            </a:r>
            <a:r>
              <a:rPr lang="en-US" altLang="vi-VN" sz="2400" b="1" dirty="0" err="1">
                <a:latin typeface="Times New Roman" panose="02020603050405020304" pitchFamily="18" charset="0"/>
              </a:rPr>
              <a:t>nước</a:t>
            </a:r>
            <a:r>
              <a:rPr lang="en-US" altLang="vi-VN" sz="2400" b="1" dirty="0">
                <a:latin typeface="Times New Roman" panose="02020603050405020304" pitchFamily="18" charset="0"/>
              </a:rPr>
              <a:t> Ý 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38" y="1786154"/>
            <a:ext cx="7108443" cy="45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21" y="1467979"/>
            <a:ext cx="6364276" cy="4924245"/>
          </a:xfrm>
          <a:prstGeom prst="rect">
            <a:avLst/>
          </a:prstGeom>
        </p:spPr>
      </p:pic>
      <p:sp>
        <p:nvSpPr>
          <p:cNvPr id="18444" name="Rectangle 12"/>
          <p:cNvSpPr>
            <a:spLocks/>
          </p:cNvSpPr>
          <p:nvPr/>
        </p:nvSpPr>
        <p:spPr bwMode="auto">
          <a:xfrm>
            <a:off x="174774" y="1354632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86" name="Rectangle 154"/>
          <p:cNvSpPr>
            <a:spLocks/>
          </p:cNvSpPr>
          <p:nvPr/>
        </p:nvSpPr>
        <p:spPr bwMode="auto">
          <a:xfrm>
            <a:off x="163391" y="880624"/>
            <a:ext cx="8351979" cy="3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HÌNH THÀNH KIẾN THỨC MỚI</a:t>
            </a:r>
          </a:p>
        </p:txBody>
      </p:sp>
      <p:sp>
        <p:nvSpPr>
          <p:cNvPr id="18597" name="Oval 165"/>
          <p:cNvSpPr>
            <a:spLocks noChangeArrowheads="1"/>
          </p:cNvSpPr>
          <p:nvPr/>
        </p:nvSpPr>
        <p:spPr bwMode="auto">
          <a:xfrm>
            <a:off x="6650651" y="2430574"/>
            <a:ext cx="3048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8605" name="Oval 173"/>
          <p:cNvSpPr>
            <a:spLocks noChangeArrowheads="1"/>
          </p:cNvSpPr>
          <p:nvPr/>
        </p:nvSpPr>
        <p:spPr bwMode="auto">
          <a:xfrm>
            <a:off x="9967632" y="5357063"/>
            <a:ext cx="212912" cy="457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8606" name="Oval 174"/>
          <p:cNvSpPr>
            <a:spLocks noChangeArrowheads="1"/>
          </p:cNvSpPr>
          <p:nvPr/>
        </p:nvSpPr>
        <p:spPr bwMode="auto">
          <a:xfrm>
            <a:off x="6442332" y="5278816"/>
            <a:ext cx="1355139" cy="784412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8610" name="Oval 178"/>
          <p:cNvSpPr>
            <a:spLocks noChangeArrowheads="1"/>
          </p:cNvSpPr>
          <p:nvPr/>
        </p:nvSpPr>
        <p:spPr bwMode="auto">
          <a:xfrm>
            <a:off x="10614212" y="4332856"/>
            <a:ext cx="744069" cy="544014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8627" name="Oval 195"/>
          <p:cNvSpPr>
            <a:spLocks noChangeArrowheads="1"/>
          </p:cNvSpPr>
          <p:nvPr/>
        </p:nvSpPr>
        <p:spPr bwMode="auto">
          <a:xfrm>
            <a:off x="6248400" y="4786847"/>
            <a:ext cx="297278" cy="388648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83"/>
          <p:cNvSpPr>
            <a:spLocks noChangeArrowheads="1"/>
          </p:cNvSpPr>
          <p:nvPr/>
        </p:nvSpPr>
        <p:spPr bwMode="auto">
          <a:xfrm>
            <a:off x="163391" y="1759907"/>
            <a:ext cx="3962400" cy="51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0099"/>
                </a:solidFill>
                <a:latin typeface="Times New Roman" panose="02020603050405020304" pitchFamily="18" charset="0"/>
              </a:rPr>
              <a:t>-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nhịp</a:t>
            </a:r>
            <a:r>
              <a:rPr lang="en-US" altLang="vi-VN" sz="24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3/4 </a:t>
            </a:r>
          </a:p>
        </p:txBody>
      </p:sp>
      <p:sp>
        <p:nvSpPr>
          <p:cNvPr id="21" name="Rectangle 162"/>
          <p:cNvSpPr txBox="1">
            <a:spLocks noChangeArrowheads="1"/>
          </p:cNvSpPr>
          <p:nvPr/>
        </p:nvSpPr>
        <p:spPr bwMode="auto">
          <a:xfrm>
            <a:off x="92016" y="2136452"/>
            <a:ext cx="5782574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Cấu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trúc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của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bài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hát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chia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làm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2 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đoạn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a-b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3875656"/>
            <a:ext cx="48652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*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chú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174773" y="5562600"/>
            <a:ext cx="288697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- Chia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 </a:t>
            </a:r>
          </a:p>
        </p:txBody>
      </p:sp>
      <p:sp>
        <p:nvSpPr>
          <p:cNvPr id="24" name="Rectangle 50"/>
          <p:cNvSpPr>
            <a:spLocks noChangeArrowheads="1"/>
          </p:cNvSpPr>
          <p:nvPr/>
        </p:nvSpPr>
        <p:spPr bwMode="auto">
          <a:xfrm>
            <a:off x="174773" y="4722198"/>
            <a:ext cx="3962400" cy="4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Khung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: 1…2</a:t>
            </a:r>
          </a:p>
        </p:txBody>
      </p:sp>
      <p:sp>
        <p:nvSpPr>
          <p:cNvPr id="25" name="Rectangle 130"/>
          <p:cNvSpPr>
            <a:spLocks noChangeArrowheads="1"/>
          </p:cNvSpPr>
          <p:nvPr/>
        </p:nvSpPr>
        <p:spPr bwMode="auto">
          <a:xfrm>
            <a:off x="178278" y="4370955"/>
            <a:ext cx="4263695" cy="3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nhắc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lại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Rectangle 163"/>
          <p:cNvSpPr>
            <a:spLocks noChangeArrowheads="1"/>
          </p:cNvSpPr>
          <p:nvPr/>
        </p:nvSpPr>
        <p:spPr bwMode="auto">
          <a:xfrm>
            <a:off x="102079" y="2867149"/>
            <a:ext cx="577251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+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Đoạn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a:</a:t>
            </a:r>
            <a:r>
              <a:rPr kumimoji="0" lang="en-US" altLang="vi-VN" sz="2400" b="1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Từ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Biển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rộng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…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với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ta.</a:t>
            </a: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7" name="Rectangle 164"/>
          <p:cNvSpPr>
            <a:spLocks noChangeArrowheads="1"/>
          </p:cNvSpPr>
          <p:nvPr/>
        </p:nvSpPr>
        <p:spPr bwMode="auto">
          <a:xfrm>
            <a:off x="102886" y="3301535"/>
            <a:ext cx="5917721" cy="317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+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Đoạn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b: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Từ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Sóng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ru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… 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đến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</a:rPr>
              <a:t> Si a.</a:t>
            </a:r>
            <a:endParaRPr kumimoji="0" lang="en-US" altLang="vi-VN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8" name="Rectangle 173"/>
          <p:cNvSpPr>
            <a:spLocks noChangeArrowheads="1"/>
          </p:cNvSpPr>
          <p:nvPr/>
        </p:nvSpPr>
        <p:spPr bwMode="auto">
          <a:xfrm>
            <a:off x="178279" y="5128275"/>
            <a:ext cx="3962400" cy="43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+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vi-VN" sz="24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luyến</a:t>
            </a:r>
            <a:endParaRPr lang="en-US" altLang="vi-VN" sz="24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Oval 195"/>
          <p:cNvSpPr>
            <a:spLocks noChangeArrowheads="1"/>
          </p:cNvSpPr>
          <p:nvPr/>
        </p:nvSpPr>
        <p:spPr bwMode="auto">
          <a:xfrm>
            <a:off x="6545678" y="2928400"/>
            <a:ext cx="265902" cy="407848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1" name="Oval 173"/>
          <p:cNvSpPr>
            <a:spLocks noChangeArrowheads="1"/>
          </p:cNvSpPr>
          <p:nvPr/>
        </p:nvSpPr>
        <p:spPr bwMode="auto">
          <a:xfrm>
            <a:off x="6780930" y="2456448"/>
            <a:ext cx="212912" cy="457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3" name="Oval 173"/>
          <p:cNvSpPr>
            <a:spLocks noChangeArrowheads="1"/>
          </p:cNvSpPr>
          <p:nvPr/>
        </p:nvSpPr>
        <p:spPr bwMode="auto">
          <a:xfrm>
            <a:off x="6427614" y="4284811"/>
            <a:ext cx="212912" cy="4572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34" name="Picture 158" descr="CHECKM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214">
            <a:off x="11631707" y="2165935"/>
            <a:ext cx="166688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8" descr="CHECKM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214">
            <a:off x="11476902" y="3152941"/>
            <a:ext cx="166688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8" descr="CHECKM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214">
            <a:off x="11626049" y="4194170"/>
            <a:ext cx="166688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8" descr="CHECKM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8214">
            <a:off x="10069880" y="5427123"/>
            <a:ext cx="166688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7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5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8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6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8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  <p:bldP spid="18597" grpId="0" animBg="1"/>
      <p:bldP spid="18605" grpId="0" animBg="1"/>
      <p:bldP spid="18606" grpId="0" animBg="1"/>
      <p:bldP spid="18610" grpId="0" animBg="1"/>
      <p:bldP spid="18627" grpId="0" animBg="1"/>
      <p:bldP spid="20" grpId="0"/>
      <p:bldP spid="21" grpId="0" autoUpdateAnimBg="0"/>
      <p:bldP spid="22" grpId="0"/>
      <p:bldP spid="23" grpId="0"/>
      <p:bldP spid="24" grpId="0"/>
      <p:bldP spid="25" grpId="0"/>
      <p:bldP spid="26" grpId="0" autoUpdateAnimBg="0"/>
      <p:bldP spid="27" grpId="0" autoUpdateAnimBg="0"/>
      <p:bldP spid="28" grpId="0"/>
      <p:bldP spid="30" grpId="0" animBg="1"/>
      <p:bldP spid="31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Rectangle 9"/>
          <p:cNvSpPr>
            <a:spLocks/>
          </p:cNvSpPr>
          <p:nvPr/>
        </p:nvSpPr>
        <p:spPr bwMode="auto">
          <a:xfrm>
            <a:off x="73025" y="1039811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1516" name="Rectangle 12"/>
          <p:cNvSpPr>
            <a:spLocks/>
          </p:cNvSpPr>
          <p:nvPr/>
        </p:nvSpPr>
        <p:spPr bwMode="auto">
          <a:xfrm>
            <a:off x="73025" y="1660360"/>
            <a:ext cx="4267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Khởi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giọng</a:t>
            </a:r>
            <a:endParaRPr lang="en-US" sz="2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1523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436" y="4937912"/>
            <a:ext cx="8356348" cy="183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4" name="Picture 20" descr="untitl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5" y="2514600"/>
            <a:ext cx="10076507" cy="218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721" y="2981356"/>
            <a:ext cx="406400" cy="406400"/>
          </a:xfrm>
          <a:prstGeom prst="rect">
            <a:avLst/>
          </a:prstGeom>
        </p:spPr>
      </p:pic>
      <p:pic>
        <p:nvPicPr>
          <p:cNvPr id="3" name="LT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721" y="3736748"/>
            <a:ext cx="406400" cy="406400"/>
          </a:xfrm>
          <a:prstGeom prst="rect">
            <a:avLst/>
          </a:prstGeom>
        </p:spPr>
      </p:pic>
      <p:pic>
        <p:nvPicPr>
          <p:cNvPr id="4" name="LT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117" y="4546326"/>
            <a:ext cx="406400" cy="406400"/>
          </a:xfrm>
          <a:prstGeom prst="rect">
            <a:avLst/>
          </a:prstGeom>
        </p:spPr>
      </p:pic>
      <p:pic>
        <p:nvPicPr>
          <p:cNvPr id="5" name="LT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0721" y="5355905"/>
            <a:ext cx="406400" cy="406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956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9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5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1" name="Rectangle 71"/>
          <p:cNvSpPr>
            <a:spLocks/>
          </p:cNvSpPr>
          <p:nvPr/>
        </p:nvSpPr>
        <p:spPr bwMode="auto">
          <a:xfrm>
            <a:off x="114300" y="1314451"/>
            <a:ext cx="68580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838200" indent="-838200"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12954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17526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22098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2667000" indent="-838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3" name="Rectangle 9"/>
          <p:cNvSpPr>
            <a:spLocks/>
          </p:cNvSpPr>
          <p:nvPr/>
        </p:nvSpPr>
        <p:spPr bwMode="auto">
          <a:xfrm>
            <a:off x="76200" y="842333"/>
            <a:ext cx="6480175" cy="472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9075" y="1959934"/>
            <a:ext cx="1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9075" y="2787782"/>
            <a:ext cx="134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9075" y="3699530"/>
            <a:ext cx="247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 VÀ 2:</a:t>
            </a:r>
            <a:endParaRPr lang="en-GB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-3962"/>
            <a:ext cx="12192000" cy="84164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6: </a:t>
            </a:r>
            <a:r>
              <a:rPr lang="en-US" sz="4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NƯỚC NGOÀI</a:t>
            </a:r>
            <a:endParaRPr lang="vi-VN" sz="4400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954" y="1786154"/>
            <a:ext cx="8354028" cy="4545047"/>
          </a:xfrm>
          <a:prstGeom prst="rect">
            <a:avLst/>
          </a:prstGeom>
        </p:spPr>
      </p:pic>
      <p:pic>
        <p:nvPicPr>
          <p:cNvPr id="3" name="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6725" y="1993433"/>
            <a:ext cx="487363" cy="487363"/>
          </a:xfrm>
          <a:prstGeom prst="rect">
            <a:avLst/>
          </a:prstGeom>
        </p:spPr>
      </p:pic>
      <p:pic>
        <p:nvPicPr>
          <p:cNvPr id="4" name="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6725" y="2823639"/>
            <a:ext cx="487363" cy="487363"/>
          </a:xfrm>
          <a:prstGeom prst="rect">
            <a:avLst/>
          </a:prstGeom>
        </p:spPr>
      </p:pic>
      <p:pic>
        <p:nvPicPr>
          <p:cNvPr id="8" name="Cau 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52514" y="381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5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79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5911" grpId="0"/>
      <p:bldP spid="2" grpId="0"/>
      <p:bldP spid="28" grpId="0"/>
      <p:bldP spid="3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1176</Words>
  <Application>Microsoft Office PowerPoint</Application>
  <PresentationFormat>Widescreen</PresentationFormat>
  <Paragraphs>144</Paragraphs>
  <Slides>19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.VnAristote</vt:lpstr>
      <vt:lpstr>Arial</vt:lpstr>
      <vt:lpstr>Open Sans</vt:lpstr>
      <vt:lpstr>Times New Roman</vt:lpstr>
      <vt:lpstr>VNI-Thufap2</vt:lpstr>
      <vt:lpstr>Default Design</vt:lpstr>
      <vt:lpstr>3_Default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CHITTAGONG</dc:creator>
  <cp:lastModifiedBy>welcome</cp:lastModifiedBy>
  <cp:revision>35</cp:revision>
  <dcterms:created xsi:type="dcterms:W3CDTF">2023-01-09T01:39:14Z</dcterms:created>
  <dcterms:modified xsi:type="dcterms:W3CDTF">2024-02-24T04:34:16Z</dcterms:modified>
</cp:coreProperties>
</file>