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99" r:id="rId3"/>
    <p:sldId id="257" r:id="rId4"/>
    <p:sldId id="30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01" r:id="rId13"/>
    <p:sldId id="307" r:id="rId14"/>
    <p:sldId id="338" r:id="rId15"/>
    <p:sldId id="302" r:id="rId16"/>
    <p:sldId id="303" r:id="rId17"/>
    <p:sldId id="339" r:id="rId18"/>
    <p:sldId id="341" r:id="rId19"/>
    <p:sldId id="340" r:id="rId20"/>
    <p:sldId id="305" r:id="rId21"/>
  </p:sldIdLst>
  <p:sldSz cx="12192000" cy="6858000"/>
  <p:notesSz cx="6797675" cy="9928225"/>
  <p:embeddedFontLst>
    <p:embeddedFont>
      <p:font typeface="Abadi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masis MT Pro Light" panose="020B0604020202020204" charset="0"/>
      <p:regular r:id="rId29"/>
      <p:italic r:id="rId30"/>
    </p:embeddedFont>
    <p:embeddedFont>
      <p:font typeface=".VnVogue" panose="020B7200000000000000" pitchFamily="34" charset="0"/>
      <p:regular r:id="rId31"/>
    </p:embeddedFont>
    <p:embeddedFont>
      <p:font typeface="Kristen ITC" panose="03050502040202030202" pitchFamily="66" charset="0"/>
      <p:regular r:id="rId32"/>
    </p:embeddedFon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7"/>
    </p:embeddedFont>
    <p:embeddedFont>
      <p:font typeface="Adobe Garamond Pro Bold" panose="02020702060506020403" charset="0"/>
      <p:bold r:id="rId38"/>
      <p:boldItalic r:id="rId39"/>
    </p:embeddedFont>
    <p:embeddedFont>
      <p:font typeface="Adobe Gothic Std B" panose="020B0800000000000000" charset="-128"/>
      <p:bold r:id="rId40"/>
    </p:embeddedFont>
    <p:embeddedFont>
      <p:font typeface="Modern Love" panose="020B060402020202020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8A9"/>
    <a:srgbClr val="FFFFCC"/>
    <a:srgbClr val="F55D48"/>
    <a:srgbClr val="D5EEBB"/>
    <a:srgbClr val="FFFCE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1200" autoAdjust="0"/>
  </p:normalViewPr>
  <p:slideViewPr>
    <p:cSldViewPr snapToGrid="0" showGuides="1">
      <p:cViewPr varScale="1">
        <p:scale>
          <a:sx n="67" d="100"/>
          <a:sy n="67" d="100"/>
        </p:scale>
        <p:origin x="8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58A38-00B8-48F7-8866-7803A783049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80472-EC40-4A5D-94FB-F09ECD56D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49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1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1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8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12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91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05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8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1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8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5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87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7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81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31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59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48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05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26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3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7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18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5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49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57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43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64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25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2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23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36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8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0" r:id="rId8"/>
    <p:sldLayoutId id="2147483709" r:id="rId9"/>
    <p:sldLayoutId id="2147483708" r:id="rId10"/>
    <p:sldLayoutId id="2147483707" r:id="rId11"/>
    <p:sldLayoutId id="2147483706" r:id="rId12"/>
    <p:sldLayoutId id="2147483705" r:id="rId13"/>
    <p:sldLayoutId id="2147483704" r:id="rId14"/>
    <p:sldLayoutId id="2147483703" r:id="rId15"/>
    <p:sldLayoutId id="2147483702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6" r:id="rId22"/>
    <p:sldLayoutId id="2147483695" r:id="rId23"/>
    <p:sldLayoutId id="2147483694" r:id="rId24"/>
    <p:sldLayoutId id="2147483693" r:id="rId25"/>
    <p:sldLayoutId id="2147483692" r:id="rId26"/>
    <p:sldLayoutId id="2147483691" r:id="rId27"/>
    <p:sldLayoutId id="2147483690" r:id="rId28"/>
    <p:sldLayoutId id="2147483689" r:id="rId29"/>
    <p:sldLayoutId id="2147483688" r:id="rId30"/>
    <p:sldLayoutId id="2147483687" r:id="rId31"/>
    <p:sldLayoutId id="2147483686" r:id="rId32"/>
    <p:sldLayoutId id="2147483685" r:id="rId33"/>
    <p:sldLayoutId id="2147483684" r:id="rId34"/>
    <p:sldLayoutId id="2147483668" r:id="rId35"/>
    <p:sldLayoutId id="2147483669" r:id="rId36"/>
    <p:sldLayoutId id="2147483670" r:id="rId37"/>
    <p:sldLayoutId id="2147483671" r:id="rId3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16" r:id="rId8"/>
    <p:sldLayoutId id="2147483715" r:id="rId9"/>
    <p:sldLayoutId id="2147483714" r:id="rId10"/>
    <p:sldLayoutId id="2147483713" r:id="rId11"/>
    <p:sldLayoutId id="2147483712" r:id="rId12"/>
    <p:sldLayoutId id="2147483711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9494623/smart-world-unit-1-lesson-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photo-of-swimming-pool-2677398/" TargetMode="External"/><Relationship Id="rId13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12" Type="http://schemas.openxmlformats.org/officeDocument/2006/relationships/hyperlink" Target="https://snafu.org/pics/year/2017/0925-yard/page2.html" TargetMode="External"/><Relationship Id="rId17" Type="http://schemas.openxmlformats.org/officeDocument/2006/relationships/image" Target="../media/image24.png"/><Relationship Id="rId2" Type="http://schemas.openxmlformats.org/officeDocument/2006/relationships/audio" Target="../media/audio15.wav"/><Relationship Id="rId16" Type="http://schemas.openxmlformats.org/officeDocument/2006/relationships/hyperlink" Target="https://commons.wikimedia.org/wiki/File:Circle-icons-speaker.svg" TargetMode="Externa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commons.wikimedia.org/wiki/File:Eighth_Street_West_823_garage,_Bloomington_West_Side_HD.jpg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5" Type="http://schemas.openxmlformats.org/officeDocument/2006/relationships/image" Target="../media/image23.png"/><Relationship Id="rId10" Type="http://schemas.openxmlformats.org/officeDocument/2006/relationships/hyperlink" Target="http://commons.wikimedia.org/wiki/File:Gym_in_Andels_Hotel,_%C5%81%C3%B3d%C5%BA.jpg" TargetMode="External"/><Relationship Id="rId4" Type="http://schemas.openxmlformats.org/officeDocument/2006/relationships/hyperlink" Target="https://en.wikipedia.org/wiki/Bellevue_Apartment_Building" TargetMode="External"/><Relationship Id="rId9" Type="http://schemas.openxmlformats.org/officeDocument/2006/relationships/image" Target="../media/image20.jpeg"/><Relationship Id="rId14" Type="http://schemas.openxmlformats.org/officeDocument/2006/relationships/hyperlink" Target="http://onlinelearning.commons.gc.cuny.edu/2011/10/31/tree-apartmen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Smile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hyperlink" Target="http://commons.wikimedia.org/wiki/file:sad_face.gif?uselang=pt-br" TargetMode="Externa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audio16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lastinglish.blogspot.com/2013/11/geometric-backgrounds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publicdomainfiles.com/show_file.php?id=13504553418846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BF2F-79DE-4665-950F-8E906892CC56}"/>
              </a:ext>
            </a:extLst>
          </p:cNvPr>
          <p:cNvSpPr/>
          <p:nvPr/>
        </p:nvSpPr>
        <p:spPr>
          <a:xfrm>
            <a:off x="1129478" y="860939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WARM 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EBD8FC6-ED6C-4E54-903F-7D98F2AD1A25}"/>
              </a:ext>
            </a:extLst>
          </p:cNvPr>
          <p:cNvSpPr/>
          <p:nvPr/>
        </p:nvSpPr>
        <p:spPr>
          <a:xfrm>
            <a:off x="3364636" y="3542190"/>
            <a:ext cx="4492101" cy="19530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400" dirty="0"/>
              <a:t>MY HOUSE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209BB-3B5C-47C6-A613-2CDA463D5760}"/>
              </a:ext>
            </a:extLst>
          </p:cNvPr>
          <p:cNvSpPr txBox="1"/>
          <p:nvPr/>
        </p:nvSpPr>
        <p:spPr>
          <a:xfrm>
            <a:off x="3231472" y="2435213"/>
            <a:ext cx="5939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Work in group of four. In five minutes, list many words as possible about house.  Which team list the most word is the winner. </a:t>
            </a: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1F48840-C1B4-47BE-BE27-0C091ED9C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23245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2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pool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4052" y="2129737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8390" y="3075057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8013" y="1539663"/>
            <a:ext cx="4849124" cy="29196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3109" y="4583634"/>
            <a:ext cx="581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swimming pool behind his house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51956" y="5118282"/>
            <a:ext cx="456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00F6290-D075-4E14-8372-B64DD36C5E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18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C76C0B5-E200-46D0-9491-9BD81EB0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72" t="11367" r="22489" b="12218"/>
          <a:stretch/>
        </p:blipFill>
        <p:spPr>
          <a:xfrm>
            <a:off x="170844" y="417136"/>
            <a:ext cx="6718205" cy="6023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8B8CF-C082-4E97-B763-20C853D3E000}"/>
              </a:ext>
            </a:extLst>
          </p:cNvPr>
          <p:cNvSpPr txBox="1"/>
          <p:nvPr/>
        </p:nvSpPr>
        <p:spPr>
          <a:xfrm>
            <a:off x="1246768" y="-1"/>
            <a:ext cx="4336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https://wordwall.net/resource/19494623</a:t>
            </a:r>
          </a:p>
        </p:txBody>
      </p:sp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ED8AF9B-0918-4F2E-9DB6-D7E2F0EDE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565" y="5275385"/>
            <a:ext cx="1875118" cy="140986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C7F9FB6-7248-4BBB-965D-9C713CA5F71E}"/>
              </a:ext>
            </a:extLst>
          </p:cNvPr>
          <p:cNvSpPr/>
          <p:nvPr/>
        </p:nvSpPr>
        <p:spPr>
          <a:xfrm>
            <a:off x="7399606" y="5808012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Click here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4394937-A2F9-4ED1-8F3A-7CEEABC581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727943" y="85096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66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outdoor, building, tree, street&#10;&#10;Description automatically generated">
            <a:extLst>
              <a:ext uri="{FF2B5EF4-FFF2-40B4-BE49-F238E27FC236}">
                <a16:creationId xmlns:a16="http://schemas.microsoft.com/office/drawing/2014/main" id="{1D47E447-F838-4C5E-8F87-8F91D6037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19001" y="675963"/>
            <a:ext cx="3104943" cy="23287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garage with a white garage&#10;&#10;Description automatically generated with low confidence">
            <a:extLst>
              <a:ext uri="{FF2B5EF4-FFF2-40B4-BE49-F238E27FC236}">
                <a16:creationId xmlns:a16="http://schemas.microsoft.com/office/drawing/2014/main" id="{72D59D5F-6150-4EDB-948F-AB7911B5C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3329" y="3768931"/>
            <a:ext cx="3356286" cy="1887910"/>
          </a:xfrm>
          <a:prstGeom prst="rect">
            <a:avLst/>
          </a:prstGeom>
        </p:spPr>
      </p:pic>
      <p:pic>
        <p:nvPicPr>
          <p:cNvPr id="3" name="Picture 2" descr="A picture containing flower, tree, plant, pool&#10;&#10;Description automatically generated">
            <a:extLst>
              <a:ext uri="{FF2B5EF4-FFF2-40B4-BE49-F238E27FC236}">
                <a16:creationId xmlns:a16="http://schemas.microsoft.com/office/drawing/2014/main" id="{1FAF7960-1F53-4590-A5AE-1BDE0CC62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56155" y="723407"/>
            <a:ext cx="3252903" cy="217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57970D-2500-4DCD-89B4-8202DC5A9B71}"/>
              </a:ext>
            </a:extLst>
          </p:cNvPr>
          <p:cNvSpPr/>
          <p:nvPr/>
        </p:nvSpPr>
        <p:spPr>
          <a:xfrm>
            <a:off x="1466306" y="61818"/>
            <a:ext cx="7287236" cy="332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/>
              <a:t>Listen , work in pair and number the picture.</a:t>
            </a:r>
            <a:endParaRPr lang="en-US" sz="2800" dirty="0"/>
          </a:p>
        </p:txBody>
      </p:sp>
      <p:pic>
        <p:nvPicPr>
          <p:cNvPr id="10" name="Picture 9" descr="A picture containing floor, indoor, chair, room&#10;&#10;Description automatically generated">
            <a:extLst>
              <a:ext uri="{FF2B5EF4-FFF2-40B4-BE49-F238E27FC236}">
                <a16:creationId xmlns:a16="http://schemas.microsoft.com/office/drawing/2014/main" id="{9054486D-3755-4DAB-A0D9-1519116CB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03633" y="784374"/>
            <a:ext cx="3252903" cy="2179445"/>
          </a:xfrm>
          <a:prstGeom prst="rect">
            <a:avLst/>
          </a:prstGeom>
        </p:spPr>
      </p:pic>
      <p:pic>
        <p:nvPicPr>
          <p:cNvPr id="13" name="Picture 12" descr="A picture containing grass, outdoor, green, grassy&#10;&#10;Description automatically generated">
            <a:extLst>
              <a:ext uri="{FF2B5EF4-FFF2-40B4-BE49-F238E27FC236}">
                <a16:creationId xmlns:a16="http://schemas.microsoft.com/office/drawing/2014/main" id="{F03016FE-AA90-42C4-A3B5-49084B9EBF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303632" y="3834160"/>
            <a:ext cx="3252903" cy="2171312"/>
          </a:xfrm>
          <a:prstGeom prst="rect">
            <a:avLst/>
          </a:prstGeom>
        </p:spPr>
      </p:pic>
      <p:pic>
        <p:nvPicPr>
          <p:cNvPr id="20" name="Picture 19" descr="A picture containing building, porch, overlooking, deck&#10;&#10;Description automatically generated">
            <a:extLst>
              <a:ext uri="{FF2B5EF4-FFF2-40B4-BE49-F238E27FC236}">
                <a16:creationId xmlns:a16="http://schemas.microsoft.com/office/drawing/2014/main" id="{4B2A6ADB-CB35-4FDE-9735-45EB199206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35465" y="3748194"/>
            <a:ext cx="3129725" cy="234729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3A4BD82-10AE-4493-B82E-A9DE4CE8B9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326389" y="11810"/>
            <a:ext cx="432062" cy="43206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5CE927-5EC3-4E7A-9B70-9F4D0DCF326C}"/>
              </a:ext>
            </a:extLst>
          </p:cNvPr>
          <p:cNvSpPr/>
          <p:nvPr/>
        </p:nvSpPr>
        <p:spPr>
          <a:xfrm>
            <a:off x="556155" y="7432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91CD43-BBD5-4854-9071-99C9D3DBB773}"/>
              </a:ext>
            </a:extLst>
          </p:cNvPr>
          <p:cNvSpPr/>
          <p:nvPr/>
        </p:nvSpPr>
        <p:spPr>
          <a:xfrm>
            <a:off x="4419000" y="67929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B54A2D2-82B1-48E5-8CA1-FB84BDBF9694}"/>
              </a:ext>
            </a:extLst>
          </p:cNvPr>
          <p:cNvSpPr/>
          <p:nvPr/>
        </p:nvSpPr>
        <p:spPr>
          <a:xfrm>
            <a:off x="8303632" y="797935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8672E2-63AC-44D1-B145-A1A503FE8E2B}"/>
              </a:ext>
            </a:extLst>
          </p:cNvPr>
          <p:cNvSpPr/>
          <p:nvPr/>
        </p:nvSpPr>
        <p:spPr>
          <a:xfrm>
            <a:off x="635465" y="37481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127FA6-8E16-4C42-9781-7E746B390B3D}"/>
              </a:ext>
            </a:extLst>
          </p:cNvPr>
          <p:cNvSpPr/>
          <p:nvPr/>
        </p:nvSpPr>
        <p:spPr>
          <a:xfrm>
            <a:off x="4293666" y="380830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D79C705-1011-4FEA-ABD3-CC32248E4765}"/>
              </a:ext>
            </a:extLst>
          </p:cNvPr>
          <p:cNvSpPr/>
          <p:nvPr/>
        </p:nvSpPr>
        <p:spPr>
          <a:xfrm>
            <a:off x="8303632" y="3834160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72689-FF77-4FF6-B84F-9D06756F4A53}"/>
              </a:ext>
            </a:extLst>
          </p:cNvPr>
          <p:cNvSpPr txBox="1"/>
          <p:nvPr/>
        </p:nvSpPr>
        <p:spPr>
          <a:xfrm>
            <a:off x="703028" y="84008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1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03DFEA-8C63-4809-B900-0AD734C134BD}"/>
              </a:ext>
            </a:extLst>
          </p:cNvPr>
          <p:cNvSpPr txBox="1"/>
          <p:nvPr/>
        </p:nvSpPr>
        <p:spPr>
          <a:xfrm>
            <a:off x="4569645" y="76314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6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6781C9-30B3-481C-A91A-CAF6C35C5C68}"/>
              </a:ext>
            </a:extLst>
          </p:cNvPr>
          <p:cNvSpPr txBox="1"/>
          <p:nvPr/>
        </p:nvSpPr>
        <p:spPr>
          <a:xfrm>
            <a:off x="8428403" y="89716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5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E33E9C-7B55-4DBB-8ABE-204FF75F35E1}"/>
              </a:ext>
            </a:extLst>
          </p:cNvPr>
          <p:cNvSpPr txBox="1"/>
          <p:nvPr/>
        </p:nvSpPr>
        <p:spPr>
          <a:xfrm>
            <a:off x="758505" y="3834160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2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67FABC-5C82-486C-BC09-DB3247E0133A}"/>
              </a:ext>
            </a:extLst>
          </p:cNvPr>
          <p:cNvSpPr txBox="1"/>
          <p:nvPr/>
        </p:nvSpPr>
        <p:spPr>
          <a:xfrm>
            <a:off x="4411588" y="389215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3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BE042E-B0F6-4BD7-817F-70F85C8423DB}"/>
              </a:ext>
            </a:extLst>
          </p:cNvPr>
          <p:cNvSpPr txBox="1"/>
          <p:nvPr/>
        </p:nvSpPr>
        <p:spPr>
          <a:xfrm>
            <a:off x="8428403" y="392794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4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id="{5435AEB9-9C04-4361-B277-BB0937253D9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1484103" y="46225"/>
            <a:ext cx="777831" cy="7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7" grpId="0"/>
      <p:bldP spid="31" grpId="0"/>
      <p:bldP spid="33" grpId="0"/>
      <p:bldP spid="35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F6C50EE-1DE5-440A-943E-476D32898592}"/>
              </a:ext>
            </a:extLst>
          </p:cNvPr>
          <p:cNvSpPr/>
          <p:nvPr/>
        </p:nvSpPr>
        <p:spPr>
          <a:xfrm>
            <a:off x="337351" y="1921092"/>
            <a:ext cx="2166151" cy="2166151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dobe Garamond Pro Bold" panose="02020702060506020403" pitchFamily="18" charset="0"/>
              </a:rPr>
              <a:t>My   house</a:t>
            </a:r>
            <a:endParaRPr lang="en-US" sz="4400" dirty="0">
              <a:latin typeface="Adobe Garamond Pro Bold" panose="020207020605060204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A6C24-D3CD-45C6-9B78-9D6D108D791A}"/>
              </a:ext>
            </a:extLst>
          </p:cNvPr>
          <p:cNvSpPr txBox="1"/>
          <p:nvPr/>
        </p:nvSpPr>
        <p:spPr>
          <a:xfrm>
            <a:off x="8944252" y="2539124"/>
            <a:ext cx="3154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i="1" dirty="0">
                <a:latin typeface="Adobe Garamond Pro Bold" panose="02020702060506020403" pitchFamily="18" charset="0"/>
              </a:rPr>
              <a:t>Think about your house and draw smile face  </a:t>
            </a:r>
          </a:p>
          <a:p>
            <a:r>
              <a:rPr lang="en-SG" sz="3200" i="1" dirty="0">
                <a:latin typeface="Adobe Garamond Pro Bold" panose="02020702060506020403" pitchFamily="18" charset="0"/>
              </a:rPr>
              <a:t>or sad face.  </a:t>
            </a:r>
            <a:endParaRPr lang="en-US" sz="3200" i="1" dirty="0">
              <a:latin typeface="Adobe Garamond Pro Bold" panose="02020702060506020403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E8692E-C0B4-4BD4-A3B9-D6EB322BC1A9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2503502" y="2686589"/>
            <a:ext cx="2929632" cy="317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F96B11-EAC3-468E-A321-C4BEFB0E0A1E}"/>
              </a:ext>
            </a:extLst>
          </p:cNvPr>
          <p:cNvCxnSpPr>
            <a:cxnSpLocks/>
          </p:cNvCxnSpPr>
          <p:nvPr/>
        </p:nvCxnSpPr>
        <p:spPr>
          <a:xfrm>
            <a:off x="2500167" y="3010802"/>
            <a:ext cx="2932967" cy="71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2BFD12-F73A-427D-8CFC-422E8C71C9CA}"/>
              </a:ext>
            </a:extLst>
          </p:cNvPr>
          <p:cNvCxnSpPr>
            <a:cxnSpLocks/>
          </p:cNvCxnSpPr>
          <p:nvPr/>
        </p:nvCxnSpPr>
        <p:spPr>
          <a:xfrm>
            <a:off x="2500167" y="3052970"/>
            <a:ext cx="2041865" cy="1886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6D1264-AECC-45C5-9973-D735EFD631F8}"/>
              </a:ext>
            </a:extLst>
          </p:cNvPr>
          <p:cNvCxnSpPr>
            <a:cxnSpLocks/>
            <a:stCxn id="2" idx="6"/>
            <a:endCxn id="36" idx="2"/>
          </p:cNvCxnSpPr>
          <p:nvPr/>
        </p:nvCxnSpPr>
        <p:spPr>
          <a:xfrm flipV="1">
            <a:off x="2503502" y="1752607"/>
            <a:ext cx="3051070" cy="125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5BF180-3507-4346-BC2C-CD503858E1CC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2500167" y="3010802"/>
            <a:ext cx="956569" cy="2938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9C396A2-14FB-43E1-8078-4C4B67616932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2503502" y="911254"/>
            <a:ext cx="2485748" cy="2092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Cloud 35">
            <a:extLst>
              <a:ext uri="{FF2B5EF4-FFF2-40B4-BE49-F238E27FC236}">
                <a16:creationId xmlns:a16="http://schemas.microsoft.com/office/drawing/2014/main" id="{2A7F3CF8-3F92-477D-B461-BD0B2E6838BC}"/>
              </a:ext>
            </a:extLst>
          </p:cNvPr>
          <p:cNvSpPr/>
          <p:nvPr/>
        </p:nvSpPr>
        <p:spPr>
          <a:xfrm>
            <a:off x="5546028" y="1298735"/>
            <a:ext cx="2754593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garage</a:t>
            </a:r>
            <a:endParaRPr lang="en-US" sz="4000" dirty="0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0BD48795-6243-4DFC-915E-7B61E666CE2F}"/>
              </a:ext>
            </a:extLst>
          </p:cNvPr>
          <p:cNvSpPr/>
          <p:nvPr/>
        </p:nvSpPr>
        <p:spPr>
          <a:xfrm>
            <a:off x="5322976" y="2358287"/>
            <a:ext cx="2326994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pool</a:t>
            </a:r>
            <a:endParaRPr lang="en-US" sz="4000" dirty="0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BA2B3AFC-8409-4EC5-91B0-679E389D1771}"/>
              </a:ext>
            </a:extLst>
          </p:cNvPr>
          <p:cNvSpPr/>
          <p:nvPr/>
        </p:nvSpPr>
        <p:spPr>
          <a:xfrm>
            <a:off x="5248181" y="3492808"/>
            <a:ext cx="1695637" cy="88333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yard</a:t>
            </a:r>
            <a:endParaRPr lang="en-US" sz="4000" dirty="0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F78B13E9-14F1-434F-A1D7-A09807296B5B}"/>
              </a:ext>
            </a:extLst>
          </p:cNvPr>
          <p:cNvSpPr/>
          <p:nvPr/>
        </p:nvSpPr>
        <p:spPr>
          <a:xfrm>
            <a:off x="4488101" y="4585666"/>
            <a:ext cx="279158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garden</a:t>
            </a:r>
            <a:endParaRPr lang="en-US" sz="4000" dirty="0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DC742E5-217F-4E29-9429-E57DA1666638}"/>
              </a:ext>
            </a:extLst>
          </p:cNvPr>
          <p:cNvSpPr/>
          <p:nvPr/>
        </p:nvSpPr>
        <p:spPr>
          <a:xfrm>
            <a:off x="3341109" y="5728074"/>
            <a:ext cx="3255000" cy="79386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balcony</a:t>
            </a:r>
            <a:endParaRPr lang="en-US" sz="4000" dirty="0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5F6AA456-32B2-42D7-A7B3-4B3FADCD5269}"/>
              </a:ext>
            </a:extLst>
          </p:cNvPr>
          <p:cNvSpPr/>
          <p:nvPr/>
        </p:nvSpPr>
        <p:spPr>
          <a:xfrm>
            <a:off x="4887154" y="365714"/>
            <a:ext cx="359989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basement</a:t>
            </a:r>
            <a:endParaRPr lang="en-US" sz="40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A5D5172-E534-4D89-A3D6-4B0341047B35}"/>
              </a:ext>
            </a:extLst>
          </p:cNvPr>
          <p:cNvSpPr/>
          <p:nvPr/>
        </p:nvSpPr>
        <p:spPr>
          <a:xfrm>
            <a:off x="8561143" y="234771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EF9885-948C-4F9B-B96B-067A21241B5C}"/>
              </a:ext>
            </a:extLst>
          </p:cNvPr>
          <p:cNvSpPr/>
          <p:nvPr/>
        </p:nvSpPr>
        <p:spPr>
          <a:xfrm>
            <a:off x="8487052" y="130657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46BB1DD-99E6-4E8C-8D4F-89E966A8A2F6}"/>
              </a:ext>
            </a:extLst>
          </p:cNvPr>
          <p:cNvSpPr/>
          <p:nvPr/>
        </p:nvSpPr>
        <p:spPr>
          <a:xfrm>
            <a:off x="7755458" y="2369628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938A90-E3BB-4D6B-9B0F-863E825D9D7F}"/>
              </a:ext>
            </a:extLst>
          </p:cNvPr>
          <p:cNvSpPr/>
          <p:nvPr/>
        </p:nvSpPr>
        <p:spPr>
          <a:xfrm>
            <a:off x="7067728" y="346531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14AC807-5724-49C9-9F34-2846C0AC3621}"/>
              </a:ext>
            </a:extLst>
          </p:cNvPr>
          <p:cNvSpPr/>
          <p:nvPr/>
        </p:nvSpPr>
        <p:spPr>
          <a:xfrm>
            <a:off x="7386221" y="454286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534C5CB-E646-48C9-83E3-5E501F1CACE8}"/>
              </a:ext>
            </a:extLst>
          </p:cNvPr>
          <p:cNvSpPr/>
          <p:nvPr/>
        </p:nvSpPr>
        <p:spPr>
          <a:xfrm>
            <a:off x="6735570" y="549340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pic>
        <p:nvPicPr>
          <p:cNvPr id="59" name="Picture 58" descr="Shape, icon, circle&#10;&#10;Description automatically generated">
            <a:extLst>
              <a:ext uri="{FF2B5EF4-FFF2-40B4-BE49-F238E27FC236}">
                <a16:creationId xmlns:a16="http://schemas.microsoft.com/office/drawing/2014/main" id="{08C8208E-ED8D-4E50-B5ED-1733D3A2F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79439" y="3623989"/>
            <a:ext cx="399532" cy="399532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CBE77CDB-37B0-447A-8E07-59BA8E3B9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274946">
            <a:off x="10881476" y="4107074"/>
            <a:ext cx="391241" cy="39124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18C931D-579C-4A88-A509-D5F624323585}"/>
              </a:ext>
            </a:extLst>
          </p:cNvPr>
          <p:cNvSpPr txBox="1"/>
          <p:nvPr/>
        </p:nvSpPr>
        <p:spPr>
          <a:xfrm>
            <a:off x="8487052" y="4737960"/>
            <a:ext cx="3815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outline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căn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. Ở </a:t>
            </a:r>
            <a:r>
              <a:rPr lang="en-SG" dirty="0" err="1"/>
              <a:t>mỗi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hỏi</a:t>
            </a:r>
            <a:r>
              <a:rPr lang="en-SG" dirty="0"/>
              <a:t> “ does your house have a basement? “ –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trả</a:t>
            </a:r>
            <a:r>
              <a:rPr lang="en-SG" dirty="0"/>
              <a:t> </a:t>
            </a:r>
            <a:r>
              <a:rPr lang="en-SG" dirty="0" err="1"/>
              <a:t>lời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cười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mếu</a:t>
            </a:r>
            <a:r>
              <a:rPr lang="en-SG" dirty="0"/>
              <a:t> </a:t>
            </a:r>
            <a:r>
              <a:rPr lang="en-SG" dirty="0" err="1"/>
              <a:t>nếu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hay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nơi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3FE00FEA-826F-4561-8B84-528B8BD986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50126" y="-92997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2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051996" y="1508627"/>
            <a:ext cx="9271263" cy="2329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D932D-2F21-490C-9285-A1A6F1D0EBC3}"/>
              </a:ext>
            </a:extLst>
          </p:cNvPr>
          <p:cNvSpPr txBox="1"/>
          <p:nvPr/>
        </p:nvSpPr>
        <p:spPr>
          <a:xfrm>
            <a:off x="426129" y="1508627"/>
            <a:ext cx="10222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3600" dirty="0">
                <a:latin typeface="Adobe Garamond Pro Bold" panose="02020702060506020403" pitchFamily="18" charset="0"/>
                <a:ea typeface="Adobe Gothic Std B" panose="020B0800000000000000" pitchFamily="34" charset="-128"/>
              </a:rPr>
              <a:t>Using structure “ there is/there are” or “ have , has” write some sentences about your house and talk about it to your partner. </a:t>
            </a:r>
            <a:endParaRPr lang="en-US" sz="3600" dirty="0">
              <a:latin typeface="Adobe Garamond Pro Bold" panose="020207020605060204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7AA21-88B4-4898-95F6-59CC735FCAA1}"/>
              </a:ext>
            </a:extLst>
          </p:cNvPr>
          <p:cNvSpPr txBox="1"/>
          <p:nvPr/>
        </p:nvSpPr>
        <p:spPr>
          <a:xfrm>
            <a:off x="190863" y="3887365"/>
            <a:ext cx="707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solidFill>
                  <a:srgbClr val="C00000"/>
                </a:solidFill>
              </a:rPr>
              <a:t>Example : </a:t>
            </a:r>
          </a:p>
          <a:p>
            <a:r>
              <a:rPr lang="en-SG" sz="2800" b="1" u="sng" dirty="0"/>
              <a:t>There is </a:t>
            </a:r>
            <a:r>
              <a:rPr lang="en-SG" sz="2800" dirty="0">
                <a:solidFill>
                  <a:srgbClr val="C00000"/>
                </a:solidFill>
              </a:rPr>
              <a:t>a big yard in my house </a:t>
            </a:r>
          </a:p>
          <a:p>
            <a:r>
              <a:rPr lang="en-SG" sz="2800" dirty="0">
                <a:solidFill>
                  <a:srgbClr val="C00000"/>
                </a:solidFill>
              </a:rPr>
              <a:t>My apartment </a:t>
            </a:r>
            <a:r>
              <a:rPr lang="en-SG" sz="2800" b="1" u="sng" dirty="0"/>
              <a:t>has</a:t>
            </a:r>
            <a:r>
              <a:rPr lang="en-SG" sz="2800" dirty="0">
                <a:solidFill>
                  <a:srgbClr val="C00000"/>
                </a:solidFill>
              </a:rPr>
              <a:t> a gym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B78AC-03B5-480A-B101-3667E69B6FD7}"/>
              </a:ext>
            </a:extLst>
          </p:cNvPr>
          <p:cNvSpPr/>
          <p:nvPr/>
        </p:nvSpPr>
        <p:spPr>
          <a:xfrm>
            <a:off x="5291091" y="3138666"/>
            <a:ext cx="6767744" cy="3057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Adobe Garamond Pro Bold" panose="02020702060506020403" pitchFamily="18" charset="0"/>
              </a:rPr>
              <a:t>Sample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Hello, my name is…………….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 want to talk about my house. I live in a house/an apartment. There is............ in my house.  My house has………..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……………..</a:t>
            </a:r>
            <a:endParaRPr lang="en-US" sz="28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89C11-B8A2-4D7D-B93A-4451B5C08B24}"/>
              </a:ext>
            </a:extLst>
          </p:cNvPr>
          <p:cNvSpPr txBox="1"/>
          <p:nvPr/>
        </p:nvSpPr>
        <p:spPr>
          <a:xfrm>
            <a:off x="6202531" y="6433938"/>
            <a:ext cx="585630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Teacher asks students to practice and make a clip at home</a:t>
            </a:r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8A7F7F2-9EE7-406D-A0A4-2F9083961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48521" y="-53881"/>
            <a:ext cx="1343427" cy="12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0172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BDFDF-DE2D-40C0-A29B-69A9B7395AC2}"/>
              </a:ext>
            </a:extLst>
          </p:cNvPr>
          <p:cNvSpPr txBox="1"/>
          <p:nvPr/>
        </p:nvSpPr>
        <p:spPr>
          <a:xfrm>
            <a:off x="3518555" y="305588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488E882-6054-470F-A858-F9882C717A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71248" y="237053"/>
            <a:ext cx="714866" cy="71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BED50-6A38-42D6-B2BE-7641A3BC0190}"/>
              </a:ext>
            </a:extLst>
          </p:cNvPr>
          <p:cNvSpPr txBox="1"/>
          <p:nvPr/>
        </p:nvSpPr>
        <p:spPr>
          <a:xfrm>
            <a:off x="213674" y="1285527"/>
            <a:ext cx="11156623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Modern Love" panose="04090805081005020601" pitchFamily="82" charset="0"/>
              </a:rPr>
              <a:t>Listen to a girl asking a boy questions about his home and fill in the blank. </a:t>
            </a:r>
            <a:endParaRPr lang="en-US" sz="2400" dirty="0">
              <a:latin typeface="Modern Love" panose="04090805081005020601" pitchFamily="8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9125BB-3AD7-42D0-84DC-92B885A6244E}"/>
              </a:ext>
            </a:extLst>
          </p:cNvPr>
          <p:cNvSpPr/>
          <p:nvPr/>
        </p:nvSpPr>
        <p:spPr>
          <a:xfrm>
            <a:off x="4384124" y="2430135"/>
            <a:ext cx="6862395" cy="22231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 boy lives in __________________.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two ______________________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a small ____________________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doesn’t have __________________</a:t>
            </a:r>
            <a:endParaRPr lang="en-US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204D10-E549-4BDF-BDD2-A4EB3CE1F413}"/>
              </a:ext>
            </a:extLst>
          </p:cNvPr>
          <p:cNvSpPr/>
          <p:nvPr/>
        </p:nvSpPr>
        <p:spPr>
          <a:xfrm>
            <a:off x="7497672" y="2682189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an apartment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C2F195-0998-4426-B76C-DB81625ADB1B}"/>
              </a:ext>
            </a:extLst>
          </p:cNvPr>
          <p:cNvSpPr/>
          <p:nvPr/>
        </p:nvSpPr>
        <p:spPr>
          <a:xfrm>
            <a:off x="7369882" y="3129746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bedrooms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86FFD1-6488-4BF6-A535-D432F2532D08}"/>
              </a:ext>
            </a:extLst>
          </p:cNvPr>
          <p:cNvSpPr/>
          <p:nvPr/>
        </p:nvSpPr>
        <p:spPr>
          <a:xfrm>
            <a:off x="7242092" y="3565143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pool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C2F9FA-57C9-4664-B713-089B01D4A31A}"/>
              </a:ext>
            </a:extLst>
          </p:cNvPr>
          <p:cNvSpPr/>
          <p:nvPr/>
        </p:nvSpPr>
        <p:spPr>
          <a:xfrm>
            <a:off x="7359605" y="4010827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garage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D465F01-42F9-47AC-92BE-7EA34A4A49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72" t="41295" r="35129" b="33958"/>
          <a:stretch/>
        </p:blipFill>
        <p:spPr>
          <a:xfrm>
            <a:off x="128535" y="2007368"/>
            <a:ext cx="4248145" cy="2843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32D34-90CF-4F13-88D2-459C4822B267}"/>
              </a:ext>
            </a:extLst>
          </p:cNvPr>
          <p:cNvSpPr txBox="1"/>
          <p:nvPr/>
        </p:nvSpPr>
        <p:spPr>
          <a:xfrm>
            <a:off x="4772319" y="1760792"/>
            <a:ext cx="339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Are they </a:t>
            </a:r>
            <a:r>
              <a:rPr lang="en-SG" sz="3200" dirty="0">
                <a:latin typeface="Adobe Garamond Pro Bold" panose="02020702060506020403" pitchFamily="18" charset="0"/>
              </a:rPr>
              <a:t>friends</a:t>
            </a:r>
            <a:r>
              <a:rPr lang="en-SG" sz="2800" dirty="0">
                <a:latin typeface="Adobe Garamond Pro Bold" panose="02020702060506020403" pitchFamily="18" charset="0"/>
              </a:rPr>
              <a:t>?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1CE56-5FF9-4783-9282-D86BFC448740}"/>
              </a:ext>
            </a:extLst>
          </p:cNvPr>
          <p:cNvSpPr txBox="1"/>
          <p:nvPr/>
        </p:nvSpPr>
        <p:spPr>
          <a:xfrm>
            <a:off x="7711853" y="1848228"/>
            <a:ext cx="117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Yes/no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48A24-1240-4E25-92B1-C02ACBE5DA6A}"/>
              </a:ext>
            </a:extLst>
          </p:cNvPr>
          <p:cNvSpPr txBox="1"/>
          <p:nvPr/>
        </p:nvSpPr>
        <p:spPr>
          <a:xfrm>
            <a:off x="355108" y="4843354"/>
            <a:ext cx="6769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Listen again and pay attention to the girl’s first sentence.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7477AD-2015-4EF5-89F5-CC8D2EB8DE9C}"/>
              </a:ext>
            </a:extLst>
          </p:cNvPr>
          <p:cNvSpPr txBox="1"/>
          <p:nvPr/>
        </p:nvSpPr>
        <p:spPr>
          <a:xfrm>
            <a:off x="2692944" y="5857909"/>
            <a:ext cx="47944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Excuse me! Could I ask you some questions?  </a:t>
            </a:r>
            <a:endParaRPr lang="en-US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18E35B1-7C7D-4B2D-B494-CBA22AE8CC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24681" y="5797461"/>
            <a:ext cx="427783" cy="4277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22E9EB-CA16-404A-8DC3-EFCB19B1BCF5}"/>
              </a:ext>
            </a:extLst>
          </p:cNvPr>
          <p:cNvSpPr txBox="1"/>
          <p:nvPr/>
        </p:nvSpPr>
        <p:spPr>
          <a:xfrm>
            <a:off x="7780179" y="5055979"/>
            <a:ext cx="3466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>
                <a:latin typeface="+mj-lt"/>
              </a:rPr>
              <a:t>Để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thu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hút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chút</a:t>
            </a:r>
            <a:r>
              <a:rPr lang="en-SG" dirty="0">
                <a:latin typeface="+mj-lt"/>
              </a:rPr>
              <a:t> ý </a:t>
            </a:r>
            <a:r>
              <a:rPr lang="en-SG" dirty="0" err="1">
                <a:latin typeface="+mj-lt"/>
              </a:rPr>
              <a:t>của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người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khác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nói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một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cách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lịch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thường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sử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dụng</a:t>
            </a:r>
            <a:r>
              <a:rPr lang="en-SG" dirty="0">
                <a:latin typeface="+mj-lt"/>
              </a:rPr>
              <a:t> </a:t>
            </a:r>
            <a:r>
              <a:rPr lang="en-SG" b="1" dirty="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</a:rPr>
              <a:t>“ Excuse me!”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6C8218-3233-455E-80C4-6929D5A23E28}"/>
              </a:ext>
            </a:extLst>
          </p:cNvPr>
          <p:cNvSpPr/>
          <p:nvPr/>
        </p:nvSpPr>
        <p:spPr>
          <a:xfrm>
            <a:off x="8287113" y="1880140"/>
            <a:ext cx="599435" cy="39750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1-TRACK 03">
            <a:hlinkClick r:id="" action="ppaction://media"/>
            <a:extLst>
              <a:ext uri="{FF2B5EF4-FFF2-40B4-BE49-F238E27FC236}">
                <a16:creationId xmlns:a16="http://schemas.microsoft.com/office/drawing/2014/main" id="{9A25309C-4E9F-4040-967E-E7152A9F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9605" y="-13021"/>
            <a:ext cx="487363" cy="487363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B42662FE-D475-4497-8E4E-EB96EDAC75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46192" y="-9720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4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6" grpId="0"/>
      <p:bldP spid="17" grpId="0" animBg="1"/>
      <p:bldP spid="19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496E8-1C6C-4857-8BF2-183F991F6B6B}"/>
              </a:ext>
            </a:extLst>
          </p:cNvPr>
          <p:cNvSpPr txBox="1"/>
          <p:nvPr/>
        </p:nvSpPr>
        <p:spPr>
          <a:xfrm>
            <a:off x="2138512" y="480955"/>
            <a:ext cx="72806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ROLE PLAY : PRACTICE THE CONVERSATION WITH YOUR PARTNER</a:t>
            </a:r>
            <a:endParaRPr 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7A647-B4B5-4BE2-A8AC-53006BCD2F3A}"/>
              </a:ext>
            </a:extLst>
          </p:cNvPr>
          <p:cNvSpPr txBox="1"/>
          <p:nvPr/>
        </p:nvSpPr>
        <p:spPr>
          <a:xfrm>
            <a:off x="344789" y="1329707"/>
            <a:ext cx="5265900" cy="419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Jenny: 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Excuse me. Could I ask you some questions?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 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Oh, you're in class 6A, aren't you?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Jenny: 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Yes, that's right. My name's Jenny. I'm doing a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survey for my geography class.</a:t>
            </a:r>
            <a:r>
              <a:rPr lang="en-US" dirty="0">
                <a:latin typeface="Amasis MT Pro Light" panose="020B0604020202020204" pitchFamily="18" charset="0"/>
              </a:rPr>
              <a:t> </a:t>
            </a:r>
            <a:br>
              <a:rPr lang="en-US" dirty="0">
                <a:latin typeface="Amasis MT Pro Light" panose="020B0604020202020204" pitchFamily="18" charset="0"/>
              </a:rPr>
            </a:br>
            <a:r>
              <a:rPr lang="en-US" dirty="0">
                <a:highlight>
                  <a:srgbClr val="80C8A9"/>
                </a:highlight>
                <a:latin typeface="Amasis MT Pro Light" panose="020B0604020202020204" pitchFamily="18" charset="0"/>
              </a:rPr>
              <a:t>J</a:t>
            </a: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im: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 My name's Jim. What do you want to know?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: Thank you, Jim. Do you live in a house?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 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No, I don't. I live in an apartment.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: How many bedrooms does it have?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sz="1800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</a:t>
            </a:r>
            <a: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 Two.</a:t>
            </a:r>
            <a:br>
              <a:rPr lang="en-US" sz="1800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endParaRPr lang="en-US" dirty="0">
              <a:latin typeface="Amasis MT Pro Light" panose="020B0604020202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EDD30-3EE9-423E-AA95-0A65BA75EFED}"/>
              </a:ext>
            </a:extLst>
          </p:cNvPr>
          <p:cNvSpPr txBox="1"/>
          <p:nvPr/>
        </p:nvSpPr>
        <p:spPr>
          <a:xfrm>
            <a:off x="5953957" y="1249807"/>
            <a:ext cx="5143128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pool?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a small one.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garage?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No, it doesn't.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gym?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it does. There's a gym in the basement.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balcony?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 Yes, it does. I can see the city from it.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Great! Thank you for your help.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 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You're welcome.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Goodbye.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endParaRPr lang="en-US" dirty="0">
              <a:latin typeface="Amasis MT Pro Light" panose="020403040500050203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00C481-04E2-48C7-AD95-44BA91762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32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874404" y="1659417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risten ITC" panose="03050502040202030202" pitchFamily="66" charset="0"/>
              </a:rPr>
              <a:t>WRAP -UP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Kristen ITC" panose="03050502040202030202" pitchFamily="66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CEFF41-3A87-446C-84CD-CDDFA9F43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28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4566C1-11FD-4A3B-83C1-F76329F51167}"/>
              </a:ext>
            </a:extLst>
          </p:cNvPr>
          <p:cNvSpPr txBox="1"/>
          <p:nvPr/>
        </p:nvSpPr>
        <p:spPr>
          <a:xfrm>
            <a:off x="2127318" y="301843"/>
            <a:ext cx="7469443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dirty="0">
                <a:solidFill>
                  <a:schemeClr val="bg1"/>
                </a:solidFill>
              </a:rPr>
              <a:t>Work in pair and practice the conversation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3E7EAD-4443-4590-A283-86461D8FF7DE}"/>
              </a:ext>
            </a:extLst>
          </p:cNvPr>
          <p:cNvSpPr txBox="1"/>
          <p:nvPr/>
        </p:nvSpPr>
        <p:spPr>
          <a:xfrm>
            <a:off x="665826" y="1407457"/>
            <a:ext cx="10599937" cy="420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 you live in a house?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B.…………………………………………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it big or small?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Does it have a garden?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there a balcony?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What thing do you like best?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18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C708296-387C-4729-9F1B-37CEB50D5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83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707AAE0-9FD5-444B-84CE-8D89F2C7F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63292" y="378661"/>
            <a:ext cx="7118415" cy="4069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19E58-2924-4759-88C4-ABBEBEFA2CD2}"/>
              </a:ext>
            </a:extLst>
          </p:cNvPr>
          <p:cNvSpPr txBox="1"/>
          <p:nvPr/>
        </p:nvSpPr>
        <p:spPr>
          <a:xfrm>
            <a:off x="820131" y="5005632"/>
            <a:ext cx="1023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Learn by heart new words. </a:t>
            </a: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Make a video clip to say something about your house. </a:t>
            </a: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Practice writing new word for ( word 1-6) on the writing sheet.</a:t>
            </a:r>
            <a:endParaRPr lang="en-US" sz="2400" dirty="0">
              <a:latin typeface="Adobe Garamond Pro Bold" panose="02020702060506020403" pitchFamily="18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509B3E-D944-40CF-BBF5-3FF8DC0C2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637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0869"/>
          <a:stretch>
            <a:fillRect/>
          </a:stretch>
        </p:blipFill>
        <p:spPr>
          <a:xfrm rot="-10800000">
            <a:off x="1695969" y="1024680"/>
            <a:ext cx="677762" cy="546185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0292" r="47500"/>
          <a:stretch>
            <a:fillRect/>
          </a:stretch>
        </p:blipFill>
        <p:spPr>
          <a:xfrm>
            <a:off x="4186553" y="5484716"/>
            <a:ext cx="212479" cy="219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8155" y="301404"/>
            <a:ext cx="4344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92D050"/>
                </a:solidFill>
                <a:latin typeface="Bookman Old Style" panose="02050604050505020204" pitchFamily="18" charset="0"/>
              </a:rPr>
              <a:t>UNIT 1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6565" y="1802688"/>
            <a:ext cx="2212780" cy="19749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4253" y="2369339"/>
            <a:ext cx="5842535" cy="2349588"/>
            <a:chOff x="4462261" y="3168377"/>
            <a:chExt cx="5842535" cy="2349588"/>
          </a:xfrm>
        </p:grpSpPr>
        <p:sp>
          <p:nvSpPr>
            <p:cNvPr id="5" name="TextBox 4"/>
            <p:cNvSpPr txBox="1"/>
            <p:nvPr/>
          </p:nvSpPr>
          <p:spPr>
            <a:xfrm>
              <a:off x="4462261" y="4071415"/>
              <a:ext cx="58425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accent3">
                      <a:lumMod val="50000"/>
                    </a:schemeClr>
                  </a:solidFill>
                  <a:latin typeface="From Where You Are" panose="02000507000000020004" pitchFamily="2" charset="0"/>
                </a:rPr>
                <a:t>MY HOME</a:t>
              </a:r>
            </a:p>
          </p:txBody>
        </p:sp>
        <p:pic>
          <p:nvPicPr>
            <p:cNvPr id="22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9953" t="34606" r="8565" b="24652"/>
            <a:stretch/>
          </p:blipFill>
          <p:spPr>
            <a:xfrm>
              <a:off x="5782680" y="3168377"/>
              <a:ext cx="2119322" cy="1059661"/>
            </a:xfrm>
            <a:prstGeom prst="rect">
              <a:avLst/>
            </a:prstGeom>
          </p:spPr>
        </p:pic>
      </p:grp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FB83477-EC22-4DA7-9BAE-87014DF221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0180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989814" y="1854725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risten ITC" panose="03050502040202030202" pitchFamily="66" charset="0"/>
              </a:rPr>
              <a:t>NEW WORDS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Kristen ITC" panose="03050502040202030202" pitchFamily="66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9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1990" y="1556613"/>
            <a:ext cx="38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apartment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194" y="2503855"/>
            <a:ext cx="234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əˈpɑːtmənt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7521" y="337517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72288" y="5175424"/>
            <a:ext cx="525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 lives in a big apartment</a:t>
            </a:r>
            <a:r>
              <a:rPr lang="en-US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88860" y="5565147"/>
            <a:ext cx="416011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E5CBB5A-EE5C-4B7D-B376-7E493F71E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8893" y="262933"/>
            <a:ext cx="4507533" cy="4507533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DA8BF87-BDA6-4A57-8C1A-4A4A00163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7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lives-in-a-big-apartment-1629674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3049" y="146345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balcony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1053" y="230482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bælkəni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1003" y="3346381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9" b="100000" l="4102" r="97070">
                        <a14:foregroundMark x1="59570" y1="40466" x2="65820" y2="46398"/>
                        <a14:foregroundMark x1="59570" y1="35805" x2="64844" y2="44915"/>
                        <a14:foregroundMark x1="85547" y1="44280" x2="85547" y2="44280"/>
                        <a14:foregroundMark x1="85742" y1="44492" x2="85742" y2="44492"/>
                        <a14:foregroundMark x1="85938" y1="34746" x2="85938" y2="34746"/>
                        <a14:foregroundMark x1="83984" y1="17797" x2="83984" y2="17797"/>
                        <a14:foregroundMark x1="83984" y1="12924" x2="83984" y2="12924"/>
                        <a14:foregroundMark x1="22461" y1="15466" x2="22461" y2="15466"/>
                        <a14:foregroundMark x1="20898" y1="6568" x2="20898" y2="6568"/>
                        <a14:foregroundMark x1="8594" y1="15466" x2="8594" y2="15466"/>
                        <a14:foregroundMark x1="8984" y1="13136" x2="8984" y2="131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664" y="975586"/>
            <a:ext cx="4131104" cy="3328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7721" y="4580791"/>
            <a:ext cx="6203365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apartment has a beautiful balcony.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1235" y="5250333"/>
            <a:ext cx="505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ban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DEBDFA9-8AE8-4218-A8E9-C19A07FBCD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apartment-has-a-beautiful-b16296743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6842" y="1901919"/>
            <a:ext cx="376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basement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37" y="2611293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beɪsmənt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6538" y="3610525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23" name="Picture 22" descr="C:\Users\TOPICA\AppData\Local\Temp\SNAGHTMLdcfb32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19" y="984580"/>
            <a:ext cx="4505585" cy="3915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1210013" y="4954253"/>
            <a:ext cx="4095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 house has a basement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481231" y="5551341"/>
            <a:ext cx="373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hầm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My-house-has-a-basement1628739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099" y="6960915"/>
            <a:ext cx="406400" cy="4064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E57E053-011F-4EC9-8F6D-8D993D8212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y-house-has-a-basement-16296744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1" build="allAtOnce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garage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21" y="225493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gærɑːʒ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8639" y="347544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9928" y="1377611"/>
            <a:ext cx="3763826" cy="36367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152" y="5136863"/>
            <a:ext cx="5618718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put your car in the garage?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631" y="5806405"/>
            <a:ext cx="4780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ga-ra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?)</a:t>
            </a:r>
            <a:endParaRPr lang="en-US" sz="2000" dirty="0"/>
          </a:p>
        </p:txBody>
      </p:sp>
      <p:pic>
        <p:nvPicPr>
          <p:cNvPr id="18" name="Do-you-put-your-car-in-the-gar1628750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9965" y="7232892"/>
            <a:ext cx="406400" cy="406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E81B0EC-2BC9-4F37-96CA-729A52C5DE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4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u-put-your-car-in-the-gar16296745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86672" y="1678739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gym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6063" y="245194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ʤɪm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0946" y="3520179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9181" y="5274270"/>
            <a:ext cx="727167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sister goes to the gym twice a week.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21B8BB-EC6F-4FD5-82DB-BBE0DCB7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20" y="608091"/>
            <a:ext cx="5803895" cy="4456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F896AF-5053-41A1-9586-A4EAF06293EA}"/>
              </a:ext>
            </a:extLst>
          </p:cNvPr>
          <p:cNvSpPr/>
          <p:nvPr/>
        </p:nvSpPr>
        <p:spPr>
          <a:xfrm>
            <a:off x="766619" y="5929705"/>
            <a:ext cx="727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000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3393B20-F2B5-4D80-865E-BAA42D1BC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2494" y="1449843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yard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277" y="2326585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jɑːd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19466" y="3238755"/>
            <a:ext cx="252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5849" y="1269155"/>
            <a:ext cx="5088720" cy="3237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7362" y="4866585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grandparents’ house has a big yard.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75C51-BD85-4221-8F0C-17017FBA3070}"/>
              </a:ext>
            </a:extLst>
          </p:cNvPr>
          <p:cNvSpPr/>
          <p:nvPr/>
        </p:nvSpPr>
        <p:spPr>
          <a:xfrm>
            <a:off x="695849" y="54529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to.)</a:t>
            </a:r>
            <a:endParaRPr lang="en-US" sz="2000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5350B9A-C4FF-4A9E-B63F-AB6C6479B1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17781" r="22093" b="31135"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1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012836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634</Words>
  <Application>Microsoft Office PowerPoint</Application>
  <PresentationFormat>Widescreen</PresentationFormat>
  <Paragraphs>103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Abadi</vt:lpstr>
      <vt:lpstr>Times New Roman</vt:lpstr>
      <vt:lpstr>Calibri</vt:lpstr>
      <vt:lpstr>Amasis MT Pro Light</vt:lpstr>
      <vt:lpstr>.VnVogue</vt:lpstr>
      <vt:lpstr>Arial</vt:lpstr>
      <vt:lpstr>Kristen ITC</vt:lpstr>
      <vt:lpstr>Bookman Old Style</vt:lpstr>
      <vt:lpstr>SimSun</vt:lpstr>
      <vt:lpstr>Adobe Garamond Pro Bold</vt:lpstr>
      <vt:lpstr>Adobe Gothic Std B</vt:lpstr>
      <vt:lpstr>Modern Love</vt:lpstr>
      <vt:lpstr>From Where You Are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MyPC</cp:lastModifiedBy>
  <cp:revision>93</cp:revision>
  <cp:lastPrinted>2021-08-11T00:59:13Z</cp:lastPrinted>
  <dcterms:created xsi:type="dcterms:W3CDTF">2021-08-05T04:02:50Z</dcterms:created>
  <dcterms:modified xsi:type="dcterms:W3CDTF">2021-10-09T02:42:32Z</dcterms:modified>
</cp:coreProperties>
</file>