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Lato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A4A3A4"/>
          </p15:clr>
        </p15:guide>
        <p15:guide id="4" pos="7152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pos="2880">
          <p15:clr>
            <a:srgbClr val="A4A3A4"/>
          </p15:clr>
        </p15:guide>
        <p15:guide id="7" pos="396">
          <p15:clr>
            <a:srgbClr val="A4A3A4"/>
          </p15:clr>
        </p15:guide>
        <p15:guide id="8" pos="5364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i5Xyk0YpzRsz4YdqdHd7kzSvtR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A0869D-4EAD-4F42-92FA-5EF562D0CFE9}">
  <a:tblStyle styleId="{C5A0869D-4EAD-4F42-92FA-5EF562D0CFE9}" styleName="Table_0">
    <a:wholeTbl>
      <a:tcTxStyle b="off" i="off">
        <a:font>
          <a:latin typeface="Lato Light"/>
          <a:ea typeface="Lato Light"/>
          <a:cs typeface="Lato Ligh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6E6E6"/>
          </a:solidFill>
        </a:fill>
      </a:tcStyle>
    </a:wholeTbl>
    <a:band1H>
      <a:tcTxStyle/>
      <a:tcStyle>
        <a:fill>
          <a:solidFill>
            <a:srgbClr val="ECCACA"/>
          </a:solidFill>
        </a:fill>
      </a:tcStyle>
    </a:band1H>
    <a:band2H>
      <a:tcTxStyle/>
    </a:band2H>
    <a:band1V>
      <a:tcTxStyle/>
      <a:tcStyle>
        <a:fill>
          <a:solidFill>
            <a:srgbClr val="ECCACA"/>
          </a:solidFill>
        </a:fill>
      </a:tcStyle>
    </a:band1V>
    <a:band2V>
      <a:tcTxStyle/>
    </a:band2V>
    <a:la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162E94D-F8E6-41FB-8EB0-B56206B620B4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528"/>
        <p:guide pos="7152"/>
        <p:guide pos="1620" orient="horz"/>
        <p:guide pos="2880"/>
        <p:guide pos="396"/>
        <p:guide pos="53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Light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atoLight-italic.fntdata"/><Relationship Id="rId10" Type="http://schemas.openxmlformats.org/officeDocument/2006/relationships/slide" Target="slides/slide4.xml"/><Relationship Id="rId32" Type="http://schemas.openxmlformats.org/officeDocument/2006/relationships/font" Target="fonts/LatoLight-bold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LatoLight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 spd="slow" p14:dur="1500">
    <p:random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">
            <a:alphaModFix/>
          </a:blip>
          <a:srcRect b="20987" l="0" r="0" t="57717"/>
          <a:stretch/>
        </p:blipFill>
        <p:spPr>
          <a:xfrm>
            <a:off x="0" y="4048168"/>
            <a:ext cx="9144000" cy="109533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advClick="0" advTm="3000" spd="slow" p14:dur="1500">
    <p:random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25.png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Relationship Id="rId4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Relationship Id="rId4" Type="http://schemas.openxmlformats.org/officeDocument/2006/relationships/image" Target="../media/image14.png"/><Relationship Id="rId5" Type="http://schemas.openxmlformats.org/officeDocument/2006/relationships/image" Target="../media/image29.png"/><Relationship Id="rId6" Type="http://schemas.openxmlformats.org/officeDocument/2006/relationships/image" Target="../media/image11.png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/>
        </p:nvSpPr>
        <p:spPr>
          <a:xfrm>
            <a:off x="203199" y="1000575"/>
            <a:ext cx="8808721" cy="2068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 VÀ NGHE</a:t>
            </a:r>
            <a:endParaRPr b="0" i="0" sz="32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SẺ MỘT TRẢI NGHIỆM VỀ NƠI EM SỐNG HOẶC TỪNG ĐẾN</a:t>
            </a:r>
            <a:endParaRPr b="0" i="0" sz="32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15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>
            <a:off x="94787" y="958086"/>
            <a:ext cx="4352727" cy="1339983"/>
          </a:xfrm>
          <a:prstGeom prst="roundRect">
            <a:avLst>
              <a:gd fmla="val 16667" name="adj"/>
            </a:avLst>
          </a:prstGeom>
          <a:solidFill>
            <a:srgbClr val="FEC1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Tả khung cảnh nơi em đến</a:t>
            </a:r>
            <a:endParaRPr sz="24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4921227" y="219155"/>
            <a:ext cx="4081347" cy="1817648"/>
          </a:xfrm>
          <a:prstGeom prst="wedgeRoundRectCallout">
            <a:avLst>
              <a:gd fmla="val -85041" name="adj1"/>
              <a:gd fmla="val 35516" name="adj2"/>
              <a:gd fmla="val 16667" name="adj3"/>
            </a:avLst>
          </a:prstGeom>
          <a:solidFill>
            <a:srgbClr val="58B4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gian, không gian, các nhân vật có liên quan đến trải nghiệm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970" y="3253709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2946214"/>
            <a:ext cx="3075856" cy="205057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/>
          <p:nvPr/>
        </p:nvSpPr>
        <p:spPr>
          <a:xfrm>
            <a:off x="4921228" y="2360875"/>
            <a:ext cx="4081347" cy="1817648"/>
          </a:xfrm>
          <a:prstGeom prst="wedgeRoundRectCallout">
            <a:avLst>
              <a:gd fmla="val -80062" name="adj1"/>
              <a:gd fmla="val -84661" name="adj2"/>
              <a:gd fmla="val 16667" name="adj3"/>
            </a:avLst>
          </a:prstGeom>
          <a:solidFill>
            <a:srgbClr val="00DA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 là nơi hoang sơ, nhộn nhịp, bình lặng….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969" y="3269699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307866" y="1153339"/>
            <a:ext cx="4352727" cy="1127191"/>
          </a:xfrm>
          <a:prstGeom prst="roundRect">
            <a:avLst>
              <a:gd fmla="val 16667" name="adj"/>
            </a:avLst>
          </a:prstGeom>
          <a:solidFill>
            <a:srgbClr val="58B4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Ấn tượng và cảm xúc cảm bản thân.</a:t>
            </a:r>
            <a:endParaRPr sz="2400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21" name="Google Shape;1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9293" y="551663"/>
            <a:ext cx="2995785" cy="20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7213" y="1935090"/>
            <a:ext cx="333248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41380" y="3006652"/>
            <a:ext cx="3193140" cy="1992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/>
          <p:nvPr/>
        </p:nvSpPr>
        <p:spPr>
          <a:xfrm>
            <a:off x="3258165" y="167868"/>
            <a:ext cx="284397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Chỉnh sửa bài nói</a:t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97079" y="1176748"/>
            <a:ext cx="412217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Là bước để phát hiện lỗi sai.</a:t>
            </a: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354471" y="2561742"/>
            <a:ext cx="412217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Chỉnh sửa lại nội dung cho phù hợp nhất.</a:t>
            </a:r>
            <a:endParaRPr/>
          </a:p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4037" y="149018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761" y="-449451"/>
            <a:ext cx="7203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2230244" y="2248589"/>
            <a:ext cx="4616605" cy="769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DA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Luyện nói:</a:t>
            </a:r>
            <a:endParaRPr b="1" sz="4400">
              <a:solidFill>
                <a:srgbClr val="00DAD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5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3258165" y="167868"/>
            <a:ext cx="2843979" cy="661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luyện</a:t>
            </a: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1197079" y="1176748"/>
            <a:ext cx="412217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Giúp ta tự tin hơn.</a:t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1354471" y="2561742"/>
            <a:ext cx="412217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Tránh lúng túng khi đứng nói.</a:t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4037" y="149018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761" y="-449451"/>
            <a:ext cx="7203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2230244" y="2248589"/>
            <a:ext cx="5419493" cy="769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DA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Trình bày bài nói:</a:t>
            </a:r>
            <a:endParaRPr b="1" sz="4400">
              <a:solidFill>
                <a:srgbClr val="00DAD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5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>
            <a:off x="2776654" y="78059"/>
            <a:ext cx="3590692" cy="1126273"/>
          </a:xfrm>
          <a:prstGeom prst="roundRect">
            <a:avLst>
              <a:gd fmla="val 16667" name="adj"/>
            </a:avLst>
          </a:prstGeom>
          <a:solidFill>
            <a:srgbClr val="BCBC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tin, thoải mái. Chú ý chào hỏi khi bắt đầu và cảm ơn khi kết thúc bài nói.</a:t>
            </a:r>
            <a:endParaRPr sz="2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6251826" y="1728788"/>
            <a:ext cx="2791813" cy="1170530"/>
          </a:xfrm>
          <a:prstGeom prst="roundRect">
            <a:avLst>
              <a:gd fmla="val 16667" name="adj"/>
            </a:avLst>
          </a:prstGeom>
          <a:solidFill>
            <a:srgbClr val="58B4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Bám sát vào mục đích nói, liên hệ bản thân.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1463947" y="3617308"/>
            <a:ext cx="3085751" cy="914400"/>
          </a:xfrm>
          <a:prstGeom prst="roundRect">
            <a:avLst>
              <a:gd fmla="val 16667" name="adj"/>
            </a:avLst>
          </a:prstGeom>
          <a:solidFill>
            <a:srgbClr val="FEC1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 chỉnh giọng nói và tốc độ nói cho phù hợp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41730" y="1660488"/>
            <a:ext cx="2923885" cy="123883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 câu hỏi để lôi cuốn người nghe tham gia tương tác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" name="Google Shape;165;p17"/>
          <p:cNvCxnSpPr/>
          <p:nvPr/>
        </p:nvCxnSpPr>
        <p:spPr>
          <a:xfrm>
            <a:off x="4549698" y="1204332"/>
            <a:ext cx="22303" cy="52445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17"/>
          <p:cNvCxnSpPr>
            <a:stCxn id="162" idx="1"/>
          </p:cNvCxnSpPr>
          <p:nvPr/>
        </p:nvCxnSpPr>
        <p:spPr>
          <a:xfrm flipH="1">
            <a:off x="5787426" y="2314053"/>
            <a:ext cx="464400" cy="144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p17"/>
          <p:cNvCxnSpPr/>
          <p:nvPr/>
        </p:nvCxnSpPr>
        <p:spPr>
          <a:xfrm flipH="1">
            <a:off x="3481387" y="3038168"/>
            <a:ext cx="569503" cy="46860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17"/>
          <p:cNvCxnSpPr>
            <a:endCxn id="164" idx="3"/>
          </p:cNvCxnSpPr>
          <p:nvPr/>
        </p:nvCxnSpPr>
        <p:spPr>
          <a:xfrm flipH="1">
            <a:off x="2965615" y="2056403"/>
            <a:ext cx="413400" cy="22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9" name="Google Shape;16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4138" y="1204332"/>
            <a:ext cx="2181225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/>
          <p:nvPr/>
        </p:nvSpPr>
        <p:spPr>
          <a:xfrm>
            <a:off x="5211230" y="3662565"/>
            <a:ext cx="3293673" cy="1017590"/>
          </a:xfrm>
          <a:prstGeom prst="roundRect">
            <a:avLst>
              <a:gd fmla="val 16667" name="adj"/>
            </a:avLst>
          </a:prstGeom>
          <a:solidFill>
            <a:srgbClr val="00DA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Bày tỏ suy nghĩ hào hứng, kể về những cảnh, những sự việc mà em đã chứng kiến hoặc trực tiếp tham gia</a:t>
            </a:r>
            <a:endParaRPr/>
          </a:p>
        </p:txBody>
      </p:sp>
      <p:cxnSp>
        <p:nvCxnSpPr>
          <p:cNvPr id="171" name="Google Shape;171;p17"/>
          <p:cNvCxnSpPr/>
          <p:nvPr/>
        </p:nvCxnSpPr>
        <p:spPr>
          <a:xfrm>
            <a:off x="5371082" y="2844171"/>
            <a:ext cx="451382" cy="81839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761" y="-449451"/>
            <a:ext cx="7203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/>
        </p:nvSpPr>
        <p:spPr>
          <a:xfrm>
            <a:off x="2230244" y="2248589"/>
            <a:ext cx="4616605" cy="1446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AD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DA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Trao đổi</a:t>
            </a:r>
            <a:r>
              <a:rPr b="1" i="0" lang="en-US" sz="4400" u="none" cap="none" strike="noStrike">
                <a:solidFill>
                  <a:srgbClr val="00DA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về bài nói</a:t>
            </a:r>
            <a:r>
              <a:rPr b="1" i="0" lang="en-US" sz="4400" u="none" cap="none" strike="noStrike">
                <a:solidFill>
                  <a:srgbClr val="00DA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i="0" sz="4400" u="none" cap="none" strike="noStrike">
              <a:solidFill>
                <a:srgbClr val="00DAD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5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ọc Tập, Giáo Dục, Trẻ Em, Học Bài, Tải hình PNG 103 - Free.Vector6.com" id="184" name="Google Shape;18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5212" y="1467925"/>
            <a:ext cx="3461672" cy="339243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/>
          <p:nvPr/>
        </p:nvSpPr>
        <p:spPr>
          <a:xfrm>
            <a:off x="5628967" y="22583"/>
            <a:ext cx="3785419" cy="2635045"/>
          </a:xfrm>
          <a:prstGeom prst="cloudCallout">
            <a:avLst>
              <a:gd fmla="val -42334" name="adj1"/>
              <a:gd fmla="val 53511" name="adj2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thích điều gì nhất trong phần trình bày của bạn? Khi nghe bạn nói, em có cảm xúc như thế nào?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68826" y="420944"/>
            <a:ext cx="3598607" cy="3177662"/>
          </a:xfrm>
          <a:prstGeom prst="cloudCallout">
            <a:avLst>
              <a:gd fmla="val 48315" name="adj1"/>
              <a:gd fmla="val 47541" name="adj2"/>
            </a:avLst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thấy ý kiến góp ý nào hợp lý nhất? Nếu có thể, em muốn thay đổi điều gì nhất trong phần trình bày của mình không? 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90" y="0"/>
            <a:ext cx="9370142" cy="4942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0250" y="-449451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 txBox="1"/>
          <p:nvPr/>
        </p:nvSpPr>
        <p:spPr>
          <a:xfrm>
            <a:off x="2941647" y="2248589"/>
            <a:ext cx="3536644" cy="769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DA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</a:t>
            </a:r>
            <a:endParaRPr b="1" sz="4400">
              <a:solidFill>
                <a:srgbClr val="00DAD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5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21"/>
          <p:cNvGraphicFramePr/>
          <p:nvPr/>
        </p:nvGraphicFramePr>
        <p:xfrm>
          <a:off x="844550" y="20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{E162E94D-F8E6-41FB-8EB0-B56206B620B4}</a:tableStyleId>
              </a:tblPr>
              <a:tblGrid>
                <a:gridCol w="5634025"/>
                <a:gridCol w="1973275"/>
              </a:tblGrid>
              <a:tr h="43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Nội dung kiểm tra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Đạt/ chưa đạt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</a:tr>
              <a:tr h="7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nói trình bày đủ các phần mở đầu, nội dung chính và kết thúc.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CE4"/>
                    </a:solidFill>
                  </a:tcPr>
                </a:tc>
              </a:tr>
              <a:tr h="7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Cảnh được tả bao quát.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CE4"/>
                    </a:solidFill>
                  </a:tcPr>
                </a:tc>
              </a:tr>
              <a:tr h="7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Cảnh được tả cụ thể.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CE4"/>
                    </a:solidFill>
                  </a:tcPr>
                </a:tc>
              </a:tr>
              <a:tr h="7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Sử dụng từ ngữ, hình ảnh, giọng điệu phù hợp.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CE4"/>
                    </a:solidFill>
                  </a:tcPr>
                </a:tc>
              </a:tr>
              <a:tr h="77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Chủ động, tự tin, nhìn vào người nghe khi nói.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p14:dur="15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024" y="-449451"/>
            <a:ext cx="8184996" cy="603621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1349298" y="2568655"/>
            <a:ext cx="6545765" cy="769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DA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DỤNG:</a:t>
            </a:r>
            <a:endParaRPr b="1" sz="4400">
              <a:solidFill>
                <a:srgbClr val="00DAD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50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232" y="0"/>
            <a:ext cx="6063488" cy="435465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2050026" y="1255033"/>
            <a:ext cx="45720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Từ nhận xét, góp ý của cô và các bạn, em hãy quay video bài nói của mình (em có thể chèn nhạc phù hợp, kết hợp hình ảnh…)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/>
          <p:nvPr/>
        </p:nvSpPr>
        <p:spPr>
          <a:xfrm>
            <a:off x="851089" y="2340676"/>
            <a:ext cx="7613190" cy="162018"/>
          </a:xfrm>
          <a:prstGeom prst="rect">
            <a:avLst/>
          </a:prstGeom>
          <a:solidFill>
            <a:srgbClr val="00DAD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17" name="Google Shape;217;p24"/>
          <p:cNvGrpSpPr/>
          <p:nvPr/>
        </p:nvGrpSpPr>
        <p:grpSpPr>
          <a:xfrm>
            <a:off x="851091" y="1098538"/>
            <a:ext cx="971794" cy="1026114"/>
            <a:chOff x="1054647" y="2060848"/>
            <a:chExt cx="1295557" cy="1368152"/>
          </a:xfrm>
        </p:grpSpPr>
        <p:sp>
          <p:nvSpPr>
            <p:cNvPr id="218" name="Google Shape;218;p24"/>
            <p:cNvSpPr/>
            <p:nvPr/>
          </p:nvSpPr>
          <p:spPr>
            <a:xfrm>
              <a:off x="1054647" y="2060848"/>
              <a:ext cx="1295557" cy="1368152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rgbClr val="00DAD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9" name="Google Shape;219;p24"/>
            <p:cNvSpPr txBox="1"/>
            <p:nvPr/>
          </p:nvSpPr>
          <p:spPr>
            <a:xfrm>
              <a:off x="1251019" y="2267871"/>
              <a:ext cx="571022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1.</a:t>
              </a:r>
              <a:endParaRPr b="1" sz="2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20" name="Google Shape;220;p24"/>
          <p:cNvGrpSpPr/>
          <p:nvPr/>
        </p:nvGrpSpPr>
        <p:grpSpPr>
          <a:xfrm>
            <a:off x="4361937" y="1098538"/>
            <a:ext cx="971794" cy="1026114"/>
            <a:chOff x="5735167" y="2060848"/>
            <a:chExt cx="1295557" cy="1368152"/>
          </a:xfrm>
        </p:grpSpPr>
        <p:sp>
          <p:nvSpPr>
            <p:cNvPr id="221" name="Google Shape;221;p24"/>
            <p:cNvSpPr/>
            <p:nvPr/>
          </p:nvSpPr>
          <p:spPr>
            <a:xfrm>
              <a:off x="5735167" y="2060848"/>
              <a:ext cx="1295557" cy="1368152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rgbClr val="00DAD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22" name="Google Shape;222;p24"/>
            <p:cNvSpPr txBox="1"/>
            <p:nvPr/>
          </p:nvSpPr>
          <p:spPr>
            <a:xfrm>
              <a:off x="5931539" y="2267871"/>
              <a:ext cx="571022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2.</a:t>
              </a:r>
              <a:endParaRPr b="1" sz="2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23" name="Google Shape;223;p24"/>
          <p:cNvGrpSpPr/>
          <p:nvPr/>
        </p:nvGrpSpPr>
        <p:grpSpPr>
          <a:xfrm>
            <a:off x="5355705" y="2826730"/>
            <a:ext cx="971794" cy="1026114"/>
            <a:chOff x="7060018" y="4365104"/>
            <a:chExt cx="1295557" cy="1368152"/>
          </a:xfrm>
        </p:grpSpPr>
        <p:sp>
          <p:nvSpPr>
            <p:cNvPr id="224" name="Google Shape;224;p24"/>
            <p:cNvSpPr/>
            <p:nvPr/>
          </p:nvSpPr>
          <p:spPr>
            <a:xfrm flipH="1" rot="10800000">
              <a:off x="7060018" y="4365104"/>
              <a:ext cx="1295557" cy="1368152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rgbClr val="00DAD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25" name="Google Shape;225;p24"/>
            <p:cNvSpPr txBox="1"/>
            <p:nvPr/>
          </p:nvSpPr>
          <p:spPr>
            <a:xfrm>
              <a:off x="7256390" y="4572127"/>
              <a:ext cx="571022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4.</a:t>
              </a:r>
              <a:endParaRPr b="1" sz="2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26" name="Google Shape;226;p24"/>
          <p:cNvGrpSpPr/>
          <p:nvPr/>
        </p:nvGrpSpPr>
        <p:grpSpPr>
          <a:xfrm>
            <a:off x="1844859" y="2826730"/>
            <a:ext cx="971794" cy="1026114"/>
            <a:chOff x="2379498" y="4365104"/>
            <a:chExt cx="1295557" cy="1368152"/>
          </a:xfrm>
        </p:grpSpPr>
        <p:sp>
          <p:nvSpPr>
            <p:cNvPr id="227" name="Google Shape;227;p24"/>
            <p:cNvSpPr/>
            <p:nvPr/>
          </p:nvSpPr>
          <p:spPr>
            <a:xfrm flipH="1" rot="10800000">
              <a:off x="2379498" y="4365104"/>
              <a:ext cx="1295557" cy="1368152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rgbClr val="00DAD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28" name="Google Shape;228;p24"/>
            <p:cNvSpPr txBox="1"/>
            <p:nvPr/>
          </p:nvSpPr>
          <p:spPr>
            <a:xfrm>
              <a:off x="2575870" y="4572127"/>
              <a:ext cx="571022" cy="553997"/>
            </a:xfrm>
            <a:prstGeom prst="rect">
              <a:avLst/>
            </a:prstGeom>
            <a:solidFill>
              <a:srgbClr val="00DAD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3.</a:t>
              </a:r>
              <a:endParaRPr b="1" sz="2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29" name="Google Shape;229;p24"/>
          <p:cNvGrpSpPr/>
          <p:nvPr/>
        </p:nvGrpSpPr>
        <p:grpSpPr>
          <a:xfrm>
            <a:off x="1694985" y="1098538"/>
            <a:ext cx="2666951" cy="1330974"/>
            <a:chOff x="2494807" y="2060848"/>
            <a:chExt cx="2707597" cy="1774632"/>
          </a:xfrm>
        </p:grpSpPr>
        <p:sp>
          <p:nvSpPr>
            <p:cNvPr id="230" name="Google Shape;230;p24"/>
            <p:cNvSpPr/>
            <p:nvPr/>
          </p:nvSpPr>
          <p:spPr>
            <a:xfrm>
              <a:off x="2494807" y="2060848"/>
              <a:ext cx="2707597" cy="136815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2610276" y="2111931"/>
              <a:ext cx="2547614" cy="1723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B5B5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Xem lại các bước trình bày trước khi nói.</a:t>
              </a:r>
              <a:endParaRPr/>
            </a:p>
          </p:txBody>
        </p:sp>
      </p:grpSp>
      <p:grpSp>
        <p:nvGrpSpPr>
          <p:cNvPr id="232" name="Google Shape;232;p24"/>
          <p:cNvGrpSpPr/>
          <p:nvPr/>
        </p:nvGrpSpPr>
        <p:grpSpPr>
          <a:xfrm>
            <a:off x="5410158" y="1098538"/>
            <a:ext cx="2030962" cy="1026114"/>
            <a:chOff x="7132612" y="2060848"/>
            <a:chExt cx="2707597" cy="1368152"/>
          </a:xfrm>
        </p:grpSpPr>
        <p:sp>
          <p:nvSpPr>
            <p:cNvPr id="233" name="Google Shape;233;p24"/>
            <p:cNvSpPr/>
            <p:nvPr/>
          </p:nvSpPr>
          <p:spPr>
            <a:xfrm>
              <a:off x="7132612" y="2060848"/>
              <a:ext cx="2707597" cy="136815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7212603" y="2132235"/>
              <a:ext cx="2547614" cy="656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B5B5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nói ở nhà</a:t>
              </a:r>
              <a:endParaRPr sz="20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5" name="Google Shape;235;p24"/>
          <p:cNvGrpSpPr/>
          <p:nvPr/>
        </p:nvGrpSpPr>
        <p:grpSpPr>
          <a:xfrm>
            <a:off x="2905035" y="2803948"/>
            <a:ext cx="2597968" cy="1292662"/>
            <a:chOff x="3792883" y="4334720"/>
            <a:chExt cx="2707597" cy="1723549"/>
          </a:xfrm>
        </p:grpSpPr>
        <p:sp>
          <p:nvSpPr>
            <p:cNvPr id="236" name="Google Shape;236;p24"/>
            <p:cNvSpPr/>
            <p:nvPr/>
          </p:nvSpPr>
          <p:spPr>
            <a:xfrm>
              <a:off x="3792883" y="4365104"/>
              <a:ext cx="2707597" cy="136815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3842579" y="4334720"/>
              <a:ext cx="2547614" cy="1723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B5B5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Làm video luyện nói  về trải nghiệm của bản thân.</a:t>
              </a:r>
              <a:endParaRPr sz="20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8" name="Google Shape;238;p24"/>
          <p:cNvGrpSpPr/>
          <p:nvPr/>
        </p:nvGrpSpPr>
        <p:grpSpPr>
          <a:xfrm>
            <a:off x="6433320" y="2803949"/>
            <a:ext cx="2564376" cy="1026114"/>
            <a:chOff x="8496649" y="4334726"/>
            <a:chExt cx="2707597" cy="1368152"/>
          </a:xfrm>
        </p:grpSpPr>
        <p:sp>
          <p:nvSpPr>
            <p:cNvPr id="239" name="Google Shape;239;p24"/>
            <p:cNvSpPr/>
            <p:nvPr/>
          </p:nvSpPr>
          <p:spPr>
            <a:xfrm>
              <a:off x="8496649" y="4334726"/>
              <a:ext cx="2707597" cy="136815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8576640" y="4440987"/>
              <a:ext cx="2547614" cy="656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5B5B5B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Chuẩn bị bài: Ôn tập</a:t>
              </a:r>
              <a:endParaRPr sz="2000">
                <a:solidFill>
                  <a:srgbClr val="5B5B5B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1" name="Google Shape;241;p24"/>
          <p:cNvSpPr/>
          <p:nvPr/>
        </p:nvSpPr>
        <p:spPr>
          <a:xfrm>
            <a:off x="1046974" y="2340459"/>
            <a:ext cx="162259" cy="16223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2071411" y="2340459"/>
            <a:ext cx="162259" cy="16223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4550282" y="2340459"/>
            <a:ext cx="162259" cy="16223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5563895" y="2340459"/>
            <a:ext cx="162259" cy="16223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157940" y="199145"/>
            <a:ext cx="3510057" cy="3808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TỰ HỌC:</a:t>
            </a:r>
            <a:endParaRPr b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/>
        </p:nvSpPr>
        <p:spPr>
          <a:xfrm>
            <a:off x="1625520" y="1271458"/>
            <a:ext cx="5839010" cy="1377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HẸN GẶP LẠI CÁC EM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CÁC TIẾT HỌC SAU!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2908663" y="2908663"/>
            <a:ext cx="385105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VIÊN:….. </a:t>
            </a:r>
            <a:endParaRPr/>
          </a:p>
        </p:txBody>
      </p:sp>
    </p:spTree>
  </p:cSld>
  <p:clrMapOvr>
    <a:masterClrMapping/>
  </p:clrMapOvr>
  <p:transition spd="slow" p14:dur="15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Google Shape;49;p3"/>
          <p:cNvGraphicFramePr/>
          <p:nvPr/>
        </p:nvGraphicFramePr>
        <p:xfrm>
          <a:off x="1" y="-10815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{C5A0869D-4EAD-4F42-92FA-5EF562D0CFE9}</a:tableStyleId>
              </a:tblPr>
              <a:tblGrid>
                <a:gridCol w="5075425"/>
                <a:gridCol w="647275"/>
                <a:gridCol w="688375"/>
                <a:gridCol w="659025"/>
                <a:gridCol w="1036950"/>
                <a:gridCol w="1036950"/>
              </a:tblGrid>
              <a:tr h="292400"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Mức độ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 anchor="ctr"/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Cảm xúc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 anchor="ctr"/>
                </a:tc>
                <a:tc hMerge="1"/>
                <a:tc hMerge="1"/>
              </a:tr>
              <a:tr h="6102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Rồi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Chưa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Vui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Buồn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Ý kiến khác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 anchor="ctr">
                    <a:solidFill>
                      <a:srgbClr val="58B46E"/>
                    </a:solidFill>
                  </a:tcPr>
                </a:tc>
              </a:tr>
              <a:tr h="567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Em đã bao giờ theo người thân ra đồng chưa?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</a:tr>
              <a:tr h="567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Em đã bao giờ đi chợ cùng mẹ chưa?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</a:tr>
              <a:tr h="567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Em đã từng đến một bãi biển nào chưa?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</a:tr>
              <a:tr h="6102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Em đã từng đi thăm một danh lam thắng cảnh, di tích lịch sử nào chưa?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</a:tr>
              <a:tr h="567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Em đã bao giờ đến thành phố chơi chưa?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</a:tr>
              <a:tr h="6102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Em có tham gia các hoạt động thiện nguyện không?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</a:tr>
              <a:tr h="292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 Em đã bao giờ đi tảo mộ chưa?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</a:tr>
              <a:tr h="567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 Em đã bao giờ tham gia lễ hội nào chưa?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625" marL="53625">
                    <a:solidFill>
                      <a:srgbClr val="58B46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p14:dur="15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024" y="-449451"/>
            <a:ext cx="8184996" cy="603621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 txBox="1"/>
          <p:nvPr/>
        </p:nvSpPr>
        <p:spPr>
          <a:xfrm>
            <a:off x="1349298" y="2568655"/>
            <a:ext cx="6545765" cy="1446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AD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DA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THỨC:</a:t>
            </a:r>
            <a:endParaRPr b="1" i="0" sz="4400" u="none" cap="none" strike="noStrike">
              <a:solidFill>
                <a:srgbClr val="00DAD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5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>
            <a:off x="3082413" y="111174"/>
            <a:ext cx="4572000" cy="661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Trước khi nói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214285" y="772381"/>
            <a:ext cx="479322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Lựa chọn đề tài, nội dung nói;</a:t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1324898" y="1511045"/>
            <a:ext cx="412217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ý, lập ý cho bài nói;</a:t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1428110" y="2172252"/>
            <a:ext cx="339952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Chỉnh sửa bài nói;</a:t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1463727" y="3048903"/>
            <a:ext cx="19222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Tập luyện.</a:t>
            </a:r>
            <a:endParaRPr sz="28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004" y="-432666"/>
            <a:ext cx="7203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7"/>
          <p:cNvSpPr txBox="1"/>
          <p:nvPr/>
        </p:nvSpPr>
        <p:spPr>
          <a:xfrm>
            <a:off x="1740311" y="2061776"/>
            <a:ext cx="5924534" cy="1446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DA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Chuẩn bị nội dung nói:</a:t>
            </a:r>
            <a:endParaRPr/>
          </a:p>
        </p:txBody>
      </p:sp>
    </p:spTree>
  </p:cSld>
  <p:clrMapOvr>
    <a:masterClrMapping/>
  </p:clrMapOvr>
  <p:transition spd="slow" p14:dur="15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/>
          <p:nvPr/>
        </p:nvSpPr>
        <p:spPr>
          <a:xfrm>
            <a:off x="2079524" y="181674"/>
            <a:ext cx="479322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Lựa chọn đề tài, nội dung nói;</a:t>
            </a:r>
            <a:endParaRPr/>
          </a:p>
        </p:txBody>
      </p:sp>
      <p:pic>
        <p:nvPicPr>
          <p:cNvPr id="80" name="Google Shape;8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824" y="1492506"/>
            <a:ext cx="3234641" cy="237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6128" y="1861820"/>
            <a:ext cx="3383935" cy="245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6621" y="3089091"/>
            <a:ext cx="3499516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49642" y="72875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/>
          <p:nvPr/>
        </p:nvSpPr>
        <p:spPr>
          <a:xfrm>
            <a:off x="2583427" y="262348"/>
            <a:ext cx="412217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ý, lập ý cho bài nói;</a:t>
            </a: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1197079" y="1176748"/>
            <a:ext cx="412217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các ý chính, ghi ra giấy.</a:t>
            </a: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1197079" y="2848233"/>
            <a:ext cx="412217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Lập dàn ý bằng sơ đồ tư duy.</a:t>
            </a:r>
            <a:endParaRPr/>
          </a:p>
        </p:txBody>
      </p:sp>
      <p:pic>
        <p:nvPicPr>
          <p:cNvPr id="92" name="Google Shape;9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4037" y="149018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94786" y="612456"/>
            <a:ext cx="4352727" cy="1339983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khung cảnh em được trải nghiệm.</a:t>
            </a:r>
            <a:endParaRPr b="0" i="0" sz="2400" u="none" cap="none" strike="noStrike">
              <a:solidFill>
                <a:srgbClr val="26262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5062653" y="364355"/>
            <a:ext cx="4081347" cy="1400043"/>
          </a:xfrm>
          <a:prstGeom prst="wedgeRoundRectCallout">
            <a:avLst>
              <a:gd fmla="val -85041" name="adj1"/>
              <a:gd fmla="val 35516" name="adj2"/>
              <a:gd fmla="val 16667" name="adj3"/>
            </a:avLst>
          </a:prstGeom>
          <a:solidFill>
            <a:srgbClr val="FEC1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 là một chuyến đi/cuộc gặp đầy thú vị.</a:t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168" y="2538767"/>
            <a:ext cx="3424705" cy="244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7292" y="2147882"/>
            <a:ext cx="3679939" cy="24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0"/>
          <p:cNvSpPr/>
          <p:nvPr/>
        </p:nvSpPr>
        <p:spPr>
          <a:xfrm>
            <a:off x="2271150" y="2147882"/>
            <a:ext cx="4081347" cy="1538870"/>
          </a:xfrm>
          <a:prstGeom prst="wedgeRoundRectCallout">
            <a:avLst>
              <a:gd fmla="val -48975" name="adj1"/>
              <a:gd fmla="val -73904" name="adj2"/>
              <a:gd fmla="val 16667" name="adj3"/>
            </a:avLst>
          </a:prstGeom>
          <a:solidFill>
            <a:srgbClr val="BCBC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trải nghiệm ấy, em khám phá được nhiều điều hay và bổ ích.</a:t>
            </a:r>
            <a:endParaRPr b="0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0"/>
          <p:cNvSpPr txBox="1"/>
          <p:nvPr/>
        </p:nvSpPr>
        <p:spPr>
          <a:xfrm>
            <a:off x="291168" y="103909"/>
            <a:ext cx="51121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ý, lập dàn ý theo các gợi ý: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ide PowerPoint Hoat Hinh _ Toan Hoa  (69)">
  <a:themeElements>
    <a:clrScheme name="自定义 891">
      <a:dk1>
        <a:srgbClr val="262626"/>
      </a:dk1>
      <a:lt1>
        <a:srgbClr val="FFFFFF"/>
      </a:lt1>
      <a:dk2>
        <a:srgbClr val="000000"/>
      </a:dk2>
      <a:lt2>
        <a:srgbClr val="FFFFFF"/>
      </a:lt2>
      <a:accent1>
        <a:srgbClr val="CB0101"/>
      </a:accent1>
      <a:accent2>
        <a:srgbClr val="CB0101"/>
      </a:accent2>
      <a:accent3>
        <a:srgbClr val="CB0101"/>
      </a:accent3>
      <a:accent4>
        <a:srgbClr val="CB0101"/>
      </a:accent4>
      <a:accent5>
        <a:srgbClr val="CB0101"/>
      </a:accent5>
      <a:accent6>
        <a:srgbClr val="CB0101"/>
      </a:accent6>
      <a:hlink>
        <a:srgbClr val="C0000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2021-09-15T10:37:16Z</dcterms:created>
  <dc:creator>DELL</dc:creator>
</cp:coreProperties>
</file>