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handoutMasterIdLst>
    <p:handoutMasterId r:id="rId49"/>
  </p:handoutMasterIdLst>
  <p:sldIdLst>
    <p:sldId id="256" r:id="rId2"/>
    <p:sldId id="257" r:id="rId3"/>
    <p:sldId id="3611" r:id="rId4"/>
    <p:sldId id="3592" r:id="rId5"/>
    <p:sldId id="3650" r:id="rId6"/>
    <p:sldId id="3593" r:id="rId7"/>
    <p:sldId id="3651" r:id="rId8"/>
    <p:sldId id="3597" r:id="rId9"/>
    <p:sldId id="3594" r:id="rId10"/>
    <p:sldId id="3652" r:id="rId11"/>
    <p:sldId id="3647" r:id="rId12"/>
    <p:sldId id="3649" r:id="rId13"/>
    <p:sldId id="3678" r:id="rId14"/>
    <p:sldId id="3663" r:id="rId15"/>
    <p:sldId id="3664" r:id="rId16"/>
    <p:sldId id="3665" r:id="rId17"/>
    <p:sldId id="3666" r:id="rId18"/>
    <p:sldId id="3667" r:id="rId19"/>
    <p:sldId id="3668" r:id="rId20"/>
    <p:sldId id="3669" r:id="rId21"/>
    <p:sldId id="3670" r:id="rId22"/>
    <p:sldId id="3671" r:id="rId23"/>
    <p:sldId id="3672" r:id="rId24"/>
    <p:sldId id="3674" r:id="rId25"/>
    <p:sldId id="3676" r:id="rId26"/>
    <p:sldId id="3677" r:id="rId27"/>
    <p:sldId id="3612" r:id="rId28"/>
    <p:sldId id="3605" r:id="rId29"/>
    <p:sldId id="3607" r:id="rId30"/>
    <p:sldId id="3654" r:id="rId31"/>
    <p:sldId id="3653" r:id="rId32"/>
    <p:sldId id="3608" r:id="rId33"/>
    <p:sldId id="3641" r:id="rId34"/>
    <p:sldId id="3642" r:id="rId35"/>
    <p:sldId id="3643" r:id="rId36"/>
    <p:sldId id="3675" r:id="rId37"/>
    <p:sldId id="3622" r:id="rId38"/>
    <p:sldId id="3617" r:id="rId39"/>
    <p:sldId id="3621" r:id="rId40"/>
    <p:sldId id="3620" r:id="rId41"/>
    <p:sldId id="3619" r:id="rId42"/>
    <p:sldId id="3629" r:id="rId43"/>
    <p:sldId id="3661" r:id="rId44"/>
    <p:sldId id="3662" r:id="rId45"/>
    <p:sldId id="3626" r:id="rId46"/>
    <p:sldId id="259"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6">
          <p15:clr>
            <a:srgbClr val="A4A3A4"/>
          </p15:clr>
        </p15:guide>
        <p15:guide id="2" pos="3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09B"/>
    <a:srgbClr val="DD2D35"/>
    <a:srgbClr val="7030A0"/>
    <a:srgbClr val="B5DFE7"/>
    <a:srgbClr val="9C8ADE"/>
    <a:srgbClr val="F39A5C"/>
    <a:srgbClr val="CC99FF"/>
    <a:srgbClr val="EC6D89"/>
    <a:srgbClr val="6474A0"/>
    <a:srgbClr val="54A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2" y="54"/>
      </p:cViewPr>
      <p:guideLst>
        <p:guide orient="horz" pos="2196"/>
        <p:guide pos="3847"/>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2023/10/23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D14C6-FBF2-4380-9FF0-B28B61D21FC8}" type="datetimeFigureOut">
              <a:rPr lang="zh-CN" altLang="en-US" smtClean="0"/>
              <a:pPr/>
              <a:t>2023/10/23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723D5-2651-4373-80F6-6210EA702ACE}" type="slidenum">
              <a:rPr lang="zh-CN" altLang="en-US" smtClean="0"/>
              <a:pPr/>
              <a:t>‹#›</a:t>
            </a:fld>
            <a:endParaRPr lang="zh-CN" altLang="en-US"/>
          </a:p>
        </p:txBody>
      </p:sp>
    </p:spTree>
    <p:extLst>
      <p:ext uri="{BB962C8B-B14F-4D97-AF65-F5344CB8AC3E}">
        <p14:creationId xmlns:p14="http://schemas.microsoft.com/office/powerpoint/2010/main" val="192171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3</a:t>
            </a:fld>
            <a:endParaRPr lang="zh-CN" altLang="en-US"/>
          </a:p>
        </p:txBody>
      </p:sp>
    </p:spTree>
    <p:extLst>
      <p:ext uri="{BB962C8B-B14F-4D97-AF65-F5344CB8AC3E}">
        <p14:creationId xmlns:p14="http://schemas.microsoft.com/office/powerpoint/2010/main" val="375561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27</a:t>
            </a:fld>
            <a:endParaRPr lang="zh-CN" altLang="en-US"/>
          </a:p>
        </p:txBody>
      </p:sp>
    </p:spTree>
    <p:extLst>
      <p:ext uri="{BB962C8B-B14F-4D97-AF65-F5344CB8AC3E}">
        <p14:creationId xmlns:p14="http://schemas.microsoft.com/office/powerpoint/2010/main" val="24891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242695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3929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37</a:t>
            </a:fld>
            <a:endParaRPr lang="zh-CN" altLang="en-US"/>
          </a:p>
        </p:txBody>
      </p:sp>
    </p:spTree>
    <p:extLst>
      <p:ext uri="{BB962C8B-B14F-4D97-AF65-F5344CB8AC3E}">
        <p14:creationId xmlns:p14="http://schemas.microsoft.com/office/powerpoint/2010/main" val="348901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26EDC-E73B-4342-9AF4-79CD261E2BB1}" type="datetime1">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제목 및 내용">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zh-CN" altLang="en-US"/>
              <a:t>单击此处编辑母版标题样式</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37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7" name="Picture Placeholder 16"/>
          <p:cNvSpPr>
            <a:spLocks noGrp="1"/>
          </p:cNvSpPr>
          <p:nvPr>
            <p:ph type="pic" sz="quarter" idx="11"/>
          </p:nvPr>
        </p:nvSpPr>
        <p:spPr>
          <a:xfrm>
            <a:off x="158895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4" name="Picture Placeholder 13"/>
          <p:cNvSpPr>
            <a:spLocks noGrp="1"/>
          </p:cNvSpPr>
          <p:nvPr>
            <p:ph type="pic" sz="quarter" idx="12"/>
          </p:nvPr>
        </p:nvSpPr>
        <p:spPr>
          <a:xfrm>
            <a:off x="5016708"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62075" y="14716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3" name="Picture Placeholder 12"/>
          <p:cNvSpPr>
            <a:spLocks noGrp="1"/>
          </p:cNvSpPr>
          <p:nvPr>
            <p:ph type="pic" sz="quarter" idx="11"/>
          </p:nvPr>
        </p:nvSpPr>
        <p:spPr>
          <a:xfrm>
            <a:off x="4350028" y="2476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5" name="Picture Placeholder 14"/>
          <p:cNvSpPr>
            <a:spLocks noGrp="1"/>
          </p:cNvSpPr>
          <p:nvPr>
            <p:ph type="pic" sz="quarter" idx="12"/>
          </p:nvPr>
        </p:nvSpPr>
        <p:spPr>
          <a:xfrm>
            <a:off x="7337980" y="13456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0D2FB-AB3F-4652-A92E-B20259EF7F60}"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34B10-1BAA-4F86-8112-CC1F1B123847}" type="datetimeFigureOut">
              <a:rPr lang="zh-CN" altLang="en-US" smtClean="0"/>
              <a:pPr/>
              <a:t>2023/10/23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D2FB-AB3F-4652-A92E-B20259EF7F6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372"/>
            <a:ext cx="12192000" cy="6858000"/>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1662" y="1619572"/>
            <a:ext cx="1122088" cy="89266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692068" y="96819"/>
            <a:ext cx="5381398" cy="1256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055" y="725163"/>
            <a:ext cx="2117968" cy="613283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366" y="4615163"/>
            <a:ext cx="5047209" cy="191837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92499"/>
            <a:ext cx="12192000" cy="3976379"/>
          </a:xfrm>
          <a:prstGeom prst="rect">
            <a:avLst/>
          </a:prstGeom>
        </p:spPr>
      </p:pic>
      <p:sp>
        <p:nvSpPr>
          <p:cNvPr id="16" name="TextBox 15">
            <a:extLst>
              <a:ext uri="{FF2B5EF4-FFF2-40B4-BE49-F238E27FC236}">
                <a16:creationId xmlns:a16="http://schemas.microsoft.com/office/drawing/2014/main" id="{E29496AB-6581-4975-9762-CCE1267D2B19}"/>
              </a:ext>
            </a:extLst>
          </p:cNvPr>
          <p:cNvSpPr txBox="1"/>
          <p:nvPr/>
        </p:nvSpPr>
        <p:spPr>
          <a:xfrm>
            <a:off x="1832959" y="1877561"/>
            <a:ext cx="8589747" cy="1200329"/>
          </a:xfrm>
          <a:prstGeom prst="rect">
            <a:avLst/>
          </a:prstGeom>
          <a:noFill/>
        </p:spPr>
        <p:txBody>
          <a:bodyPr wrap="square" rtlCol="0">
            <a:spAutoFit/>
          </a:bodyPr>
          <a:lstStyle/>
          <a:p>
            <a:pPr algn="ct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ÔN </a:t>
            </a:r>
            <a:r>
              <a:rPr lang="en-US" sz="7200" b="1" dirty="0" smtClean="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TẬP GIỮA </a:t>
            </a:r>
            <a:r>
              <a:rPr lang="en-US" sz="7200" b="1" smtClean="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KỲ I</a:t>
            </a:r>
            <a:endParaRPr lang="en-US" sz="7200" b="1" dirty="0" smtClean="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12255132"/>
              </p:ext>
            </p:extLst>
          </p:nvPr>
        </p:nvGraphicFramePr>
        <p:xfrm>
          <a:off x="208551" y="615639"/>
          <a:ext cx="11774905" cy="5974562"/>
        </p:xfrm>
        <a:graphic>
          <a:graphicData uri="http://schemas.openxmlformats.org/drawingml/2006/table">
            <a:tbl>
              <a:tblPr firstRow="1" firstCol="1" bandRow="1">
                <a:tableStyleId>{5940675A-B579-460E-94D1-54222C63F5DA}</a:tableStyleId>
              </a:tblPr>
              <a:tblGrid>
                <a:gridCol w="2422354">
                  <a:extLst>
                    <a:ext uri="{9D8B030D-6E8A-4147-A177-3AD203B41FA5}">
                      <a16:colId xmlns:a16="http://schemas.microsoft.com/office/drawing/2014/main" val="3769376504"/>
                    </a:ext>
                  </a:extLst>
                </a:gridCol>
                <a:gridCol w="5935583">
                  <a:extLst>
                    <a:ext uri="{9D8B030D-6E8A-4147-A177-3AD203B41FA5}">
                      <a16:colId xmlns:a16="http://schemas.microsoft.com/office/drawing/2014/main" val="4007426992"/>
                    </a:ext>
                  </a:extLst>
                </a:gridCol>
                <a:gridCol w="3416968">
                  <a:extLst>
                    <a:ext uri="{9D8B030D-6E8A-4147-A177-3AD203B41FA5}">
                      <a16:colId xmlns:a16="http://schemas.microsoft.com/office/drawing/2014/main" val="20002"/>
                    </a:ext>
                  </a:extLst>
                </a:gridCol>
              </a:tblGrid>
              <a:tr h="497539">
                <a:tc>
                  <a:txBody>
                    <a:bodyPr/>
                    <a:lstStyle/>
                    <a:p>
                      <a:pPr algn="ctr">
                        <a:lnSpc>
                          <a:spcPct val="115000"/>
                        </a:lnSpc>
                        <a:spcAft>
                          <a:spcPts val="0"/>
                        </a:spcAft>
                        <a:tabLst>
                          <a:tab pos="1714500" algn="l"/>
                        </a:tabLst>
                      </a:pPr>
                      <a:r>
                        <a:rPr lang="vi-VN" sz="2800" b="1" dirty="0" smtClean="0">
                          <a:solidFill>
                            <a:srgbClr val="002060"/>
                          </a:solidFill>
                          <a:effectLst/>
                          <a:latin typeface="+mj-lt"/>
                        </a:rPr>
                        <a:t>Văn</a:t>
                      </a:r>
                      <a:r>
                        <a:rPr lang="vi-VN" sz="2800" b="1" baseline="0" dirty="0" smtClean="0">
                          <a:solidFill>
                            <a:srgbClr val="002060"/>
                          </a:solidFill>
                          <a:effectLst/>
                          <a:latin typeface="+mj-lt"/>
                        </a:rPr>
                        <a:t> bản</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en-US" sz="2800" b="1" dirty="0" smtClean="0">
                          <a:solidFill>
                            <a:srgbClr val="002060"/>
                          </a:solidFill>
                          <a:effectLst/>
                          <a:latin typeface="Times New Roman" panose="02020603050405020304" pitchFamily="18" charset="0"/>
                          <a:cs typeface="Times New Roman" panose="02020603050405020304" pitchFamily="18" charset="0"/>
                        </a:rPr>
                        <a:t>Nội</a:t>
                      </a:r>
                      <a:r>
                        <a:rPr lang="en-US" sz="2800" b="1" baseline="0" dirty="0" smtClean="0">
                          <a:solidFill>
                            <a:srgbClr val="002060"/>
                          </a:solidFill>
                          <a:effectLst/>
                          <a:latin typeface="Times New Roman" panose="02020603050405020304" pitchFamily="18" charset="0"/>
                          <a:cs typeface="Times New Roman" panose="02020603050405020304" pitchFamily="18" charset="0"/>
                        </a:rPr>
                        <a:t> dung</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smtClean="0">
                          <a:solidFill>
                            <a:srgbClr val="002060"/>
                          </a:solidFill>
                          <a:effectLst/>
                          <a:latin typeface="+mj-lt"/>
                          <a:ea typeface="Calibri" panose="020F0502020204030204" pitchFamily="34" charset="0"/>
                          <a:cs typeface="Times New Roman" panose="02020603050405020304" pitchFamily="18" charset="0"/>
                        </a:rPr>
                        <a:t>Nghệ</a:t>
                      </a:r>
                      <a:r>
                        <a:rPr lang="vi-VN" sz="2800" b="1" baseline="0" dirty="0" smtClean="0">
                          <a:solidFill>
                            <a:srgbClr val="002060"/>
                          </a:solidFill>
                          <a:effectLst/>
                          <a:latin typeface="+mj-lt"/>
                          <a:ea typeface="Calibri" panose="020F0502020204030204" pitchFamily="34" charset="0"/>
                          <a:cs typeface="Times New Roman" panose="02020603050405020304" pitchFamily="18" charset="0"/>
                        </a:rPr>
                        <a:t> thuật tiêu biểu</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1949927"/>
                  </a:ext>
                </a:extLst>
              </a:tr>
              <a:tr h="795833">
                <a:tc>
                  <a:txBody>
                    <a:bodyPr/>
                    <a:lstStyle/>
                    <a:p>
                      <a:pPr>
                        <a:lnSpc>
                          <a:spcPct val="100000"/>
                        </a:lnSpc>
                        <a:spcAft>
                          <a:spcPts val="0"/>
                        </a:spcAft>
                        <a:tabLst>
                          <a:tab pos="1714500" algn="l"/>
                        </a:tabLst>
                      </a:pPr>
                      <a:r>
                        <a:rPr lang="vi-VN" sz="2400" b="1" dirty="0" smtClean="0">
                          <a:solidFill>
                            <a:srgbClr val="002060"/>
                          </a:solidFill>
                          <a:effectLst/>
                          <a:latin typeface="+mj-lt"/>
                        </a:rPr>
                        <a:t>Bài</a:t>
                      </a:r>
                      <a:r>
                        <a:rPr lang="vi-VN" sz="2400" b="1" baseline="0" dirty="0" smtClean="0">
                          <a:solidFill>
                            <a:srgbClr val="002060"/>
                          </a:solidFill>
                          <a:effectLst/>
                          <a:latin typeface="+mj-lt"/>
                        </a:rPr>
                        <a:t> học đường đời đầu tiên</a:t>
                      </a:r>
                      <a:endParaRPr lang="en-US" sz="24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r>
                        <a:rPr lang="vi-VN" sz="2800" dirty="0">
                          <a:effectLst/>
                          <a:latin typeface="+mj-lt"/>
                        </a:rPr>
                        <a:t>  </a:t>
                      </a: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553677411"/>
                  </a:ext>
                </a:extLst>
              </a:tr>
              <a:tr h="558113">
                <a:tc>
                  <a:txBody>
                    <a:bodyPr/>
                    <a:lstStyle/>
                    <a:p>
                      <a:pPr>
                        <a:lnSpc>
                          <a:spcPct val="100000"/>
                        </a:lnSpc>
                        <a:spcAft>
                          <a:spcPts val="0"/>
                        </a:spcAft>
                        <a:tabLst>
                          <a:tab pos="1714500" algn="l"/>
                        </a:tabLst>
                      </a:pPr>
                      <a:r>
                        <a:rPr lang="vi-VN" sz="2400" b="1" dirty="0" smtClean="0">
                          <a:solidFill>
                            <a:srgbClr val="002060"/>
                          </a:solidFill>
                          <a:effectLst/>
                          <a:latin typeface="+mj-lt"/>
                        </a:rPr>
                        <a:t>Nếu</a:t>
                      </a:r>
                      <a:r>
                        <a:rPr lang="vi-VN" sz="2400" b="1" baseline="0" dirty="0" smtClean="0">
                          <a:solidFill>
                            <a:srgbClr val="002060"/>
                          </a:solidFill>
                          <a:effectLst/>
                          <a:latin typeface="+mj-lt"/>
                        </a:rPr>
                        <a:t> cậu muốn có một người bạn</a:t>
                      </a:r>
                      <a:endParaRPr lang="en-US" sz="24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134103987"/>
                  </a:ext>
                </a:extLst>
              </a:tr>
              <a:tr h="558113">
                <a:tc>
                  <a:txBody>
                    <a:bodyPr/>
                    <a:lstStyle/>
                    <a:p>
                      <a:pPr>
                        <a:lnSpc>
                          <a:spcPct val="100000"/>
                        </a:lnSpc>
                        <a:spcAft>
                          <a:spcPts val="0"/>
                        </a:spcAft>
                        <a:tabLst>
                          <a:tab pos="1714500" algn="l"/>
                        </a:tabLst>
                      </a:pPr>
                      <a:r>
                        <a:rPr lang="vi-VN" sz="2400" b="1" dirty="0" smtClean="0">
                          <a:solidFill>
                            <a:srgbClr val="002060"/>
                          </a:solidFill>
                          <a:effectLst/>
                          <a:latin typeface="+mj-lt"/>
                          <a:ea typeface="Calibri" panose="020F0502020204030204" pitchFamily="34" charset="0"/>
                          <a:cs typeface="Times New Roman" panose="02020603050405020304" pitchFamily="18" charset="0"/>
                        </a:rPr>
                        <a:t>Chuyện</a:t>
                      </a:r>
                      <a:r>
                        <a:rPr lang="vi-VN" sz="2400" b="1" baseline="0" dirty="0" smtClean="0">
                          <a:solidFill>
                            <a:srgbClr val="002060"/>
                          </a:solidFill>
                          <a:effectLst/>
                          <a:latin typeface="+mj-lt"/>
                          <a:ea typeface="Calibri" panose="020F0502020204030204" pitchFamily="34" charset="0"/>
                          <a:cs typeface="Times New Roman" panose="02020603050405020304" pitchFamily="18" charset="0"/>
                        </a:rPr>
                        <a:t> cổ tích về loài người</a:t>
                      </a:r>
                      <a:endParaRPr lang="en-US" sz="24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3"/>
                  </a:ext>
                </a:extLst>
              </a:tr>
              <a:tr h="773654">
                <a:tc>
                  <a:txBody>
                    <a:bodyPr/>
                    <a:lstStyle/>
                    <a:p>
                      <a:pPr>
                        <a:lnSpc>
                          <a:spcPct val="100000"/>
                        </a:lnSpc>
                        <a:spcAft>
                          <a:spcPts val="0"/>
                        </a:spcAft>
                        <a:tabLst>
                          <a:tab pos="1714500" algn="l"/>
                        </a:tabLst>
                      </a:pPr>
                      <a:r>
                        <a:rPr lang="vi-VN" sz="2400" b="1" dirty="0" smtClean="0">
                          <a:solidFill>
                            <a:srgbClr val="002060"/>
                          </a:solidFill>
                          <a:effectLst/>
                          <a:latin typeface="+mj-lt"/>
                          <a:ea typeface="Calibri" panose="020F0502020204030204" pitchFamily="34" charset="0"/>
                          <a:cs typeface="Times New Roman" panose="02020603050405020304" pitchFamily="18" charset="0"/>
                        </a:rPr>
                        <a:t>Mây</a:t>
                      </a:r>
                      <a:r>
                        <a:rPr lang="vi-VN" sz="2400" b="1" baseline="0" dirty="0" smtClean="0">
                          <a:solidFill>
                            <a:srgbClr val="002060"/>
                          </a:solidFill>
                          <a:effectLst/>
                          <a:latin typeface="+mj-lt"/>
                          <a:ea typeface="Calibri" panose="020F0502020204030204" pitchFamily="34" charset="0"/>
                          <a:cs typeface="Times New Roman" panose="02020603050405020304" pitchFamily="18" charset="0"/>
                        </a:rPr>
                        <a:t> và sóng</a:t>
                      </a:r>
                      <a:endParaRPr lang="en-US" sz="24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vi-VN" sz="2800" dirty="0" smtClean="0">
                        <a:effectLst/>
                        <a:latin typeface="+mj-lt"/>
                      </a:endParaRPr>
                    </a:p>
                  </a:txBody>
                  <a:tcPr marL="68580" marR="68580" marT="0" marB="0"/>
                </a:tc>
                <a:extLst>
                  <a:ext uri="{0D108BD9-81ED-4DB2-BD59-A6C34878D82A}">
                    <a16:rowId xmlns:a16="http://schemas.microsoft.com/office/drawing/2014/main" val="10004"/>
                  </a:ext>
                </a:extLst>
              </a:tr>
              <a:tr h="850232">
                <a:tc>
                  <a:txBody>
                    <a:bodyPr/>
                    <a:lstStyle/>
                    <a:p>
                      <a:pPr>
                        <a:lnSpc>
                          <a:spcPct val="100000"/>
                        </a:lnSpc>
                        <a:spcAft>
                          <a:spcPts val="0"/>
                        </a:spcAft>
                        <a:tabLst>
                          <a:tab pos="1714500" algn="l"/>
                        </a:tabLst>
                      </a:pPr>
                      <a:r>
                        <a:rPr lang="vi-VN" sz="2400" b="1" dirty="0" smtClean="0">
                          <a:solidFill>
                            <a:srgbClr val="002060"/>
                          </a:solidFill>
                          <a:effectLst/>
                          <a:latin typeface="+mj-lt"/>
                          <a:ea typeface="Calibri" panose="020F0502020204030204" pitchFamily="34" charset="0"/>
                          <a:cs typeface="Times New Roman" panose="02020603050405020304" pitchFamily="18" charset="0"/>
                        </a:rPr>
                        <a:t>Bức</a:t>
                      </a:r>
                      <a:r>
                        <a:rPr lang="vi-VN" sz="2400" b="1" baseline="0" dirty="0" smtClean="0">
                          <a:solidFill>
                            <a:srgbClr val="002060"/>
                          </a:solidFill>
                          <a:effectLst/>
                          <a:latin typeface="+mj-lt"/>
                          <a:ea typeface="Calibri" panose="020F0502020204030204" pitchFamily="34" charset="0"/>
                          <a:cs typeface="Times New Roman" panose="02020603050405020304" pitchFamily="18" charset="0"/>
                        </a:rPr>
                        <a:t> tranh của em gái tôi</a:t>
                      </a:r>
                      <a:endParaRPr lang="en-US" sz="24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5"/>
                  </a:ext>
                </a:extLst>
              </a:tr>
              <a:tr h="462294">
                <a:tc>
                  <a:txBody>
                    <a:bodyPr/>
                    <a:lstStyle/>
                    <a:p>
                      <a:pPr>
                        <a:lnSpc>
                          <a:spcPct val="100000"/>
                        </a:lnSpc>
                        <a:spcAft>
                          <a:spcPts val="0"/>
                        </a:spcAft>
                        <a:tabLst>
                          <a:tab pos="1714500" algn="l"/>
                        </a:tabLst>
                      </a:pPr>
                      <a:r>
                        <a:rPr lang="vi-VN" sz="2400" b="1" dirty="0" smtClean="0">
                          <a:solidFill>
                            <a:srgbClr val="002060"/>
                          </a:solidFill>
                          <a:effectLst/>
                          <a:latin typeface="+mj-lt"/>
                          <a:ea typeface="Calibri" panose="020F0502020204030204" pitchFamily="34" charset="0"/>
                          <a:cs typeface="Times New Roman" panose="02020603050405020304" pitchFamily="18" charset="0"/>
                        </a:rPr>
                        <a:t>Cô</a:t>
                      </a:r>
                      <a:r>
                        <a:rPr lang="vi-VN" sz="2400" b="1" baseline="0" dirty="0" smtClean="0">
                          <a:solidFill>
                            <a:srgbClr val="002060"/>
                          </a:solidFill>
                          <a:effectLst/>
                          <a:latin typeface="+mj-lt"/>
                          <a:ea typeface="Calibri" panose="020F0502020204030204" pitchFamily="34" charset="0"/>
                          <a:cs typeface="Times New Roman" panose="02020603050405020304" pitchFamily="18" charset="0"/>
                        </a:rPr>
                        <a:t> bé bán diêm</a:t>
                      </a:r>
                    </a:p>
                    <a:p>
                      <a:pPr>
                        <a:lnSpc>
                          <a:spcPct val="100000"/>
                        </a:lnSpc>
                        <a:spcAft>
                          <a:spcPts val="0"/>
                        </a:spcAft>
                        <a:tabLst>
                          <a:tab pos="1714500" algn="l"/>
                        </a:tabLst>
                      </a:pPr>
                      <a:endParaRPr lang="en-US" sz="24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rowSpan="2">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rowSpan="2">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6"/>
                  </a:ext>
                </a:extLst>
              </a:tr>
              <a:tr h="558113">
                <a:tc>
                  <a:txBody>
                    <a:bodyPr/>
                    <a:lstStyle/>
                    <a:p>
                      <a:pPr>
                        <a:lnSpc>
                          <a:spcPct val="100000"/>
                        </a:lnSpc>
                        <a:spcAft>
                          <a:spcPts val="0"/>
                        </a:spcAft>
                        <a:tabLst>
                          <a:tab pos="1714500" algn="l"/>
                        </a:tabLst>
                      </a:pPr>
                      <a:r>
                        <a:rPr lang="vi-VN" sz="2400" b="1" dirty="0" smtClean="0">
                          <a:solidFill>
                            <a:srgbClr val="002060"/>
                          </a:solidFill>
                          <a:effectLst/>
                          <a:latin typeface="+mj-lt"/>
                          <a:ea typeface="Calibri" panose="020F0502020204030204" pitchFamily="34" charset="0"/>
                          <a:cs typeface="Times New Roman" panose="02020603050405020304" pitchFamily="18" charset="0"/>
                        </a:rPr>
                        <a:t>Gió</a:t>
                      </a:r>
                      <a:r>
                        <a:rPr lang="vi-VN" sz="2400" b="1" baseline="0" dirty="0" smtClean="0">
                          <a:solidFill>
                            <a:srgbClr val="002060"/>
                          </a:solidFill>
                          <a:effectLst/>
                          <a:latin typeface="+mj-lt"/>
                          <a:ea typeface="Calibri" panose="020F0502020204030204" pitchFamily="34" charset="0"/>
                          <a:cs typeface="Times New Roman" panose="02020603050405020304" pitchFamily="18" charset="0"/>
                        </a:rPr>
                        <a:t> lạnh đầu mùa</a:t>
                      </a:r>
                    </a:p>
                  </a:txBody>
                  <a:tcPr marL="68580" marR="68580" marT="0" marB="0" anchor="ctr"/>
                </a:tc>
                <a:tc vMerge="1">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vMerge="1">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7"/>
                  </a:ext>
                </a:extLst>
              </a:tr>
            </a:tbl>
          </a:graphicData>
        </a:graphic>
      </p:graphicFrame>
      <p:sp>
        <p:nvSpPr>
          <p:cNvPr id="2" name="Rectangle 1"/>
          <p:cNvSpPr/>
          <p:nvPr/>
        </p:nvSpPr>
        <p:spPr>
          <a:xfrm>
            <a:off x="3909957" y="0"/>
            <a:ext cx="4372094"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Phiếu học tập số 3</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695075" y="1132602"/>
            <a:ext cx="5710990" cy="830997"/>
          </a:xfrm>
          <a:prstGeom prst="rect">
            <a:avLst/>
          </a:prstGeom>
          <a:noFill/>
        </p:spPr>
        <p:txBody>
          <a:bodyPr wrap="square" rtlCol="0">
            <a:spAutoFit/>
          </a:bodyPr>
          <a:lstStyle/>
          <a:p>
            <a:r>
              <a:rPr lang="vi-VN" sz="2400" dirty="0">
                <a:latin typeface="+mj-lt"/>
              </a:rPr>
              <a:t>DM phải trả một cái </a:t>
            </a:r>
            <a:r>
              <a:rPr lang="vi-VN" sz="2400" dirty="0" smtClean="0">
                <a:latin typeface="+mj-lt"/>
              </a:rPr>
              <a:t>giá rất đắt cho Bài học về Sự kiêu căng, xốc nổi của mình</a:t>
            </a:r>
            <a:endParaRPr lang="vi-VN" sz="2400" dirty="0">
              <a:latin typeface="+mj-lt"/>
            </a:endParaRPr>
          </a:p>
        </p:txBody>
      </p:sp>
      <p:sp>
        <p:nvSpPr>
          <p:cNvPr id="9" name="TextBox 8"/>
          <p:cNvSpPr txBox="1"/>
          <p:nvPr/>
        </p:nvSpPr>
        <p:spPr>
          <a:xfrm>
            <a:off x="8579845" y="1090575"/>
            <a:ext cx="3612155" cy="830997"/>
          </a:xfrm>
          <a:prstGeom prst="rect">
            <a:avLst/>
          </a:prstGeom>
          <a:noFill/>
        </p:spPr>
        <p:txBody>
          <a:bodyPr wrap="square" rtlCol="0">
            <a:spAutoFit/>
          </a:bodyPr>
          <a:lstStyle/>
          <a:p>
            <a:r>
              <a:rPr lang="vi-VN" sz="2400" dirty="0" smtClean="0">
                <a:latin typeface="+mj-lt"/>
              </a:rPr>
              <a:t>Nhân hóa, so sánh, ẩn dụ, tình huống truyện độc đáo</a:t>
            </a:r>
            <a:endParaRPr lang="vi-VN" sz="2400" dirty="0">
              <a:latin typeface="+mj-lt"/>
            </a:endParaRPr>
          </a:p>
        </p:txBody>
      </p:sp>
      <p:sp>
        <p:nvSpPr>
          <p:cNvPr id="15" name="TextBox 14"/>
          <p:cNvSpPr txBox="1"/>
          <p:nvPr/>
        </p:nvSpPr>
        <p:spPr>
          <a:xfrm>
            <a:off x="2695074" y="1878162"/>
            <a:ext cx="5710990" cy="830997"/>
          </a:xfrm>
          <a:prstGeom prst="rect">
            <a:avLst/>
          </a:prstGeom>
          <a:noFill/>
        </p:spPr>
        <p:txBody>
          <a:bodyPr wrap="square" rtlCol="0">
            <a:spAutoFit/>
          </a:bodyPr>
          <a:lstStyle/>
          <a:p>
            <a:r>
              <a:rPr lang="vi-VN" sz="2400" dirty="0" smtClean="0">
                <a:latin typeface="+mj-lt"/>
              </a:rPr>
              <a:t>Hoàng tử bé và Cáo đã trở thành bạn của nhau và học được các bài học sâu sắc</a:t>
            </a:r>
            <a:endParaRPr lang="vi-VN" sz="2400" dirty="0">
              <a:latin typeface="+mj-lt"/>
            </a:endParaRPr>
          </a:p>
        </p:txBody>
      </p:sp>
      <p:sp>
        <p:nvSpPr>
          <p:cNvPr id="19" name="TextBox 18"/>
          <p:cNvSpPr txBox="1"/>
          <p:nvPr/>
        </p:nvSpPr>
        <p:spPr>
          <a:xfrm>
            <a:off x="2501839" y="2567173"/>
            <a:ext cx="5904958" cy="830997"/>
          </a:xfrm>
          <a:prstGeom prst="rect">
            <a:avLst/>
          </a:prstGeom>
          <a:noFill/>
        </p:spPr>
        <p:txBody>
          <a:bodyPr wrap="square" rtlCol="0">
            <a:spAutoFit/>
          </a:bodyPr>
          <a:lstStyle/>
          <a:p>
            <a:pPr algn="ctr"/>
            <a:r>
              <a:rPr lang="vi-VN" sz="2400" dirty="0" smtClean="0">
                <a:latin typeface="+mj-lt"/>
              </a:rPr>
              <a:t>Trẻ em là trung tâm của vũ trụ. Gia đình, xã hội đều chăm lo phát triển toàn diện cho trẻ </a:t>
            </a:r>
            <a:endParaRPr lang="vi-VN" sz="2400" dirty="0">
              <a:latin typeface="+mj-lt"/>
            </a:endParaRPr>
          </a:p>
        </p:txBody>
      </p:sp>
      <p:sp>
        <p:nvSpPr>
          <p:cNvPr id="22" name="TextBox 21"/>
          <p:cNvSpPr txBox="1"/>
          <p:nvPr/>
        </p:nvSpPr>
        <p:spPr>
          <a:xfrm>
            <a:off x="2635231" y="3338869"/>
            <a:ext cx="5566611" cy="830997"/>
          </a:xfrm>
          <a:prstGeom prst="rect">
            <a:avLst/>
          </a:prstGeom>
          <a:noFill/>
        </p:spPr>
        <p:txBody>
          <a:bodyPr wrap="square" rtlCol="0">
            <a:spAutoFit/>
          </a:bodyPr>
          <a:lstStyle/>
          <a:p>
            <a:pPr algn="just"/>
            <a:r>
              <a:rPr lang="vi-VN" sz="2400" dirty="0" smtClean="0">
                <a:latin typeface="+mj-lt"/>
              </a:rPr>
              <a:t>Ca ngợi tình mẫu tử sâu sắc giúp con chiến thắng mọi cám dỗ</a:t>
            </a:r>
            <a:endParaRPr lang="vi-VN" sz="2400" dirty="0">
              <a:latin typeface="+mj-lt"/>
            </a:endParaRPr>
          </a:p>
        </p:txBody>
      </p:sp>
      <p:sp>
        <p:nvSpPr>
          <p:cNvPr id="25" name="TextBox 24"/>
          <p:cNvSpPr txBox="1"/>
          <p:nvPr/>
        </p:nvSpPr>
        <p:spPr>
          <a:xfrm>
            <a:off x="2635230" y="4216973"/>
            <a:ext cx="5770833" cy="830997"/>
          </a:xfrm>
          <a:prstGeom prst="rect">
            <a:avLst/>
          </a:prstGeom>
          <a:noFill/>
        </p:spPr>
        <p:txBody>
          <a:bodyPr wrap="square" rtlCol="0">
            <a:spAutoFit/>
          </a:bodyPr>
          <a:lstStyle/>
          <a:p>
            <a:r>
              <a:rPr lang="vi-VN" sz="2400" dirty="0" smtClean="0">
                <a:latin typeface="+mj-lt"/>
              </a:rPr>
              <a:t>Tài năng và tấm lòng nhân hậu của cô em gái đã giúp người anh trai nhận ra lỗi lầm</a:t>
            </a:r>
            <a:endParaRPr lang="vi-VN" sz="2400" dirty="0">
              <a:latin typeface="+mj-lt"/>
            </a:endParaRPr>
          </a:p>
        </p:txBody>
      </p:sp>
      <p:sp>
        <p:nvSpPr>
          <p:cNvPr id="26" name="TextBox 25"/>
          <p:cNvSpPr txBox="1"/>
          <p:nvPr/>
        </p:nvSpPr>
        <p:spPr>
          <a:xfrm>
            <a:off x="2634497" y="5120714"/>
            <a:ext cx="5771566" cy="830997"/>
          </a:xfrm>
          <a:prstGeom prst="rect">
            <a:avLst/>
          </a:prstGeom>
          <a:noFill/>
        </p:spPr>
        <p:txBody>
          <a:bodyPr wrap="square" rtlCol="0">
            <a:spAutoFit/>
          </a:bodyPr>
          <a:lstStyle/>
          <a:p>
            <a:r>
              <a:rPr lang="vi-VN" sz="2400" dirty="0" smtClean="0">
                <a:latin typeface="+mj-lt"/>
              </a:rPr>
              <a:t>Số phận bất hạnh của CBBD, giá trị nhân đạo, giá trị tố cáo </a:t>
            </a:r>
            <a:endParaRPr lang="vi-VN" sz="2400" dirty="0">
              <a:latin typeface="+mj-lt"/>
            </a:endParaRPr>
          </a:p>
        </p:txBody>
      </p:sp>
      <p:sp>
        <p:nvSpPr>
          <p:cNvPr id="27" name="TextBox 26"/>
          <p:cNvSpPr txBox="1"/>
          <p:nvPr/>
        </p:nvSpPr>
        <p:spPr>
          <a:xfrm>
            <a:off x="2646948" y="5797540"/>
            <a:ext cx="5771566" cy="830997"/>
          </a:xfrm>
          <a:prstGeom prst="rect">
            <a:avLst/>
          </a:prstGeom>
          <a:noFill/>
        </p:spPr>
        <p:txBody>
          <a:bodyPr wrap="square" rtlCol="0">
            <a:spAutoFit/>
          </a:bodyPr>
          <a:lstStyle/>
          <a:p>
            <a:pPr algn="just"/>
            <a:r>
              <a:rPr lang="vi-VN" sz="2400" dirty="0" smtClean="0">
                <a:latin typeface="+mj-lt"/>
              </a:rPr>
              <a:t>Sự chia sẻ với những người có hoàn cảnh khó khăn, làm cho tình người lan tỏa</a:t>
            </a:r>
            <a:endParaRPr lang="vi-VN" sz="2400" dirty="0">
              <a:latin typeface="+mj-lt"/>
            </a:endParaRPr>
          </a:p>
        </p:txBody>
      </p:sp>
      <p:sp>
        <p:nvSpPr>
          <p:cNvPr id="28" name="TextBox 27"/>
          <p:cNvSpPr txBox="1"/>
          <p:nvPr/>
        </p:nvSpPr>
        <p:spPr>
          <a:xfrm>
            <a:off x="8579844" y="2062827"/>
            <a:ext cx="3359807" cy="461665"/>
          </a:xfrm>
          <a:prstGeom prst="rect">
            <a:avLst/>
          </a:prstGeom>
          <a:noFill/>
        </p:spPr>
        <p:txBody>
          <a:bodyPr wrap="square" rtlCol="0">
            <a:spAutoFit/>
          </a:bodyPr>
          <a:lstStyle/>
          <a:p>
            <a:r>
              <a:rPr lang="vi-VN" sz="2400" dirty="0" smtClean="0">
                <a:latin typeface="+mj-lt"/>
              </a:rPr>
              <a:t>Nhân hóa, so sánh, ẩn dụ</a:t>
            </a:r>
            <a:endParaRPr lang="vi-VN" sz="2400" dirty="0">
              <a:latin typeface="+mj-lt"/>
            </a:endParaRPr>
          </a:p>
        </p:txBody>
      </p:sp>
      <p:sp>
        <p:nvSpPr>
          <p:cNvPr id="36" name="TextBox 35"/>
          <p:cNvSpPr txBox="1"/>
          <p:nvPr/>
        </p:nvSpPr>
        <p:spPr>
          <a:xfrm>
            <a:off x="8579845" y="2751838"/>
            <a:ext cx="3359807" cy="461665"/>
          </a:xfrm>
          <a:prstGeom prst="rect">
            <a:avLst/>
          </a:prstGeom>
          <a:noFill/>
        </p:spPr>
        <p:txBody>
          <a:bodyPr wrap="square" rtlCol="0">
            <a:spAutoFit/>
          </a:bodyPr>
          <a:lstStyle/>
          <a:p>
            <a:r>
              <a:rPr lang="vi-VN" sz="2400" dirty="0" smtClean="0">
                <a:latin typeface="+mj-lt"/>
              </a:rPr>
              <a:t>Nhân hóa, so sánh, ẩn dụ</a:t>
            </a:r>
            <a:endParaRPr lang="vi-VN" sz="2400" dirty="0">
              <a:latin typeface="+mj-lt"/>
            </a:endParaRPr>
          </a:p>
        </p:txBody>
      </p:sp>
      <p:sp>
        <p:nvSpPr>
          <p:cNvPr id="37" name="TextBox 36"/>
          <p:cNvSpPr txBox="1"/>
          <p:nvPr/>
        </p:nvSpPr>
        <p:spPr>
          <a:xfrm>
            <a:off x="8579845" y="3523534"/>
            <a:ext cx="3359807" cy="461665"/>
          </a:xfrm>
          <a:prstGeom prst="rect">
            <a:avLst/>
          </a:prstGeom>
          <a:noFill/>
        </p:spPr>
        <p:txBody>
          <a:bodyPr wrap="square" rtlCol="0">
            <a:spAutoFit/>
          </a:bodyPr>
          <a:lstStyle/>
          <a:p>
            <a:r>
              <a:rPr lang="vi-VN" sz="2400" dirty="0" smtClean="0">
                <a:latin typeface="+mj-lt"/>
              </a:rPr>
              <a:t>Nhân hóa, so sánh, ẩn dụ</a:t>
            </a:r>
            <a:endParaRPr lang="vi-VN" sz="2400" dirty="0">
              <a:latin typeface="+mj-lt"/>
            </a:endParaRPr>
          </a:p>
        </p:txBody>
      </p:sp>
      <p:sp>
        <p:nvSpPr>
          <p:cNvPr id="38" name="TextBox 37"/>
          <p:cNvSpPr txBox="1"/>
          <p:nvPr/>
        </p:nvSpPr>
        <p:spPr>
          <a:xfrm>
            <a:off x="8579843" y="4169866"/>
            <a:ext cx="3359807" cy="830997"/>
          </a:xfrm>
          <a:prstGeom prst="rect">
            <a:avLst/>
          </a:prstGeom>
          <a:noFill/>
        </p:spPr>
        <p:txBody>
          <a:bodyPr wrap="square" rtlCol="0">
            <a:spAutoFit/>
          </a:bodyPr>
          <a:lstStyle/>
          <a:p>
            <a:r>
              <a:rPr lang="vi-VN" sz="2400" dirty="0" smtClean="0">
                <a:latin typeface="+mj-lt"/>
              </a:rPr>
              <a:t>Miêu tả tâm lí nhân vật sâu sắc</a:t>
            </a:r>
            <a:endParaRPr lang="vi-VN" sz="2400" dirty="0">
              <a:latin typeface="+mj-lt"/>
            </a:endParaRPr>
          </a:p>
        </p:txBody>
      </p:sp>
      <p:sp>
        <p:nvSpPr>
          <p:cNvPr id="39" name="TextBox 38"/>
          <p:cNvSpPr txBox="1"/>
          <p:nvPr/>
        </p:nvSpPr>
        <p:spPr>
          <a:xfrm>
            <a:off x="8579845" y="5075870"/>
            <a:ext cx="3359807" cy="830997"/>
          </a:xfrm>
          <a:prstGeom prst="rect">
            <a:avLst/>
          </a:prstGeom>
          <a:noFill/>
        </p:spPr>
        <p:txBody>
          <a:bodyPr wrap="square" rtlCol="0">
            <a:spAutoFit/>
          </a:bodyPr>
          <a:lstStyle/>
          <a:p>
            <a:r>
              <a:rPr lang="vi-VN" sz="2400" dirty="0" smtClean="0">
                <a:latin typeface="+mj-lt"/>
              </a:rPr>
              <a:t>Tương phản, đối lập, thực đan xen mộng ảo</a:t>
            </a:r>
            <a:endParaRPr lang="vi-VN" sz="2400" dirty="0">
              <a:latin typeface="+mj-lt"/>
            </a:endParaRPr>
          </a:p>
        </p:txBody>
      </p:sp>
      <p:sp>
        <p:nvSpPr>
          <p:cNvPr id="40" name="TextBox 39"/>
          <p:cNvSpPr txBox="1"/>
          <p:nvPr/>
        </p:nvSpPr>
        <p:spPr>
          <a:xfrm>
            <a:off x="8579845" y="5797540"/>
            <a:ext cx="3359807" cy="830997"/>
          </a:xfrm>
          <a:prstGeom prst="rect">
            <a:avLst/>
          </a:prstGeom>
          <a:noFill/>
        </p:spPr>
        <p:txBody>
          <a:bodyPr wrap="square" rtlCol="0">
            <a:spAutoFit/>
          </a:bodyPr>
          <a:lstStyle/>
          <a:p>
            <a:r>
              <a:rPr lang="vi-VN" sz="2400" dirty="0" smtClean="0">
                <a:latin typeface="+mj-lt"/>
              </a:rPr>
              <a:t>Miêu tả tinh tế, giọng văn nhẹ nhàng</a:t>
            </a:r>
            <a:endParaRPr lang="vi-VN" sz="2400" dirty="0">
              <a:latin typeface="+mj-lt"/>
            </a:endParaRPr>
          </a:p>
        </p:txBody>
      </p:sp>
    </p:spTree>
    <p:extLst>
      <p:ext uri="{BB962C8B-B14F-4D97-AF65-F5344CB8AC3E}">
        <p14:creationId xmlns:p14="http://schemas.microsoft.com/office/powerpoint/2010/main" val="214593744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circle(in)">
                                      <p:cBhvr>
                                        <p:cTn id="37" dur="2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in)">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ircle(in)">
                                      <p:cBhvr>
                                        <p:cTn id="57" dur="20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circle(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ircle(in)">
                                      <p:cBhvr>
                                        <p:cTn id="67" dur="2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circle(in)">
                                      <p:cBhvr>
                                        <p:cTn id="72" dur="2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circle(in)">
                                      <p:cBhvr>
                                        <p:cTn id="7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5" grpId="0"/>
      <p:bldP spid="19" grpId="0"/>
      <p:bldP spid="22" grpId="0"/>
      <p:bldP spid="25" grpId="0"/>
      <p:bldP spid="26" grpId="0"/>
      <p:bldP spid="27" grpId="0"/>
      <p:bldP spid="28" grpId="0"/>
      <p:bldP spid="36" grpId="0"/>
      <p:bldP spid="37"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98822" y="156579"/>
            <a:ext cx="6336630" cy="1126790"/>
          </a:xfrm>
        </p:spPr>
        <p:txBody>
          <a:bodyPr>
            <a:normAutofit fontScale="90000"/>
          </a:bodyPr>
          <a:lstStyle/>
          <a:p>
            <a:r>
              <a:rPr lang="en-US" dirty="0" smtClean="0"/>
              <a:t>2. </a:t>
            </a:r>
            <a:r>
              <a:rPr lang="en-US" dirty="0" smtClean="0">
                <a:latin typeface="Times New Roman" panose="02020603050405020304" pitchFamily="18" charset="0"/>
                <a:cs typeface="Times New Roman" panose="02020603050405020304" pitchFamily="18" charset="0"/>
              </a:rPr>
              <a:t>Ba bài học Hoàng tử bé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học được từ Cáo là gì?</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999873" y="1909011"/>
            <a:ext cx="6352673" cy="1384995"/>
          </a:xfrm>
          <a:prstGeom prst="rect">
            <a:avLst/>
          </a:prstGeom>
          <a:noFill/>
        </p:spPr>
        <p:txBody>
          <a:bodyPr wrap="square" rtlCol="0">
            <a:spAutoFit/>
          </a:bodyPr>
          <a:lstStyle/>
          <a:p>
            <a:r>
              <a:rPr lang="vi-VN" sz="2800" b="1" i="1" dirty="0" smtClean="0">
                <a:solidFill>
                  <a:srgbClr val="002060"/>
                </a:solidFill>
                <a:latin typeface="+mj-lt"/>
              </a:rPr>
              <a:t>1. Bài </a:t>
            </a:r>
            <a:r>
              <a:rPr lang="vi-VN" sz="2800" b="1" i="1" dirty="0">
                <a:solidFill>
                  <a:srgbClr val="002060"/>
                </a:solidFill>
                <a:latin typeface="+mj-lt"/>
              </a:rPr>
              <a:t>học về việc về cách nhìn nhận tình bạn</a:t>
            </a:r>
            <a:endParaRPr lang="en-US" sz="2800" dirty="0">
              <a:solidFill>
                <a:srgbClr val="002060"/>
              </a:solidFill>
              <a:latin typeface="+mj-lt"/>
              <a:cs typeface="Times New Roman" panose="02020603050405020304" pitchFamily="18" charset="0"/>
            </a:endParaRPr>
          </a:p>
          <a:p>
            <a:endParaRPr lang="vi-VN" sz="2800" dirty="0">
              <a:solidFill>
                <a:srgbClr val="002060"/>
              </a:solidFill>
              <a:latin typeface="+mj-lt"/>
            </a:endParaRPr>
          </a:p>
        </p:txBody>
      </p:sp>
      <p:sp>
        <p:nvSpPr>
          <p:cNvPr id="7" name="TextBox 6"/>
          <p:cNvSpPr txBox="1"/>
          <p:nvPr/>
        </p:nvSpPr>
        <p:spPr>
          <a:xfrm>
            <a:off x="2999873" y="3429000"/>
            <a:ext cx="6352673" cy="954107"/>
          </a:xfrm>
          <a:prstGeom prst="rect">
            <a:avLst/>
          </a:prstGeom>
          <a:noFill/>
        </p:spPr>
        <p:txBody>
          <a:bodyPr wrap="square" rtlCol="0">
            <a:spAutoFit/>
          </a:bodyPr>
          <a:lstStyle/>
          <a:p>
            <a:r>
              <a:rPr lang="vi-VN" sz="2800" b="1" i="1" dirty="0" smtClean="0">
                <a:solidFill>
                  <a:srgbClr val="002060"/>
                </a:solidFill>
                <a:latin typeface="+mj-lt"/>
              </a:rPr>
              <a:t>2. </a:t>
            </a:r>
            <a:r>
              <a:rPr lang="vi-VN" sz="2800" b="1" i="1" dirty="0">
                <a:solidFill>
                  <a:srgbClr val="002060"/>
                </a:solidFill>
                <a:latin typeface="+mj-lt"/>
              </a:rPr>
              <a:t>Bài học về sự đánh giá tình bạn</a:t>
            </a:r>
          </a:p>
          <a:p>
            <a:endParaRPr lang="vi-VN" sz="2800" dirty="0">
              <a:solidFill>
                <a:srgbClr val="002060"/>
              </a:solidFill>
              <a:latin typeface="+mj-lt"/>
            </a:endParaRPr>
          </a:p>
        </p:txBody>
      </p:sp>
      <p:sp>
        <p:nvSpPr>
          <p:cNvPr id="8" name="TextBox 7"/>
          <p:cNvSpPr txBox="1"/>
          <p:nvPr/>
        </p:nvSpPr>
        <p:spPr>
          <a:xfrm>
            <a:off x="2999873" y="4855026"/>
            <a:ext cx="6352673" cy="523220"/>
          </a:xfrm>
          <a:prstGeom prst="rect">
            <a:avLst/>
          </a:prstGeom>
          <a:noFill/>
        </p:spPr>
        <p:txBody>
          <a:bodyPr wrap="square" rtlCol="0">
            <a:spAutoFit/>
          </a:bodyPr>
          <a:lstStyle/>
          <a:p>
            <a:r>
              <a:rPr lang="vi-VN" sz="2800" b="1" i="1" dirty="0" smtClean="0">
                <a:solidFill>
                  <a:srgbClr val="002060"/>
                </a:solidFill>
                <a:latin typeface="+mj-lt"/>
              </a:rPr>
              <a:t>3. </a:t>
            </a:r>
            <a:r>
              <a:rPr lang="vi-VN" sz="2800" b="1" i="1" dirty="0">
                <a:solidFill>
                  <a:srgbClr val="002060"/>
                </a:solidFill>
                <a:latin typeface="+mj-lt"/>
              </a:rPr>
              <a:t>Bài học về trách nhiệm đối với bạn bè</a:t>
            </a:r>
          </a:p>
        </p:txBody>
      </p:sp>
    </p:spTree>
    <p:extLst>
      <p:ext uri="{BB962C8B-B14F-4D97-AF65-F5344CB8AC3E}">
        <p14:creationId xmlns:p14="http://schemas.microsoft.com/office/powerpoint/2010/main" val="33791164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04801" y="175854"/>
            <a:ext cx="3930316" cy="1941704"/>
          </a:xfrm>
        </p:spPr>
        <p:txBody>
          <a:bodyPr>
            <a:normAutofit fontScale="47500" lnSpcReduction="20000"/>
          </a:bodyPr>
          <a:lstStyle/>
          <a:p>
            <a:pPr marL="0" indent="0" algn="ctr">
              <a:buNone/>
            </a:pPr>
            <a:r>
              <a:rPr lang="en-US" sz="7000" b="1" dirty="0">
                <a:latin typeface="Times New Roman" panose="02020603050405020304" pitchFamily="18" charset="0"/>
                <a:cs typeface="Times New Roman" panose="02020603050405020304" pitchFamily="18" charset="0"/>
              </a:rPr>
              <a:t>Câu </a:t>
            </a:r>
            <a:r>
              <a:rPr lang="en-US" sz="7000" b="1" dirty="0" smtClean="0">
                <a:latin typeface="Times New Roman" panose="02020603050405020304" pitchFamily="18" charset="0"/>
                <a:cs typeface="Times New Roman" panose="02020603050405020304" pitchFamily="18" charset="0"/>
              </a:rPr>
              <a:t>3. </a:t>
            </a:r>
          </a:p>
          <a:p>
            <a:pPr marL="0" indent="0" algn="ctr">
              <a:buNone/>
            </a:pPr>
            <a:r>
              <a:rPr lang="en-US" sz="7000" b="1" dirty="0" smtClean="0">
                <a:latin typeface="Times New Roman" panose="02020603050405020304" pitchFamily="18" charset="0"/>
                <a:cs typeface="Times New Roman" panose="02020603050405020304" pitchFamily="18" charset="0"/>
              </a:rPr>
              <a:t>Chia sẻ hai giá trị </a:t>
            </a:r>
          </a:p>
          <a:p>
            <a:pPr marL="0" indent="0" algn="ctr">
              <a:buNone/>
            </a:pPr>
            <a:r>
              <a:rPr lang="en-US" sz="7000" b="1" dirty="0" smtClean="0">
                <a:latin typeface="Times New Roman" panose="02020603050405020304" pitchFamily="18" charset="0"/>
                <a:cs typeface="Times New Roman" panose="02020603050405020304" pitchFamily="18" charset="0"/>
              </a:rPr>
              <a:t>nổi bật của văn bản</a:t>
            </a:r>
          </a:p>
          <a:p>
            <a:pPr marL="0" indent="0" algn="ctr">
              <a:buNone/>
            </a:pPr>
            <a:r>
              <a:rPr lang="en-US" sz="7000" b="1" dirty="0" smtClean="0">
                <a:latin typeface="Times New Roman" panose="02020603050405020304" pitchFamily="18" charset="0"/>
                <a:cs typeface="Times New Roman" panose="02020603050405020304" pitchFamily="18" charset="0"/>
              </a:rPr>
              <a:t> Cô bé bán diêm</a:t>
            </a:r>
            <a:r>
              <a:rPr lang="en-US" sz="7000" b="1" dirty="0" smtClean="0"/>
              <a:t>?</a:t>
            </a:r>
            <a:endParaRPr lang="en-US" sz="7000" b="1" dirty="0"/>
          </a:p>
          <a:p>
            <a:pPr marL="0" indent="0">
              <a:buNone/>
            </a:pPr>
            <a:endParaRPr lang="en-US" dirty="0"/>
          </a:p>
        </p:txBody>
      </p:sp>
      <p:sp>
        <p:nvSpPr>
          <p:cNvPr id="6" name="Rectangle 5"/>
          <p:cNvSpPr/>
          <p:nvPr/>
        </p:nvSpPr>
        <p:spPr>
          <a:xfrm>
            <a:off x="4659639" y="1148699"/>
            <a:ext cx="3361817" cy="1754326"/>
          </a:xfrm>
          <a:prstGeom prst="rect">
            <a:avLst/>
          </a:prstGeom>
        </p:spPr>
        <p:txBody>
          <a:bodyPr wrap="square">
            <a:spAutoFit/>
          </a:bodyPr>
          <a:lstStyle/>
          <a:p>
            <a:pPr algn="ctr"/>
            <a:r>
              <a:rPr lang="vi-VN" sz="3600" dirty="0" smtClean="0">
                <a:solidFill>
                  <a:srgbClr val="002060"/>
                </a:solidFill>
                <a:latin typeface="+mj-lt"/>
              </a:rPr>
              <a:t>Tình yêu thương </a:t>
            </a:r>
          </a:p>
          <a:p>
            <a:pPr algn="ctr"/>
            <a:r>
              <a:rPr lang="vi-VN" sz="3600" dirty="0" smtClean="0">
                <a:solidFill>
                  <a:srgbClr val="002060"/>
                </a:solidFill>
                <a:latin typeface="+mj-lt"/>
              </a:rPr>
              <a:t>của </a:t>
            </a:r>
            <a:r>
              <a:rPr lang="vi-VN" sz="3600" dirty="0">
                <a:solidFill>
                  <a:srgbClr val="002060"/>
                </a:solidFill>
                <a:latin typeface="+mj-lt"/>
              </a:rPr>
              <a:t>tác giả </a:t>
            </a:r>
            <a:endParaRPr lang="vi-VN" sz="3600" dirty="0" smtClean="0">
              <a:solidFill>
                <a:srgbClr val="002060"/>
              </a:solidFill>
              <a:latin typeface="+mj-lt"/>
            </a:endParaRPr>
          </a:p>
          <a:p>
            <a:pPr algn="ctr"/>
            <a:r>
              <a:rPr lang="vi-VN" sz="3600" dirty="0" smtClean="0">
                <a:solidFill>
                  <a:srgbClr val="002060"/>
                </a:solidFill>
                <a:latin typeface="+mj-lt"/>
              </a:rPr>
              <a:t>dành </a:t>
            </a:r>
            <a:r>
              <a:rPr lang="vi-VN" sz="3600" dirty="0">
                <a:solidFill>
                  <a:srgbClr val="002060"/>
                </a:solidFill>
                <a:latin typeface="+mj-lt"/>
              </a:rPr>
              <a:t>cho </a:t>
            </a:r>
            <a:r>
              <a:rPr lang="vi-VN" sz="3600" dirty="0" smtClean="0">
                <a:solidFill>
                  <a:srgbClr val="002060"/>
                </a:solidFill>
                <a:latin typeface="+mj-lt"/>
              </a:rPr>
              <a:t>em bé</a:t>
            </a:r>
            <a:endParaRPr lang="vi-VN" sz="3600" dirty="0">
              <a:solidFill>
                <a:srgbClr val="002060"/>
              </a:solidFill>
              <a:latin typeface="+mj-lt"/>
            </a:endParaRPr>
          </a:p>
        </p:txBody>
      </p:sp>
      <p:sp>
        <p:nvSpPr>
          <p:cNvPr id="7" name="Rectangle 6"/>
          <p:cNvSpPr/>
          <p:nvPr/>
        </p:nvSpPr>
        <p:spPr>
          <a:xfrm>
            <a:off x="4707765" y="4598065"/>
            <a:ext cx="3361818" cy="584775"/>
          </a:xfrm>
          <a:prstGeom prst="rect">
            <a:avLst/>
          </a:prstGeom>
        </p:spPr>
        <p:txBody>
          <a:bodyPr wrap="none">
            <a:spAutoFit/>
          </a:bodyPr>
          <a:lstStyle/>
          <a:p>
            <a:r>
              <a:rPr lang="vi-VN" sz="3200" b="1" dirty="0">
                <a:solidFill>
                  <a:srgbClr val="C00000"/>
                </a:solidFill>
                <a:latin typeface="+mj-lt"/>
              </a:rPr>
              <a:t>(Giá trị nhân đạo)</a:t>
            </a:r>
          </a:p>
        </p:txBody>
      </p:sp>
      <p:sp>
        <p:nvSpPr>
          <p:cNvPr id="9" name="Rectangle 8"/>
          <p:cNvSpPr/>
          <p:nvPr/>
        </p:nvSpPr>
        <p:spPr>
          <a:xfrm>
            <a:off x="8261684" y="1148699"/>
            <a:ext cx="3160295" cy="2308324"/>
          </a:xfrm>
          <a:prstGeom prst="rect">
            <a:avLst/>
          </a:prstGeom>
        </p:spPr>
        <p:txBody>
          <a:bodyPr wrap="square">
            <a:spAutoFit/>
          </a:bodyPr>
          <a:lstStyle/>
          <a:p>
            <a:pPr algn="ctr"/>
            <a:r>
              <a:rPr lang="vi-VN" sz="3600" dirty="0">
                <a:solidFill>
                  <a:srgbClr val="002060"/>
                </a:solidFill>
                <a:latin typeface="+mj-lt"/>
              </a:rPr>
              <a:t>Phê phán, </a:t>
            </a:r>
            <a:endParaRPr lang="vi-VN" sz="3600" dirty="0" smtClean="0">
              <a:solidFill>
                <a:srgbClr val="002060"/>
              </a:solidFill>
              <a:latin typeface="+mj-lt"/>
            </a:endParaRPr>
          </a:p>
          <a:p>
            <a:pPr algn="ctr"/>
            <a:r>
              <a:rPr lang="vi-VN" sz="3600" dirty="0" smtClean="0">
                <a:solidFill>
                  <a:srgbClr val="002060"/>
                </a:solidFill>
                <a:latin typeface="+mj-lt"/>
              </a:rPr>
              <a:t>lên </a:t>
            </a:r>
            <a:r>
              <a:rPr lang="vi-VN" sz="3600" dirty="0">
                <a:solidFill>
                  <a:srgbClr val="002060"/>
                </a:solidFill>
                <a:latin typeface="+mj-lt"/>
              </a:rPr>
              <a:t>án sự thờ ơ, vô cảm của XH đối với trẻ thơ </a:t>
            </a:r>
          </a:p>
        </p:txBody>
      </p:sp>
      <p:sp>
        <p:nvSpPr>
          <p:cNvPr id="10" name="Rectangle 9"/>
          <p:cNvSpPr/>
          <p:nvPr/>
        </p:nvSpPr>
        <p:spPr>
          <a:xfrm>
            <a:off x="8261684" y="4598065"/>
            <a:ext cx="3381054" cy="584775"/>
          </a:xfrm>
          <a:prstGeom prst="rect">
            <a:avLst/>
          </a:prstGeom>
        </p:spPr>
        <p:txBody>
          <a:bodyPr wrap="none">
            <a:spAutoFit/>
          </a:bodyPr>
          <a:lstStyle/>
          <a:p>
            <a:r>
              <a:rPr lang="vi-VN" sz="3200" b="1" dirty="0">
                <a:solidFill>
                  <a:srgbClr val="C00000"/>
                </a:solidFill>
                <a:latin typeface="+mj-lt"/>
              </a:rPr>
              <a:t>(Giá trị </a:t>
            </a:r>
            <a:r>
              <a:rPr lang="vi-VN" sz="3200" b="1" dirty="0" smtClean="0">
                <a:solidFill>
                  <a:srgbClr val="C00000"/>
                </a:solidFill>
                <a:latin typeface="+mj-lt"/>
              </a:rPr>
              <a:t>hiện thực)</a:t>
            </a:r>
            <a:endParaRPr lang="vi-VN" sz="3200" b="1" dirty="0">
              <a:solidFill>
                <a:srgbClr val="C00000"/>
              </a:solidFill>
              <a:latin typeface="+mj-lt"/>
            </a:endParaRPr>
          </a:p>
        </p:txBody>
      </p:sp>
    </p:spTree>
    <p:extLst>
      <p:ext uri="{BB962C8B-B14F-4D97-AF65-F5344CB8AC3E}">
        <p14:creationId xmlns:p14="http://schemas.microsoft.com/office/powerpoint/2010/main" val="119198228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92431" cy="6857999"/>
          </a:xfrm>
        </p:spPr>
      </p:pic>
      <p:sp>
        <p:nvSpPr>
          <p:cNvPr id="5" name="Rectangle 4"/>
          <p:cNvSpPr/>
          <p:nvPr/>
        </p:nvSpPr>
        <p:spPr>
          <a:xfrm rot="21386639">
            <a:off x="3594210" y="640776"/>
            <a:ext cx="4618572" cy="923330"/>
          </a:xfrm>
          <a:prstGeom prst="rect">
            <a:avLst/>
          </a:prstGeom>
          <a:noFill/>
        </p:spPr>
        <p:txBody>
          <a:bodyPr wrap="none" lIns="91440" tIns="45720" rIns="91440" bIns="45720">
            <a:spAutoFit/>
          </a:bodyPr>
          <a:lstStyle/>
          <a:p>
            <a:pPr algn="ctr"/>
            <a:r>
              <a:rPr lang="en-US" sz="5400" b="1" cap="none" spc="0" dirty="0"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Thử tài trí nhớ</a:t>
            </a:r>
            <a:endParaRPr lang="en-US" sz="5400" b="1" cap="none" spc="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ectangle 5"/>
          <p:cNvSpPr/>
          <p:nvPr/>
        </p:nvSpPr>
        <p:spPr>
          <a:xfrm rot="21257647">
            <a:off x="4599050" y="1665357"/>
            <a:ext cx="3552576" cy="2862322"/>
          </a:xfrm>
          <a:prstGeom prst="rect">
            <a:avLst/>
          </a:prstGeom>
          <a:noFill/>
        </p:spPr>
        <p:txBody>
          <a:bodyPr wrap="none" lIns="91440" tIns="45720" rIns="91440" bIns="45720">
            <a:spAutoFit/>
          </a:bodyPr>
          <a:lstStyle/>
          <a:p>
            <a:pPr algn="ctr"/>
            <a:r>
              <a:rPr lang="en-US" sz="3600" b="1" cap="none" spc="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Vận dụng</a:t>
            </a:r>
          </a:p>
          <a:p>
            <a:pPr algn="ctr"/>
            <a:r>
              <a:rPr lang="en-US" sz="3600" b="1"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kiến thức đã học</a:t>
            </a:r>
          </a:p>
          <a:p>
            <a:pPr algn="ctr"/>
            <a:r>
              <a:rPr lang="en-US" sz="3600" b="1" cap="none" spc="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hoàn thành</a:t>
            </a:r>
          </a:p>
          <a:p>
            <a:pPr algn="ctr"/>
            <a:r>
              <a:rPr lang="en-US" sz="3600" b="1"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các câu hỏi</a:t>
            </a:r>
          </a:p>
          <a:p>
            <a:pPr algn="ctr"/>
            <a:r>
              <a:rPr lang="en-US" sz="3600" b="1" cap="none" spc="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trắc nghiệm</a:t>
            </a:r>
            <a:endParaRPr lang="en-US" sz="3600" b="1" cap="none" spc="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4641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8-Point Star 4"/>
          <p:cNvSpPr/>
          <p:nvPr/>
        </p:nvSpPr>
        <p:spPr>
          <a:xfrm>
            <a:off x="1764631" y="6163638"/>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8-Point Star 3"/>
          <p:cNvSpPr/>
          <p:nvPr/>
        </p:nvSpPr>
        <p:spPr>
          <a:xfrm>
            <a:off x="1764631" y="1315946"/>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1106906" y="183788"/>
            <a:ext cx="9946106" cy="3108543"/>
          </a:xfrm>
          <a:prstGeom prst="rect">
            <a:avLst/>
          </a:prstGeom>
        </p:spPr>
        <p:txBody>
          <a:bodyPr wrap="square">
            <a:spAutoFit/>
          </a:bodyPr>
          <a:lstStyle/>
          <a:p>
            <a:r>
              <a:rPr lang="vi-VN" sz="2800" b="1" dirty="0">
                <a:latin typeface="+mj-lt"/>
              </a:rPr>
              <a:t>Câu 1:</a:t>
            </a:r>
            <a:r>
              <a:rPr lang="vi-VN" sz="2800" dirty="0">
                <a:latin typeface="+mj-lt"/>
              </a:rPr>
              <a:t> </a:t>
            </a:r>
            <a:r>
              <a:rPr lang="vi-VN" sz="2800" b="1" dirty="0">
                <a:latin typeface="+mj-lt"/>
              </a:rPr>
              <a:t>Văn bản </a:t>
            </a:r>
            <a:r>
              <a:rPr lang="vi-VN" sz="2800" b="1" i="1" dirty="0">
                <a:latin typeface="+mj-lt"/>
              </a:rPr>
              <a:t>“Gió lạnh đầu mùa”</a:t>
            </a:r>
            <a:r>
              <a:rPr lang="vi-VN" sz="2800" b="1" dirty="0">
                <a:latin typeface="+mj-lt"/>
              </a:rPr>
              <a:t> của tác giả nào? </a:t>
            </a:r>
          </a:p>
          <a:p>
            <a:pPr>
              <a:lnSpc>
                <a:spcPct val="150000"/>
              </a:lnSpc>
            </a:pPr>
            <a:r>
              <a:rPr lang="vi-VN" sz="2800" dirty="0" smtClean="0">
                <a:latin typeface="+mj-lt"/>
              </a:rPr>
              <a:t>	A</a:t>
            </a:r>
            <a:r>
              <a:rPr lang="vi-VN" sz="2800" dirty="0">
                <a:latin typeface="+mj-lt"/>
              </a:rPr>
              <a:t>. Tô Hoài </a:t>
            </a:r>
          </a:p>
          <a:p>
            <a:pPr>
              <a:lnSpc>
                <a:spcPct val="150000"/>
              </a:lnSpc>
            </a:pPr>
            <a:r>
              <a:rPr lang="vi-VN" sz="2800" dirty="0" smtClean="0">
                <a:latin typeface="+mj-lt"/>
              </a:rPr>
              <a:t>	B</a:t>
            </a:r>
            <a:r>
              <a:rPr lang="vi-VN" sz="2800" dirty="0">
                <a:latin typeface="+mj-lt"/>
              </a:rPr>
              <a:t>. Thạch Lam </a:t>
            </a:r>
          </a:p>
          <a:p>
            <a:pPr>
              <a:lnSpc>
                <a:spcPct val="150000"/>
              </a:lnSpc>
            </a:pPr>
            <a:r>
              <a:rPr lang="vi-VN" sz="2800" dirty="0" smtClean="0">
                <a:latin typeface="+mj-lt"/>
              </a:rPr>
              <a:t>	C</a:t>
            </a:r>
            <a:r>
              <a:rPr lang="vi-VN" sz="2800" dirty="0">
                <a:latin typeface="+mj-lt"/>
              </a:rPr>
              <a:t>. Tạ Duy Anh </a:t>
            </a:r>
          </a:p>
          <a:p>
            <a:pPr>
              <a:lnSpc>
                <a:spcPct val="150000"/>
              </a:lnSpc>
            </a:pPr>
            <a:r>
              <a:rPr lang="vi-VN" sz="2800" dirty="0" smtClean="0">
                <a:latin typeface="+mj-lt"/>
              </a:rPr>
              <a:t>	D</a:t>
            </a:r>
            <a:r>
              <a:rPr lang="vi-VN" sz="2800" dirty="0">
                <a:latin typeface="+mj-lt"/>
              </a:rPr>
              <a:t>. Mai Văn Phấn </a:t>
            </a:r>
          </a:p>
        </p:txBody>
      </p:sp>
      <p:sp>
        <p:nvSpPr>
          <p:cNvPr id="3" name="Rectangle 2"/>
          <p:cNvSpPr/>
          <p:nvPr/>
        </p:nvSpPr>
        <p:spPr>
          <a:xfrm>
            <a:off x="1042738" y="3289462"/>
            <a:ext cx="10074442" cy="353943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Câu </a:t>
            </a:r>
            <a:r>
              <a:rPr lang="en-US" sz="2800" b="1" dirty="0" smtClean="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Hai nhân vật chính trong đoạn trích "Bài học đường đời đầu tiên" là ai?</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Mẹ Dế Mèn và Dế Mèn.	</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B.</a:t>
            </a:r>
            <a:r>
              <a:rPr lang="en-US" sz="2800" dirty="0">
                <a:latin typeface="Times New Roman" panose="02020603050405020304" pitchFamily="18" charset="0"/>
                <a:cs typeface="Times New Roman" panose="02020603050405020304" pitchFamily="18" charset="0"/>
              </a:rPr>
              <a:t> Dế Mèn và chị Cốc.	</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 Chị Cốc và Dế Choắt.	</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D.</a:t>
            </a:r>
            <a:r>
              <a:rPr lang="en-US" sz="2800" dirty="0">
                <a:latin typeface="Times New Roman" panose="02020603050405020304" pitchFamily="18" charset="0"/>
                <a:cs typeface="Times New Roman" panose="02020603050405020304" pitchFamily="18" charset="0"/>
              </a:rPr>
              <a:t> Dế Mèn và Dế Choắt.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28994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8-Point Star 2"/>
          <p:cNvSpPr/>
          <p:nvPr/>
        </p:nvSpPr>
        <p:spPr>
          <a:xfrm>
            <a:off x="401052" y="1896438"/>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593556" y="933180"/>
            <a:ext cx="10844463" cy="4185761"/>
          </a:xfrm>
          <a:prstGeom prst="rect">
            <a:avLst/>
          </a:prstGeom>
        </p:spPr>
        <p:txBody>
          <a:bodyPr wrap="square">
            <a:spAutoFit/>
          </a:bodyPr>
          <a:lstStyle/>
          <a:p>
            <a:r>
              <a:rPr lang="vi-VN" sz="2800" b="1" dirty="0">
                <a:latin typeface="+mj-lt"/>
              </a:rPr>
              <a:t>Câu </a:t>
            </a:r>
            <a:r>
              <a:rPr lang="vi-VN" sz="2800" b="1" dirty="0" smtClean="0">
                <a:latin typeface="+mj-lt"/>
              </a:rPr>
              <a:t>3:</a:t>
            </a:r>
            <a:r>
              <a:rPr lang="vi-VN" sz="2800" dirty="0">
                <a:latin typeface="+mj-lt"/>
              </a:rPr>
              <a:t> </a:t>
            </a:r>
            <a:r>
              <a:rPr lang="vi-VN" sz="2800" b="1" i="1" dirty="0">
                <a:latin typeface="+mj-lt"/>
              </a:rPr>
              <a:t>“Ý nghĩ tốt thoáng qua trong trí …”</a:t>
            </a:r>
            <a:r>
              <a:rPr lang="vi-VN" sz="2800" b="1" dirty="0">
                <a:latin typeface="+mj-lt"/>
              </a:rPr>
              <a:t> thể hiện tính cách gì của Sơn và Lan? </a:t>
            </a:r>
          </a:p>
          <a:p>
            <a:pPr>
              <a:lnSpc>
                <a:spcPct val="150000"/>
              </a:lnSpc>
            </a:pPr>
            <a:r>
              <a:rPr lang="vi-VN" sz="2800" dirty="0">
                <a:latin typeface="+mj-lt"/>
              </a:rPr>
              <a:t>A. Tốt bụng, có tấm lòng biết yêu thương đùm bọc những người có hoàn cảnh khó khăn. </a:t>
            </a:r>
          </a:p>
          <a:p>
            <a:pPr>
              <a:lnSpc>
                <a:spcPct val="150000"/>
              </a:lnSpc>
            </a:pPr>
            <a:r>
              <a:rPr lang="vi-VN" sz="2800" dirty="0">
                <a:latin typeface="+mj-lt"/>
              </a:rPr>
              <a:t>B. Cao thượng, muốn ban phát sự giúp đỡ cho người khác </a:t>
            </a:r>
          </a:p>
          <a:p>
            <a:pPr>
              <a:lnSpc>
                <a:spcPct val="150000"/>
              </a:lnSpc>
            </a:pPr>
            <a:r>
              <a:rPr lang="vi-VN" sz="2800" dirty="0">
                <a:latin typeface="+mj-lt"/>
              </a:rPr>
              <a:t>C. Thích khoe khoang, tỏ ra là nhà mình giàu có. </a:t>
            </a:r>
          </a:p>
          <a:p>
            <a:pPr>
              <a:lnSpc>
                <a:spcPct val="150000"/>
              </a:lnSpc>
            </a:pPr>
            <a:r>
              <a:rPr lang="vi-VN" sz="2800" dirty="0">
                <a:latin typeface="+mj-lt"/>
              </a:rPr>
              <a:t>D. Chẳng thể hiện tính cách gì vì hai nhân vật đang còn rất nhỏ. </a:t>
            </a:r>
          </a:p>
        </p:txBody>
      </p:sp>
    </p:spTree>
    <p:extLst>
      <p:ext uri="{BB962C8B-B14F-4D97-AF65-F5344CB8AC3E}">
        <p14:creationId xmlns:p14="http://schemas.microsoft.com/office/powerpoint/2010/main" val="95422288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8-Point Star 5"/>
          <p:cNvSpPr/>
          <p:nvPr/>
        </p:nvSpPr>
        <p:spPr>
          <a:xfrm>
            <a:off x="1106904" y="4350880"/>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8-Point Star 4"/>
          <p:cNvSpPr/>
          <p:nvPr/>
        </p:nvSpPr>
        <p:spPr>
          <a:xfrm>
            <a:off x="5590673" y="1385266"/>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336884" y="3213197"/>
            <a:ext cx="11181348" cy="3204723"/>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5:</a:t>
            </a:r>
            <a:r>
              <a:rPr lang="en-US" sz="3200"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Đoạn trích "Bài học đường đời đầu tiên" được kể theo </a:t>
            </a:r>
            <a:r>
              <a:rPr lang="en-US" sz="3200" b="1" dirty="0" smtClean="0">
                <a:latin typeface="Times New Roman" panose="02020603050405020304" pitchFamily="18" charset="0"/>
                <a:cs typeface="Times New Roman" panose="02020603050405020304" pitchFamily="18" charset="0"/>
              </a:rPr>
              <a:t>ngôi… </a:t>
            </a:r>
            <a:r>
              <a:rPr lang="en-US" sz="3200" b="1"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Thứ nhất. 	</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B.</a:t>
            </a:r>
            <a:r>
              <a:rPr lang="en-US" sz="3200" dirty="0">
                <a:latin typeface="Times New Roman" panose="02020603050405020304" pitchFamily="18" charset="0"/>
                <a:cs typeface="Times New Roman" panose="02020603050405020304" pitchFamily="18" charset="0"/>
              </a:rPr>
              <a:t> Thứ hai. 	</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C.</a:t>
            </a:r>
            <a:r>
              <a:rPr lang="en-US" sz="3200" dirty="0">
                <a:latin typeface="Times New Roman" panose="02020603050405020304" pitchFamily="18" charset="0"/>
                <a:cs typeface="Times New Roman" panose="02020603050405020304" pitchFamily="18" charset="0"/>
              </a:rPr>
              <a:t> Thứ ba. </a:t>
            </a:r>
            <a:endParaRPr lang="vi-VN"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288758" y="743363"/>
            <a:ext cx="11229474" cy="1973617"/>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4:</a:t>
            </a:r>
            <a:r>
              <a:rPr lang="en-US" sz="3200"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Hoàng tử bé từ đâu đến?</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a:t>
            </a:r>
            <a:r>
              <a:rPr lang="en-US" sz="3200" dirty="0">
                <a:latin typeface="Times New Roman" panose="02020603050405020304" pitchFamily="18" charset="0"/>
                <a:cs typeface="Times New Roman" panose="02020603050405020304" pitchFamily="18" charset="0"/>
              </a:rPr>
              <a:t> Từ hoàng cung. 		</a:t>
            </a:r>
            <a:r>
              <a:rPr lang="en-US" sz="3200" b="1" dirty="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Từ hành tinh khác. </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 Từ Trái Đất. 		</a:t>
            </a: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D</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Từ thuỷ cung.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23977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8-Point Star 2"/>
          <p:cNvSpPr/>
          <p:nvPr/>
        </p:nvSpPr>
        <p:spPr>
          <a:xfrm>
            <a:off x="96252" y="3741280"/>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320842" y="1510697"/>
            <a:ext cx="11678653" cy="3539430"/>
          </a:xfrm>
          <a:prstGeom prst="rect">
            <a:avLst/>
          </a:prstGeom>
        </p:spPr>
        <p:txBody>
          <a:bodyPr wrap="square">
            <a:spAutoFit/>
          </a:bodyPr>
          <a:lstStyle/>
          <a:p>
            <a:r>
              <a:rPr lang="vi-VN" sz="2800" b="1" dirty="0">
                <a:latin typeface="+mj-lt"/>
              </a:rPr>
              <a:t>Câu </a:t>
            </a:r>
            <a:r>
              <a:rPr lang="vi-VN" sz="2800" b="1" dirty="0" smtClean="0">
                <a:latin typeface="+mj-lt"/>
              </a:rPr>
              <a:t>6:</a:t>
            </a:r>
            <a:r>
              <a:rPr lang="vi-VN" sz="2800" dirty="0">
                <a:latin typeface="+mj-lt"/>
              </a:rPr>
              <a:t> Thông qua suy nghĩ của Sơn, em có thể hình dung ra điều gì về cuộc sống của những người dân nghèo trước cách mạng tháng Tám năm 1945? </a:t>
            </a:r>
          </a:p>
          <a:p>
            <a:pPr>
              <a:lnSpc>
                <a:spcPct val="150000"/>
              </a:lnSpc>
            </a:pPr>
            <a:r>
              <a:rPr lang="vi-VN" sz="2800" dirty="0">
                <a:latin typeface="+mj-lt"/>
              </a:rPr>
              <a:t>A. Họ có một cuộc sống đầy đủ </a:t>
            </a:r>
          </a:p>
          <a:p>
            <a:pPr>
              <a:lnSpc>
                <a:spcPct val="150000"/>
              </a:lnSpc>
            </a:pPr>
            <a:r>
              <a:rPr lang="vi-VN" sz="2800" dirty="0">
                <a:latin typeface="+mj-lt"/>
              </a:rPr>
              <a:t>B. Họ có cuộc sống tạm ổn. </a:t>
            </a:r>
          </a:p>
          <a:p>
            <a:pPr>
              <a:lnSpc>
                <a:spcPct val="150000"/>
              </a:lnSpc>
            </a:pPr>
            <a:r>
              <a:rPr lang="vi-VN" sz="2800" dirty="0">
                <a:latin typeface="+mj-lt"/>
              </a:rPr>
              <a:t>C. Họ có một cuộc sống nghèo khổ, vất vả làm lụng cũng không đủ ăn, đủ mặc. </a:t>
            </a:r>
          </a:p>
          <a:p>
            <a:pPr>
              <a:lnSpc>
                <a:spcPct val="150000"/>
              </a:lnSpc>
            </a:pPr>
            <a:r>
              <a:rPr lang="vi-VN" sz="2800" dirty="0">
                <a:latin typeface="+mj-lt"/>
              </a:rPr>
              <a:t>D. Họ có một cuộc sống nghèo khổ, vất vả làm lụng nhưng cũng đủ ăn, đủ mặc. </a:t>
            </a:r>
          </a:p>
        </p:txBody>
      </p:sp>
    </p:spTree>
    <p:extLst>
      <p:ext uri="{BB962C8B-B14F-4D97-AF65-F5344CB8AC3E}">
        <p14:creationId xmlns:p14="http://schemas.microsoft.com/office/powerpoint/2010/main" val="35878209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8-Point Star 5"/>
          <p:cNvSpPr/>
          <p:nvPr/>
        </p:nvSpPr>
        <p:spPr>
          <a:xfrm>
            <a:off x="160420" y="6267738"/>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8-Point Star 4"/>
          <p:cNvSpPr/>
          <p:nvPr/>
        </p:nvSpPr>
        <p:spPr>
          <a:xfrm>
            <a:off x="1010652" y="1639765"/>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368967" y="39107"/>
            <a:ext cx="11293643" cy="353943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Câu 7:</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Đoạn trích “</a:t>
            </a:r>
            <a:r>
              <a:rPr lang="en-US" sz="2800" b="1" i="1" dirty="0">
                <a:latin typeface="Times New Roman" panose="02020603050405020304" pitchFamily="18" charset="0"/>
                <a:cs typeface="Times New Roman" panose="02020603050405020304" pitchFamily="18" charset="0"/>
              </a:rPr>
              <a:t>Nếu cậu muốn có một người bạn</a:t>
            </a:r>
            <a:r>
              <a:rPr lang="en-US" sz="2800" b="1" dirty="0">
                <a:latin typeface="Times New Roman" panose="02020603050405020304" pitchFamily="18" charset="0"/>
                <a:cs typeface="Times New Roman" panose="02020603050405020304" pitchFamily="18" charset="0"/>
              </a:rPr>
              <a:t>” kể </a:t>
            </a:r>
            <a:r>
              <a:rPr lang="en-US" sz="2800" b="1" dirty="0" err="1">
                <a:latin typeface="Times New Roman" panose="02020603050405020304" pitchFamily="18" charset="0"/>
                <a:cs typeface="Times New Roman" panose="02020603050405020304" pitchFamily="18" charset="0"/>
              </a:rPr>
              <a:t>vể</a:t>
            </a:r>
            <a:r>
              <a:rPr lang="en-US" sz="2800" b="1" dirty="0">
                <a:latin typeface="Times New Roman" panose="02020603050405020304" pitchFamily="18" charset="0"/>
                <a:cs typeface="Times New Roman" panose="02020603050405020304" pitchFamily="18" charset="0"/>
              </a:rPr>
              <a:t> cuộc gặp gỡ của những nhân vật nào?</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Hoàng tử bé và một người phi công bị rơi máy bay trên sa mạc.	</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Hoàng tử bé và một con cáo trên Trái Đất.</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Hoàng tử bé và người thợ săn.</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D.</a:t>
            </a:r>
            <a:r>
              <a:rPr lang="en-US" sz="2800" dirty="0">
                <a:latin typeface="Times New Roman" panose="02020603050405020304" pitchFamily="18" charset="0"/>
                <a:cs typeface="Times New Roman" panose="02020603050405020304" pitchFamily="18" charset="0"/>
              </a:rPr>
              <a:t> Con cáo và người thợ săn.</a:t>
            </a:r>
            <a:endParaRPr lang="vi-VN"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368967" y="3434159"/>
            <a:ext cx="11293643" cy="353943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Câu </a:t>
            </a:r>
            <a:r>
              <a:rPr lang="en-US" sz="2800" b="1" dirty="0" smtClean="0">
                <a:latin typeface="Times New Roman" panose="02020603050405020304" pitchFamily="18" charset="0"/>
                <a:cs typeface="Times New Roman" panose="02020603050405020304" pitchFamily="18" charset="0"/>
              </a:rPr>
              <a:t>8:</a:t>
            </a:r>
            <a:r>
              <a:rPr lang="en-US" sz="2800"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Giá trị nghệ thuật của đoạn trích “Bài học đường đời đầu tiên” thể hiện ở điểm nào?</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Nghệ thuật miêu tả loài vật sinh động.</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Cách kể chuyện theo ngôi thứ nhất tự nhiên, hấp dẫn.</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Ngôn ngữ chính xác, giàu tính tạo hình.</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Cả ba đáp án.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44289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8-Point Star 4"/>
          <p:cNvSpPr/>
          <p:nvPr/>
        </p:nvSpPr>
        <p:spPr>
          <a:xfrm>
            <a:off x="978568" y="4020746"/>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8-Point Star 3"/>
          <p:cNvSpPr/>
          <p:nvPr/>
        </p:nvSpPr>
        <p:spPr>
          <a:xfrm>
            <a:off x="818147" y="933912"/>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128337" y="139785"/>
            <a:ext cx="11678652" cy="2677656"/>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Câu </a:t>
            </a:r>
            <a:r>
              <a:rPr lang="en-US" sz="2800" b="1" dirty="0" smtClean="0">
                <a:latin typeface="Times New Roman" panose="02020603050405020304" pitchFamily="18" charset="0"/>
                <a:cs typeface="Times New Roman" panose="02020603050405020304" pitchFamily="18" charset="0"/>
              </a:rPr>
              <a:t>9:</a:t>
            </a:r>
            <a:r>
              <a:rPr lang="en-US" sz="2800"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Qua đoạn trích “</a:t>
            </a:r>
            <a:r>
              <a:rPr lang="en-US" sz="2800" b="1" i="1" dirty="0">
                <a:latin typeface="Times New Roman" panose="02020603050405020304" pitchFamily="18" charset="0"/>
                <a:cs typeface="Times New Roman" panose="02020603050405020304" pitchFamily="18" charset="0"/>
              </a:rPr>
              <a:t>Bài học đường đời đầu tiên</a:t>
            </a:r>
            <a:r>
              <a:rPr lang="en-US" sz="2800" b="1" dirty="0">
                <a:latin typeface="Times New Roman" panose="02020603050405020304" pitchFamily="18" charset="0"/>
                <a:cs typeface="Times New Roman" panose="02020603050405020304" pitchFamily="18" charset="0"/>
              </a:rPr>
              <a:t>”, em thấy Dế Mèn không có nét tính cách nào?</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Tự tin, dũng cảm.</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Tự phụ, kiêu căng.</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Khệnh khạng, xem thường các con vật khác.</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Hung hăng, xốc nổi.</a:t>
            </a:r>
            <a:endParaRPr lang="vi-VN"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272716" y="3188368"/>
            <a:ext cx="11678652" cy="3108543"/>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Câu </a:t>
            </a:r>
            <a:r>
              <a:rPr lang="en-US" sz="2800" b="1" dirty="0" smtClean="0">
                <a:latin typeface="Times New Roman" panose="02020603050405020304" pitchFamily="18" charset="0"/>
                <a:cs typeface="Times New Roman" panose="02020603050405020304" pitchFamily="18" charset="0"/>
              </a:rPr>
              <a:t>10:</a:t>
            </a:r>
            <a:r>
              <a:rPr lang="en-US" sz="2800"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Trong đoạn trích “</a:t>
            </a:r>
            <a:r>
              <a:rPr lang="en-US" sz="2800" b="1" i="1" dirty="0">
                <a:latin typeface="Times New Roman" panose="02020603050405020304" pitchFamily="18" charset="0"/>
                <a:cs typeface="Times New Roman" panose="02020603050405020304" pitchFamily="18" charset="0"/>
              </a:rPr>
              <a:t>Nếu cậu muốn có một người bạn</a:t>
            </a:r>
            <a:r>
              <a:rPr lang="en-US" sz="2800" b="1" dirty="0">
                <a:latin typeface="Times New Roman" panose="02020603050405020304" pitchFamily="18" charset="0"/>
                <a:cs typeface="Times New Roman" panose="02020603050405020304" pitchFamily="18" charset="0"/>
              </a:rPr>
              <a:t>”, từ “cảm hoá” có nghĩa là gì?</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Cảm hoá là dùng tình cảm tốt đẹp làm cho một đối tượng nào đó cảm phục mà nghe theo, làm theo, chuyển biến theo hướng tích cực.	</a:t>
            </a:r>
            <a:endParaRPr lang="vi-VN"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B.</a:t>
            </a:r>
            <a:r>
              <a:rPr lang="en-US" sz="2800" dirty="0">
                <a:latin typeface="Times New Roman" panose="02020603050405020304" pitchFamily="18" charset="0"/>
                <a:cs typeface="Times New Roman" panose="02020603050405020304" pitchFamily="18" charset="0"/>
              </a:rPr>
              <a:t> Cảm hoá là yêu thương, trân trọng người khác, không vụ lợi.	</a:t>
            </a:r>
            <a:endParaRPr lang="vi-VN"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 Cảm hoá là dùng lí lẽ để giảng giải cho người khác </a:t>
            </a:r>
            <a:r>
              <a:rPr lang="en-US" sz="2800" dirty="0" smtClean="0">
                <a:latin typeface="Times New Roman" panose="02020603050405020304" pitchFamily="18" charset="0"/>
                <a:cs typeface="Times New Roman" panose="02020603050405020304" pitchFamily="18" charset="0"/>
              </a:rPr>
              <a:t>hiểu</a:t>
            </a:r>
          </a:p>
          <a:p>
            <a:r>
              <a:rPr lang="en-US" sz="2800" b="1" dirty="0">
                <a:latin typeface="Times New Roman" panose="02020603050405020304" pitchFamily="18" charset="0"/>
                <a:cs typeface="Times New Roman" panose="02020603050405020304" pitchFamily="18" charset="0"/>
              </a:rPr>
              <a:t>	D. </a:t>
            </a:r>
            <a:r>
              <a:rPr lang="en-US" sz="2800" dirty="0">
                <a:latin typeface="Times New Roman" panose="02020603050405020304" pitchFamily="18" charset="0"/>
                <a:cs typeface="Times New Roman" panose="02020603050405020304" pitchFamily="18" charset="0"/>
              </a:rPr>
              <a:t>Cần chăm sóc bản thân mình tốt hơn.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50568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72"/>
            <a:ext cx="12192000" cy="685800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32"/>
            <a:ext cx="2819942" cy="816548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26611"/>
            <a:ext cx="12192000" cy="397637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2525" y="4974501"/>
            <a:ext cx="5381398" cy="1256687"/>
          </a:xfrm>
          <a:prstGeom prst="rect">
            <a:avLst/>
          </a:prstGeom>
        </p:spPr>
      </p:pic>
      <p:grpSp>
        <p:nvGrpSpPr>
          <p:cNvPr id="13" name="Group 12">
            <a:extLst>
              <a:ext uri="{FF2B5EF4-FFF2-40B4-BE49-F238E27FC236}">
                <a16:creationId xmlns:a16="http://schemas.microsoft.com/office/drawing/2014/main" id="{8BCB0057-EECD-44BE-830A-0CAB69F6E9EA}"/>
              </a:ext>
            </a:extLst>
          </p:cNvPr>
          <p:cNvGrpSpPr/>
          <p:nvPr/>
        </p:nvGrpSpPr>
        <p:grpSpPr>
          <a:xfrm>
            <a:off x="2329516" y="1408054"/>
            <a:ext cx="8887983" cy="932101"/>
            <a:chOff x="4346532" y="2141782"/>
            <a:chExt cx="4344525" cy="932101"/>
          </a:xfrm>
        </p:grpSpPr>
        <p:sp>
          <p:nvSpPr>
            <p:cNvPr id="7" name="矩形 6"/>
            <p:cNvSpPr/>
            <p:nvPr/>
          </p:nvSpPr>
          <p:spPr>
            <a:xfrm>
              <a:off x="4346532" y="2141782"/>
              <a:ext cx="4344525" cy="93210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8" name="矩形 7"/>
            <p:cNvSpPr/>
            <p:nvPr/>
          </p:nvSpPr>
          <p:spPr>
            <a:xfrm>
              <a:off x="4501778" y="2337384"/>
              <a:ext cx="482967" cy="482966"/>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1</a:t>
              </a:r>
              <a:endParaRPr lang="zh-CN" altLang="en-US"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9" name="文本框 6"/>
            <p:cNvSpPr txBox="1"/>
            <p:nvPr/>
          </p:nvSpPr>
          <p:spPr>
            <a:xfrm>
              <a:off x="5182347" y="2204644"/>
              <a:ext cx="3322826" cy="523220"/>
            </a:xfrm>
            <a:prstGeom prst="rect">
              <a:avLst/>
            </a:prstGeom>
            <a:noFill/>
            <a:ln>
              <a:noFill/>
            </a:ln>
          </p:spPr>
          <p:txBody>
            <a:bodyPr wrap="square">
              <a:spAutoFit/>
            </a:bodyPr>
            <a:lstStyle/>
            <a:p>
              <a:pPr>
                <a:defRPr/>
              </a:pPr>
              <a:r>
                <a:rPr lang="en-US" altLang="zh-CN" sz="2800" spc="300" dirty="0" smtClean="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ĐỌC HIỂU VĂN BẢN Ở BÀI 1, 2, 3</a:t>
              </a:r>
              <a:endParaRPr lang="en-US" altLang="zh-CN" sz="2800" spc="300"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pSp>
      <p:grpSp>
        <p:nvGrpSpPr>
          <p:cNvPr id="14" name="Group 13">
            <a:extLst>
              <a:ext uri="{FF2B5EF4-FFF2-40B4-BE49-F238E27FC236}">
                <a16:creationId xmlns:a16="http://schemas.microsoft.com/office/drawing/2014/main" id="{73E99A8E-20F5-4A50-832C-0703104270CF}"/>
              </a:ext>
            </a:extLst>
          </p:cNvPr>
          <p:cNvGrpSpPr/>
          <p:nvPr/>
        </p:nvGrpSpPr>
        <p:grpSpPr>
          <a:xfrm>
            <a:off x="2329516" y="2671245"/>
            <a:ext cx="8887983" cy="999670"/>
            <a:chOff x="4346532" y="3503932"/>
            <a:chExt cx="4344525" cy="999670"/>
          </a:xfrm>
        </p:grpSpPr>
        <p:sp>
          <p:nvSpPr>
            <p:cNvPr id="10" name="矩形 9"/>
            <p:cNvSpPr/>
            <p:nvPr/>
          </p:nvSpPr>
          <p:spPr>
            <a:xfrm>
              <a:off x="4346532" y="3503932"/>
              <a:ext cx="4344525" cy="9321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1" name="矩形 10"/>
            <p:cNvSpPr/>
            <p:nvPr/>
          </p:nvSpPr>
          <p:spPr>
            <a:xfrm>
              <a:off x="4501779" y="3699533"/>
              <a:ext cx="482967" cy="482967"/>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2</a:t>
              </a:r>
              <a:endParaRPr lang="zh-CN" altLang="en-US"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2" name="文本框 9"/>
            <p:cNvSpPr txBox="1"/>
            <p:nvPr/>
          </p:nvSpPr>
          <p:spPr>
            <a:xfrm>
              <a:off x="4994456" y="3549495"/>
              <a:ext cx="3696601" cy="954107"/>
            </a:xfrm>
            <a:prstGeom prst="rect">
              <a:avLst/>
            </a:prstGeom>
            <a:noFill/>
            <a:ln>
              <a:noFill/>
            </a:ln>
          </p:spPr>
          <p:txBody>
            <a:bodyPr wrap="square">
              <a:spAutoFit/>
            </a:bodyPr>
            <a:lstStyle/>
            <a:p>
              <a:pPr>
                <a:defRPr/>
              </a:pPr>
              <a:r>
                <a:rPr lang="en-US" altLang="zh-CN" sz="2800" spc="300" dirty="0" smtClean="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TIẾNG VIỆT: TỪ ĐƠN, TỪ PHỨC, CÁC BIỆN PHÁP TU TỪ, CỤM DT, ĐT, TT</a:t>
              </a:r>
              <a:endParaRPr lang="vi-VN" altLang="zh-CN" sz="2800" spc="300"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pSp>
      <p:grpSp>
        <p:nvGrpSpPr>
          <p:cNvPr id="6" name="Group 5">
            <a:extLst>
              <a:ext uri="{FF2B5EF4-FFF2-40B4-BE49-F238E27FC236}">
                <a16:creationId xmlns:a16="http://schemas.microsoft.com/office/drawing/2014/main" id="{1B55D66B-1A55-4B65-A677-203D0F956570}"/>
              </a:ext>
            </a:extLst>
          </p:cNvPr>
          <p:cNvGrpSpPr/>
          <p:nvPr/>
        </p:nvGrpSpPr>
        <p:grpSpPr>
          <a:xfrm>
            <a:off x="3042935" y="125185"/>
            <a:ext cx="3975785" cy="1027864"/>
            <a:chOff x="4541914" y="461460"/>
            <a:chExt cx="3975785" cy="1027864"/>
          </a:xfrm>
        </p:grpSpPr>
        <p:sp>
          <p:nvSpPr>
            <p:cNvPr id="23" name="矩形 7">
              <a:extLst>
                <a:ext uri="{FF2B5EF4-FFF2-40B4-BE49-F238E27FC236}">
                  <a16:creationId xmlns:a16="http://schemas.microsoft.com/office/drawing/2014/main" id="{4A62C466-0E04-462A-A31C-8DAAEE923EAD}"/>
                </a:ext>
              </a:extLst>
            </p:cNvPr>
            <p:cNvSpPr/>
            <p:nvPr/>
          </p:nvSpPr>
          <p:spPr>
            <a:xfrm>
              <a:off x="4541914" y="461460"/>
              <a:ext cx="3975785" cy="1027864"/>
            </a:xfrm>
            <a:prstGeom prst="rect">
              <a:avLst/>
            </a:prstGeom>
            <a:solidFill>
              <a:srgbClr val="F3FFFF"/>
            </a:solidFill>
            <a:ln>
              <a:solidFill>
                <a:srgbClr val="9AA4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22" name="矩形 6">
              <a:extLst>
                <a:ext uri="{FF2B5EF4-FFF2-40B4-BE49-F238E27FC236}">
                  <a16:creationId xmlns:a16="http://schemas.microsoft.com/office/drawing/2014/main" id="{D5164FA2-19C5-47C2-946E-DEE68107BC6D}"/>
                </a:ext>
              </a:extLst>
            </p:cNvPr>
            <p:cNvSpPr/>
            <p:nvPr/>
          </p:nvSpPr>
          <p:spPr>
            <a:xfrm>
              <a:off x="4601800" y="526033"/>
              <a:ext cx="3856011" cy="91245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smtClean="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NỘI DUNG:</a:t>
              </a:r>
              <a:endParaRPr lang="zh-CN" altLang="en-US" sz="2800" b="1"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pSp>
      <p:grpSp>
        <p:nvGrpSpPr>
          <p:cNvPr id="17" name="Group 16">
            <a:extLst>
              <a:ext uri="{FF2B5EF4-FFF2-40B4-BE49-F238E27FC236}">
                <a16:creationId xmlns:a16="http://schemas.microsoft.com/office/drawing/2014/main" id="{73E99A8E-20F5-4A50-832C-0703104270CF}"/>
              </a:ext>
            </a:extLst>
          </p:cNvPr>
          <p:cNvGrpSpPr/>
          <p:nvPr/>
        </p:nvGrpSpPr>
        <p:grpSpPr>
          <a:xfrm>
            <a:off x="2329516" y="3934435"/>
            <a:ext cx="9045619" cy="932100"/>
            <a:chOff x="4346532" y="3503932"/>
            <a:chExt cx="4421579" cy="932100"/>
          </a:xfrm>
        </p:grpSpPr>
        <p:sp>
          <p:nvSpPr>
            <p:cNvPr id="18" name="矩形 9"/>
            <p:cNvSpPr/>
            <p:nvPr/>
          </p:nvSpPr>
          <p:spPr>
            <a:xfrm>
              <a:off x="4346532" y="3503932"/>
              <a:ext cx="4344525" cy="9321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9" name="矩形 10"/>
            <p:cNvSpPr/>
            <p:nvPr/>
          </p:nvSpPr>
          <p:spPr>
            <a:xfrm>
              <a:off x="4501779" y="3699533"/>
              <a:ext cx="482967" cy="482967"/>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3</a:t>
              </a:r>
              <a:endParaRPr lang="zh-CN" altLang="en-US" sz="2800" dirty="0">
                <a:solidFill>
                  <a:schemeClr val="tx1"/>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20" name="文本框 9"/>
            <p:cNvSpPr txBox="1"/>
            <p:nvPr/>
          </p:nvSpPr>
          <p:spPr>
            <a:xfrm>
              <a:off x="4994456" y="3598263"/>
              <a:ext cx="3773655" cy="523220"/>
            </a:xfrm>
            <a:prstGeom prst="rect">
              <a:avLst/>
            </a:prstGeom>
            <a:noFill/>
            <a:ln>
              <a:noFill/>
            </a:ln>
          </p:spPr>
          <p:txBody>
            <a:bodyPr wrap="square">
              <a:spAutoFit/>
            </a:bodyPr>
            <a:lstStyle/>
            <a:p>
              <a:pPr>
                <a:defRPr/>
              </a:pPr>
              <a:r>
                <a:rPr lang="en-US" altLang="zh-CN" sz="2800" spc="300" dirty="0" smtClean="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THỰC HÀNH LUYỆN VIẾT VĂN TỰ SỰ</a:t>
              </a:r>
              <a:endParaRPr lang="vi-VN" altLang="zh-CN" sz="2800" spc="300"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anim calcmode="lin" valueType="num">
                                      <p:cBhvr>
                                        <p:cTn id="8" dur="10" fill="hold"/>
                                        <p:tgtEl>
                                          <p:spTgt spid="6"/>
                                        </p:tgtEl>
                                        <p:attrNameLst>
                                          <p:attrName>ppt_x</p:attrName>
                                        </p:attrNameLst>
                                      </p:cBhvr>
                                      <p:tavLst>
                                        <p:tav tm="0">
                                          <p:val>
                                            <p:strVal val="#ppt_x"/>
                                          </p:val>
                                        </p:tav>
                                        <p:tav tm="100000">
                                          <p:val>
                                            <p:strVal val="#ppt_x"/>
                                          </p:val>
                                        </p:tav>
                                      </p:tavLst>
                                    </p:anim>
                                    <p:anim calcmode="lin" valueType="num">
                                      <p:cBhvr>
                                        <p:cTn id="9" dur="1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250"/>
                                        <p:tgtEl>
                                          <p:spTgt spid="13"/>
                                        </p:tgtEl>
                                      </p:cBhvr>
                                    </p:animEffect>
                                  </p:childTnLst>
                                </p:cTn>
                              </p:par>
                              <p:par>
                                <p:cTn id="13" presetID="14" presetClass="entr" presetSubtype="10" fill="hold" nodeType="with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250"/>
                                        <p:tgtEl>
                                          <p:spTgt spid="14"/>
                                        </p:tgtEl>
                                      </p:cBhvr>
                                    </p:animEffect>
                                  </p:childTnLst>
                                </p:cTn>
                              </p:par>
                              <p:par>
                                <p:cTn id="16" presetID="14" presetClass="entr" presetSubtype="10"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8-Point Star 4"/>
          <p:cNvSpPr/>
          <p:nvPr/>
        </p:nvSpPr>
        <p:spPr>
          <a:xfrm>
            <a:off x="6529136" y="5657912"/>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8-Point Star 3"/>
          <p:cNvSpPr/>
          <p:nvPr/>
        </p:nvSpPr>
        <p:spPr>
          <a:xfrm>
            <a:off x="5518484" y="1591638"/>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240632" y="678104"/>
            <a:ext cx="11694693" cy="2219838"/>
          </a:xfrm>
          <a:prstGeom prst="rect">
            <a:avLst/>
          </a:prstGeom>
        </p:spPr>
        <p:txBody>
          <a:bodyPr wrap="square">
            <a:spAutoFit/>
          </a:bodyPr>
          <a:lstStyle/>
          <a:p>
            <a:pPr>
              <a:lnSpc>
                <a:spcPct val="150000"/>
              </a:lnSpc>
            </a:pPr>
            <a:r>
              <a:rPr lang="pt-BR"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âu </a:t>
            </a:r>
            <a:r>
              <a:rPr lang="pt-BR" sz="3200" b="1" dirty="0" smtClean="0">
                <a:latin typeface="Times New Roman" panose="02020603050405020304" pitchFamily="18" charset="0"/>
                <a:cs typeface="Times New Roman" panose="02020603050405020304" pitchFamily="18" charset="0"/>
              </a:rPr>
              <a:t>1</a:t>
            </a:r>
            <a:r>
              <a:rPr lang="vi-VN" sz="3200" b="1" dirty="0" smtClean="0">
                <a:latin typeface="Times New Roman" panose="02020603050405020304" pitchFamily="18" charset="0"/>
                <a:cs typeface="Times New Roman" panose="02020603050405020304" pitchFamily="18" charset="0"/>
              </a:rPr>
              <a:t>1</a:t>
            </a:r>
            <a:r>
              <a:rPr lang="pt-BR" sz="3200" dirty="0" smtClean="0">
                <a:latin typeface="Times New Roman" panose="02020603050405020304" pitchFamily="18" charset="0"/>
                <a:cs typeface="Times New Roman" panose="02020603050405020304" pitchFamily="18" charset="0"/>
              </a:rPr>
              <a:t>:</a:t>
            </a:r>
            <a:r>
              <a:rPr lang="pt-BR" sz="3200" dirty="0">
                <a:latin typeface="Times New Roman" panose="02020603050405020304" pitchFamily="18" charset="0"/>
                <a:cs typeface="Times New Roman" panose="02020603050405020304" pitchFamily="18" charset="0"/>
              </a:rPr>
              <a:t> Trong các văn bản sau, văn bản nào là truyện </a:t>
            </a:r>
            <a:r>
              <a:rPr lang="pt-BR" sz="3200" b="1" dirty="0">
                <a:latin typeface="Times New Roman" panose="02020603050405020304" pitchFamily="18" charset="0"/>
                <a:cs typeface="Times New Roman" panose="02020603050405020304" pitchFamily="18" charset="0"/>
              </a:rPr>
              <a:t>đồng thoại</a:t>
            </a:r>
            <a:r>
              <a:rPr lang="pt-BR" sz="3200" dirty="0">
                <a:latin typeface="Times New Roman" panose="02020603050405020304" pitchFamily="18" charset="0"/>
                <a:cs typeface="Times New Roman" panose="02020603050405020304" pitchFamily="18" charset="0"/>
              </a:rPr>
              <a:t>? </a:t>
            </a:r>
            <a:endParaRPr lang="vi-VN"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A</a:t>
            </a:r>
            <a:r>
              <a:rPr lang="pt-BR" sz="3200" dirty="0">
                <a:latin typeface="Times New Roman" panose="02020603050405020304" pitchFamily="18" charset="0"/>
                <a:cs typeface="Times New Roman" panose="02020603050405020304" pitchFamily="18" charset="0"/>
              </a:rPr>
              <a:t>. Gió lạnh đầu mùa.			</a:t>
            </a:r>
            <a:r>
              <a:rPr lang="vi-VN" sz="3200" dirty="0" smtClean="0">
                <a:latin typeface="Times New Roman" panose="02020603050405020304" pitchFamily="18" charset="0"/>
                <a:cs typeface="Times New Roman" panose="02020603050405020304" pitchFamily="18" charset="0"/>
              </a:rPr>
              <a:t>B</a:t>
            </a:r>
            <a:r>
              <a:rPr lang="pt-BR" sz="3200" dirty="0">
                <a:latin typeface="Times New Roman" panose="02020603050405020304" pitchFamily="18" charset="0"/>
                <a:cs typeface="Times New Roman" panose="02020603050405020304" pitchFamily="18" charset="0"/>
              </a:rPr>
              <a:t>. Nếu cậu muốn có một người bạn.</a:t>
            </a:r>
            <a:endParaRPr lang="vi-VN" sz="3200" dirty="0">
              <a:latin typeface="Times New Roman" panose="02020603050405020304" pitchFamily="18" charset="0"/>
              <a:cs typeface="Times New Roman" panose="02020603050405020304" pitchFamily="18" charset="0"/>
            </a:endParaRPr>
          </a:p>
          <a:p>
            <a:pPr>
              <a:lnSpc>
                <a:spcPct val="150000"/>
              </a:lnSpc>
            </a:pPr>
            <a:r>
              <a:rPr lang="vi-VN" sz="3200" dirty="0">
                <a:latin typeface="Times New Roman" panose="02020603050405020304" pitchFamily="18" charset="0"/>
                <a:cs typeface="Times New Roman" panose="02020603050405020304" pitchFamily="18" charset="0"/>
              </a:rPr>
              <a:t>C</a:t>
            </a:r>
            <a:r>
              <a:rPr lang="pt-BR" sz="3200" dirty="0">
                <a:latin typeface="Times New Roman" panose="02020603050405020304" pitchFamily="18" charset="0"/>
                <a:cs typeface="Times New Roman" panose="02020603050405020304" pitchFamily="18" charset="0"/>
              </a:rPr>
              <a:t>. Chuyện cổ tích về loài người.	</a:t>
            </a:r>
            <a:r>
              <a:rPr lang="vi-VN" sz="3200" dirty="0" smtClean="0">
                <a:latin typeface="Times New Roman" panose="02020603050405020304" pitchFamily="18" charset="0"/>
                <a:cs typeface="Times New Roman" panose="02020603050405020304" pitchFamily="18" charset="0"/>
              </a:rPr>
              <a:t>D</a:t>
            </a:r>
            <a:r>
              <a:rPr lang="en-US" sz="3200" dirty="0">
                <a:latin typeface="Times New Roman" panose="02020603050405020304" pitchFamily="18" charset="0"/>
                <a:cs typeface="Times New Roman" panose="02020603050405020304" pitchFamily="18" charset="0"/>
              </a:rPr>
              <a:t>. Cây tre Việt Nam</a:t>
            </a:r>
            <a:r>
              <a:rPr lang="en-US"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240632" y="3357135"/>
            <a:ext cx="11694693" cy="2958502"/>
          </a:xfrm>
          <a:prstGeom prst="rect">
            <a:avLst/>
          </a:prstGeom>
        </p:spPr>
        <p:txBody>
          <a:bodyPr wrap="square">
            <a:spAutoFit/>
          </a:bodyPr>
          <a:lstStyle/>
          <a:p>
            <a:pPr>
              <a:lnSpc>
                <a:spcPct val="150000"/>
              </a:lnSpc>
            </a:pPr>
            <a:r>
              <a:rPr lang="vi-VN" sz="3200" b="1" dirty="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12</a:t>
            </a:r>
            <a:r>
              <a:rPr lang="en-US" sz="3200" dirty="0">
                <a:latin typeface="Times New Roman" panose="02020603050405020304" pitchFamily="18" charset="0"/>
                <a:cs typeface="Times New Roman" panose="02020603050405020304" pitchFamily="18" charset="0"/>
              </a:rPr>
              <a:t>: Bài thơ “</a:t>
            </a:r>
            <a:r>
              <a:rPr lang="vi-VN" sz="3200" dirty="0">
                <a:latin typeface="Times New Roman" panose="02020603050405020304" pitchFamily="18" charset="0"/>
                <a:cs typeface="Times New Roman" panose="02020603050405020304" pitchFamily="18" charset="0"/>
              </a:rPr>
              <a:t>Mây và sóng</a:t>
            </a:r>
            <a:r>
              <a:rPr lang="en-US" sz="3200" dirty="0">
                <a:latin typeface="Times New Roman" panose="02020603050405020304" pitchFamily="18" charset="0"/>
                <a:cs typeface="Times New Roman" panose="02020603050405020304" pitchFamily="18" charset="0"/>
              </a:rPr>
              <a:t>” của </a:t>
            </a:r>
            <a:r>
              <a:rPr lang="vi-VN" sz="3200" dirty="0">
                <a:latin typeface="Times New Roman" panose="02020603050405020304" pitchFamily="18" charset="0"/>
                <a:cs typeface="Times New Roman" panose="02020603050405020304" pitchFamily="18" charset="0"/>
              </a:rPr>
              <a:t>Ta-go </a:t>
            </a:r>
            <a:r>
              <a:rPr lang="en-US" sz="3200" dirty="0">
                <a:latin typeface="Times New Roman" panose="02020603050405020304" pitchFamily="18" charset="0"/>
                <a:cs typeface="Times New Roman" panose="02020603050405020304" pitchFamily="18" charset="0"/>
              </a:rPr>
              <a:t>được viết bằng thể thơ nào? </a:t>
            </a:r>
            <a:endParaRPr lang="en-US"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Thơ ngũ ngôn (5 chữ).			</a:t>
            </a:r>
            <a:r>
              <a:rPr lang="vi-VN" sz="3200" dirty="0" smtClean="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Thơ thất ngôn (7 chữ).</a:t>
            </a:r>
            <a:endParaRPr lang="vi-VN" sz="3200" dirty="0">
              <a:latin typeface="Times New Roman" panose="02020603050405020304" pitchFamily="18" charset="0"/>
              <a:cs typeface="Times New Roman" panose="02020603050405020304" pitchFamily="18" charset="0"/>
            </a:endParaRPr>
          </a:p>
          <a:p>
            <a:pPr>
              <a:lnSpc>
                <a:spcPct val="150000"/>
              </a:lnSpc>
            </a:pPr>
            <a:r>
              <a:rPr lang="vi-VN" sz="3200" dirty="0">
                <a:latin typeface="Times New Roman" panose="02020603050405020304" pitchFamily="18" charset="0"/>
                <a:cs typeface="Times New Roman" panose="02020603050405020304" pitchFamily="18" charset="0"/>
              </a:rPr>
              <a:t>C. </a:t>
            </a:r>
            <a:r>
              <a:rPr lang="en-US" sz="3200" dirty="0">
                <a:latin typeface="Times New Roman" panose="02020603050405020304" pitchFamily="18" charset="0"/>
                <a:cs typeface="Times New Roman" panose="02020603050405020304" pitchFamily="18" charset="0"/>
              </a:rPr>
              <a:t>Thơ Lục bát (6-8).	</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Thơ tự do</a:t>
            </a:r>
            <a:r>
              <a:rPr lang="vi-VN"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767703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8-Point Star 4"/>
          <p:cNvSpPr/>
          <p:nvPr/>
        </p:nvSpPr>
        <p:spPr>
          <a:xfrm>
            <a:off x="80210" y="4960480"/>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8-Point Star 3"/>
          <p:cNvSpPr/>
          <p:nvPr/>
        </p:nvSpPr>
        <p:spPr>
          <a:xfrm>
            <a:off x="4620126" y="2699410"/>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240632" y="346567"/>
            <a:ext cx="11694693" cy="3046988"/>
          </a:xfrm>
          <a:prstGeom prst="rect">
            <a:avLst/>
          </a:prstGeom>
        </p:spPr>
        <p:txBody>
          <a:bodyPr wrap="square">
            <a:spAutoFit/>
          </a:bodyPr>
          <a:lstStyle/>
          <a:p>
            <a:pPr>
              <a:lnSpc>
                <a:spcPct val="150000"/>
              </a:lnSpc>
            </a:pPr>
            <a:r>
              <a:rPr lang="vi-VN" sz="3200" b="1" dirty="0">
                <a:latin typeface="Times New Roman" panose="02020603050405020304" pitchFamily="18" charset="0"/>
                <a:cs typeface="Times New Roman" panose="02020603050405020304" pitchFamily="18" charset="0"/>
              </a:rPr>
              <a:t>Câu </a:t>
            </a:r>
            <a:r>
              <a:rPr lang="vi-VN" sz="3200" b="1" dirty="0" smtClean="0">
                <a:latin typeface="Times New Roman" panose="02020603050405020304" pitchFamily="18" charset="0"/>
                <a:cs typeface="Times New Roman" panose="02020603050405020304" pitchFamily="18" charset="0"/>
              </a:rPr>
              <a:t>13</a:t>
            </a:r>
            <a:r>
              <a:rPr lang="vi-VN" sz="3200" b="1" dirty="0">
                <a:latin typeface="Times New Roman" panose="02020603050405020304" pitchFamily="18" charset="0"/>
                <a:cs typeface="Times New Roman" panose="02020603050405020304" pitchFamily="18" charset="0"/>
              </a:rPr>
              <a:t>: Người kể chuyện xưng tôi trong văn bản “Bài học đường đời đầu tiên” là ai? </a:t>
            </a:r>
            <a:endParaRPr lang="vi-VN" sz="3200" b="1" dirty="0" smtClean="0">
              <a:latin typeface="Times New Roman" panose="02020603050405020304" pitchFamily="18" charset="0"/>
              <a:cs typeface="Times New Roman" panose="02020603050405020304" pitchFamily="18" charset="0"/>
            </a:endParaRPr>
          </a:p>
          <a:p>
            <a:pPr>
              <a:lnSpc>
                <a:spcPct val="150000"/>
              </a:lnSpc>
            </a:pPr>
            <a:r>
              <a:rPr lang="vi-VN" sz="3200" b="1"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 Tác </a:t>
            </a:r>
            <a:r>
              <a:rPr lang="vi-VN" sz="3200" dirty="0">
                <a:latin typeface="Times New Roman" panose="02020603050405020304" pitchFamily="18" charset="0"/>
                <a:cs typeface="Times New Roman" panose="02020603050405020304" pitchFamily="18" charset="0"/>
              </a:rPr>
              <a:t>giả Tô Hoài.           </a:t>
            </a:r>
            <a:r>
              <a:rPr lang="vi-VN" sz="3200" dirty="0" smtClean="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 Chị Cốc.                  </a:t>
            </a:r>
            <a:endParaRPr lang="vi-VN"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 Dế Choắt.                       D. Dế Mèn.</a:t>
            </a:r>
          </a:p>
        </p:txBody>
      </p:sp>
      <p:sp>
        <p:nvSpPr>
          <p:cNvPr id="3" name="Rectangle 2"/>
          <p:cNvSpPr/>
          <p:nvPr/>
        </p:nvSpPr>
        <p:spPr>
          <a:xfrm>
            <a:off x="240632" y="3357135"/>
            <a:ext cx="11694693" cy="2958502"/>
          </a:xfrm>
          <a:prstGeom prst="rect">
            <a:avLst/>
          </a:prstGeom>
        </p:spPr>
        <p:txBody>
          <a:bodyPr wrap="square">
            <a:spAutoFit/>
          </a:bodyPr>
          <a:lstStyle/>
          <a:p>
            <a:pPr>
              <a:lnSpc>
                <a:spcPct val="150000"/>
              </a:lnSpc>
            </a:pPr>
            <a:r>
              <a:rPr lang="vi-VN" sz="3200" b="1" dirty="0" smtClean="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14</a:t>
            </a:r>
            <a:r>
              <a:rPr lang="en-US"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Phương thức biểu đạt chính trong văn bản “Cô bé bán diêm” là? </a:t>
            </a:r>
            <a:endParaRPr lang="vi-VN" sz="3200" dirty="0" smtClean="0">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vi-VN" sz="3200" dirty="0" smtClean="0">
                <a:latin typeface="Times New Roman" panose="02020603050405020304" pitchFamily="18" charset="0"/>
                <a:cs typeface="Times New Roman" panose="02020603050405020304" pitchFamily="18" charset="0"/>
              </a:rPr>
              <a:t>Tự </a:t>
            </a:r>
            <a:r>
              <a:rPr lang="vi-VN" sz="3200" dirty="0">
                <a:latin typeface="Times New Roman" panose="02020603050405020304" pitchFamily="18" charset="0"/>
                <a:cs typeface="Times New Roman" panose="02020603050405020304" pitchFamily="18" charset="0"/>
              </a:rPr>
              <a:t>sự.                            B. Miêu tả.                    </a:t>
            </a:r>
            <a:endParaRPr lang="vi-VN"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 Biểu cảm.                      </a:t>
            </a:r>
            <a:r>
              <a:rPr lang="vi-VN" sz="3200" dirty="0" smtClean="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Nghị luận.</a:t>
            </a:r>
          </a:p>
        </p:txBody>
      </p:sp>
    </p:spTree>
    <p:extLst>
      <p:ext uri="{BB962C8B-B14F-4D97-AF65-F5344CB8AC3E}">
        <p14:creationId xmlns:p14="http://schemas.microsoft.com/office/powerpoint/2010/main" val="254119411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8-Point Star 4"/>
          <p:cNvSpPr/>
          <p:nvPr/>
        </p:nvSpPr>
        <p:spPr>
          <a:xfrm>
            <a:off x="96251" y="4671722"/>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8-Point Star 3"/>
          <p:cNvSpPr/>
          <p:nvPr/>
        </p:nvSpPr>
        <p:spPr>
          <a:xfrm>
            <a:off x="32084" y="645154"/>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240631" y="9683"/>
            <a:ext cx="11694693" cy="3452227"/>
          </a:xfrm>
          <a:prstGeom prst="rect">
            <a:avLst/>
          </a:prstGeom>
        </p:spPr>
        <p:txBody>
          <a:bodyPr wrap="square">
            <a:spAutoFit/>
          </a:bodyPr>
          <a:lstStyle/>
          <a:p>
            <a:pPr>
              <a:lnSpc>
                <a:spcPts val="3840"/>
              </a:lnSpc>
              <a:spcBef>
                <a:spcPts val="600"/>
              </a:spcBef>
              <a:spcAft>
                <a:spcPts val="600"/>
              </a:spcAft>
            </a:pPr>
            <a:r>
              <a:rPr lang="vi-VN" sz="3200" b="1" dirty="0">
                <a:latin typeface="+mj-lt"/>
                <a:cs typeface="Times New Roman" panose="02020603050405020304" pitchFamily="18" charset="0"/>
              </a:rPr>
              <a:t>Câu </a:t>
            </a:r>
            <a:r>
              <a:rPr lang="vi-VN" sz="3200" b="1" dirty="0" smtClean="0">
                <a:latin typeface="+mj-lt"/>
                <a:cs typeface="Times New Roman" panose="02020603050405020304" pitchFamily="18" charset="0"/>
              </a:rPr>
              <a:t>15: </a:t>
            </a:r>
            <a:r>
              <a:rPr lang="vi-VN" sz="3200" dirty="0">
                <a:latin typeface="+mj-lt"/>
              </a:rPr>
              <a:t>Cô bé bán diêm ở ngoài trời trong một đêm như thế nào?</a:t>
            </a:r>
          </a:p>
          <a:p>
            <a:pPr marL="514350" indent="-514350">
              <a:lnSpc>
                <a:spcPts val="3840"/>
              </a:lnSpc>
              <a:spcBef>
                <a:spcPts val="600"/>
              </a:spcBef>
              <a:spcAft>
                <a:spcPts val="600"/>
              </a:spcAft>
              <a:buAutoNum type="alphaUcPeriod"/>
            </a:pPr>
            <a:r>
              <a:rPr lang="vi-VN" sz="3200" dirty="0" smtClean="0">
                <a:latin typeface="+mj-lt"/>
              </a:rPr>
              <a:t>Đêm </a:t>
            </a:r>
            <a:r>
              <a:rPr lang="vi-VN" sz="3200" dirty="0">
                <a:latin typeface="+mj-lt"/>
              </a:rPr>
              <a:t>giao thừa, giá rét, tuyết rơi đầy đường.       </a:t>
            </a:r>
            <a:endParaRPr lang="vi-VN" sz="3200" dirty="0" smtClean="0">
              <a:latin typeface="+mj-lt"/>
            </a:endParaRPr>
          </a:p>
          <a:p>
            <a:pPr>
              <a:lnSpc>
                <a:spcPts val="3840"/>
              </a:lnSpc>
              <a:spcBef>
                <a:spcPts val="1200"/>
              </a:spcBef>
              <a:spcAft>
                <a:spcPts val="600"/>
              </a:spcAft>
            </a:pPr>
            <a:r>
              <a:rPr lang="vi-VN" sz="3200" dirty="0" smtClean="0">
                <a:latin typeface="+mj-lt"/>
              </a:rPr>
              <a:t>B</a:t>
            </a:r>
            <a:r>
              <a:rPr lang="vi-VN" sz="3200" dirty="0">
                <a:latin typeface="+mj-lt"/>
              </a:rPr>
              <a:t>. Đêm giao thừa ấm áp, đường phố nhộn nhịp .</a:t>
            </a:r>
          </a:p>
          <a:p>
            <a:pPr>
              <a:lnSpc>
                <a:spcPts val="3840"/>
              </a:lnSpc>
              <a:spcBef>
                <a:spcPts val="1200"/>
              </a:spcBef>
              <a:spcAft>
                <a:spcPts val="600"/>
              </a:spcAft>
            </a:pPr>
            <a:r>
              <a:rPr lang="vi-VN" sz="3200" dirty="0">
                <a:latin typeface="+mj-lt"/>
              </a:rPr>
              <a:t>C. Đêm giao thừa, phố xá đông vui, tấp nập.            </a:t>
            </a:r>
            <a:endParaRPr lang="vi-VN" sz="3200" dirty="0" smtClean="0">
              <a:latin typeface="+mj-lt"/>
            </a:endParaRPr>
          </a:p>
          <a:p>
            <a:pPr>
              <a:lnSpc>
                <a:spcPts val="3840"/>
              </a:lnSpc>
              <a:spcBef>
                <a:spcPts val="1200"/>
              </a:spcBef>
              <a:spcAft>
                <a:spcPts val="600"/>
              </a:spcAft>
            </a:pPr>
            <a:r>
              <a:rPr lang="vi-VN" sz="3200" dirty="0" smtClean="0">
                <a:latin typeface="+mj-lt"/>
              </a:rPr>
              <a:t>D</a:t>
            </a:r>
            <a:r>
              <a:rPr lang="vi-VN" sz="3200" dirty="0">
                <a:latin typeface="+mj-lt"/>
              </a:rPr>
              <a:t>. Đêm giao thừa, phố xá trang hoàng rực rỡ.</a:t>
            </a:r>
          </a:p>
        </p:txBody>
      </p:sp>
      <p:sp>
        <p:nvSpPr>
          <p:cNvPr id="3" name="Rectangle 2"/>
          <p:cNvSpPr/>
          <p:nvPr/>
        </p:nvSpPr>
        <p:spPr>
          <a:xfrm>
            <a:off x="240632" y="3405773"/>
            <a:ext cx="11951368" cy="3375283"/>
          </a:xfrm>
          <a:prstGeom prst="rect">
            <a:avLst/>
          </a:prstGeom>
        </p:spPr>
        <p:txBody>
          <a:bodyPr wrap="square">
            <a:spAutoFit/>
          </a:bodyPr>
          <a:lstStyle/>
          <a:p>
            <a:pPr>
              <a:lnSpc>
                <a:spcPts val="3840"/>
              </a:lnSpc>
              <a:spcBef>
                <a:spcPts val="600"/>
              </a:spcBef>
              <a:spcAft>
                <a:spcPts val="600"/>
              </a:spcAft>
            </a:pPr>
            <a:r>
              <a:rPr lang="vi-VN" sz="3200" b="1" dirty="0" smtClean="0">
                <a:latin typeface="+mj-lt"/>
                <a:cs typeface="Times New Roman" panose="02020603050405020304" pitchFamily="18" charset="0"/>
              </a:rPr>
              <a:t>Câu </a:t>
            </a:r>
            <a:r>
              <a:rPr lang="en-US" sz="3200" b="1" dirty="0" smtClean="0">
                <a:latin typeface="+mj-lt"/>
                <a:cs typeface="Times New Roman" panose="02020603050405020304" pitchFamily="18" charset="0"/>
              </a:rPr>
              <a:t>16</a:t>
            </a:r>
            <a:r>
              <a:rPr lang="en-US" sz="3200" dirty="0" smtClean="0">
                <a:latin typeface="+mj-lt"/>
                <a:cs typeface="Times New Roman" panose="02020603050405020304" pitchFamily="18" charset="0"/>
              </a:rPr>
              <a:t>: </a:t>
            </a:r>
            <a:r>
              <a:rPr lang="vi-VN" sz="3200" b="1" dirty="0">
                <a:solidFill>
                  <a:srgbClr val="FF0000"/>
                </a:solidFill>
                <a:latin typeface="+mj-lt"/>
              </a:rPr>
              <a:t>Hình ảnh cô bé Kiều Phương được miêu tả như thế nào</a:t>
            </a:r>
            <a:r>
              <a:rPr lang="vi-VN" sz="3200" dirty="0">
                <a:latin typeface="+mj-lt"/>
              </a:rPr>
              <a:t>?</a:t>
            </a:r>
          </a:p>
          <a:p>
            <a:pPr marL="514350" indent="-514350">
              <a:lnSpc>
                <a:spcPts val="3840"/>
              </a:lnSpc>
              <a:spcBef>
                <a:spcPts val="600"/>
              </a:spcBef>
              <a:spcAft>
                <a:spcPts val="600"/>
              </a:spcAft>
              <a:buAutoNum type="alphaUcPeriod"/>
            </a:pPr>
            <a:r>
              <a:rPr lang="vi-VN" sz="3200" dirty="0" smtClean="0">
                <a:latin typeface="+mj-lt"/>
              </a:rPr>
              <a:t>Xinh </a:t>
            </a:r>
            <a:r>
              <a:rPr lang="vi-VN" sz="3200" dirty="0">
                <a:latin typeface="+mj-lt"/>
              </a:rPr>
              <a:t>xắn, đáng yêu, vui vẻ và nữ tính.                 </a:t>
            </a:r>
            <a:endParaRPr lang="vi-VN" sz="3200" dirty="0" smtClean="0">
              <a:latin typeface="+mj-lt"/>
            </a:endParaRPr>
          </a:p>
          <a:p>
            <a:pPr>
              <a:lnSpc>
                <a:spcPts val="3840"/>
              </a:lnSpc>
              <a:spcBef>
                <a:spcPts val="1200"/>
              </a:spcBef>
              <a:spcAft>
                <a:spcPts val="600"/>
              </a:spcAft>
            </a:pPr>
            <a:r>
              <a:rPr lang="vi-VN" sz="3200" dirty="0" smtClean="0">
                <a:latin typeface="+mj-lt"/>
              </a:rPr>
              <a:t>B</a:t>
            </a:r>
            <a:r>
              <a:rPr lang="vi-VN" sz="3200" dirty="0">
                <a:latin typeface="+mj-lt"/>
              </a:rPr>
              <a:t>. Mặt mũi lấm lem, tay chân đầy màu vẽ</a:t>
            </a:r>
          </a:p>
          <a:p>
            <a:pPr>
              <a:lnSpc>
                <a:spcPts val="3840"/>
              </a:lnSpc>
              <a:spcBef>
                <a:spcPts val="1200"/>
              </a:spcBef>
              <a:spcAft>
                <a:spcPts val="600"/>
              </a:spcAft>
            </a:pPr>
            <a:r>
              <a:rPr lang="vi-VN" sz="3200" dirty="0">
                <a:latin typeface="+mj-lt"/>
              </a:rPr>
              <a:t>C. Dịu dàng, tha thướt và gọn gàng, sạch sẽ”.         </a:t>
            </a:r>
            <a:endParaRPr lang="vi-VN" sz="3200" dirty="0" smtClean="0">
              <a:latin typeface="+mj-lt"/>
            </a:endParaRPr>
          </a:p>
          <a:p>
            <a:pPr>
              <a:lnSpc>
                <a:spcPts val="3840"/>
              </a:lnSpc>
              <a:spcBef>
                <a:spcPts val="1200"/>
              </a:spcBef>
              <a:spcAft>
                <a:spcPts val="600"/>
              </a:spcAft>
            </a:pPr>
            <a:r>
              <a:rPr lang="vi-VN" sz="3200" dirty="0" smtClean="0">
                <a:latin typeface="+mj-lt"/>
              </a:rPr>
              <a:t>D</a:t>
            </a:r>
            <a:r>
              <a:rPr lang="vi-VN" sz="3200" dirty="0">
                <a:latin typeface="+mj-lt"/>
              </a:rPr>
              <a:t>. Chững chạc, nghiêm túc và kỹ lưỡng, ngăn nắp</a:t>
            </a:r>
          </a:p>
        </p:txBody>
      </p:sp>
    </p:spTree>
    <p:extLst>
      <p:ext uri="{BB962C8B-B14F-4D97-AF65-F5344CB8AC3E}">
        <p14:creationId xmlns:p14="http://schemas.microsoft.com/office/powerpoint/2010/main" val="376795316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8-Point Star 4"/>
          <p:cNvSpPr/>
          <p:nvPr/>
        </p:nvSpPr>
        <p:spPr>
          <a:xfrm>
            <a:off x="4652210" y="5698272"/>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8-Point Star 3"/>
          <p:cNvSpPr/>
          <p:nvPr/>
        </p:nvSpPr>
        <p:spPr>
          <a:xfrm>
            <a:off x="128336" y="1992691"/>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240632" y="346567"/>
            <a:ext cx="11694693" cy="3046988"/>
          </a:xfrm>
          <a:prstGeom prst="rect">
            <a:avLst/>
          </a:prstGeom>
        </p:spPr>
        <p:txBody>
          <a:bodyPr wrap="square">
            <a:spAutoFit/>
          </a:bodyPr>
          <a:lstStyle/>
          <a:p>
            <a:pPr>
              <a:lnSpc>
                <a:spcPct val="150000"/>
              </a:lnSpc>
            </a:pPr>
            <a:r>
              <a:rPr lang="vi-VN" sz="3200" b="1" dirty="0">
                <a:latin typeface="Times New Roman" panose="02020603050405020304" pitchFamily="18" charset="0"/>
                <a:cs typeface="Times New Roman" panose="02020603050405020304" pitchFamily="18" charset="0"/>
              </a:rPr>
              <a:t>Câu 17: Bài thơ “Chuyện cổ tích về loài người” của Xuân Quỳnh được viết bằng thể thơ nào? (0.25đ)</a:t>
            </a:r>
          </a:p>
          <a:p>
            <a:pPr>
              <a:lnSpc>
                <a:spcPct val="150000"/>
              </a:lnSpc>
            </a:pPr>
            <a:r>
              <a:rPr lang="vi-VN" sz="3200" dirty="0">
                <a:latin typeface="Times New Roman" panose="02020603050405020304" pitchFamily="18" charset="0"/>
                <a:cs typeface="Times New Roman" panose="02020603050405020304" pitchFamily="18" charset="0"/>
              </a:rPr>
              <a:t>A. Thơ ngũ ngôn (5 chữ).		</a:t>
            </a:r>
            <a:r>
              <a:rPr lang="vi-VN" sz="3200" dirty="0" smtClean="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 Thơ thất ngôn (7 chữ).</a:t>
            </a:r>
          </a:p>
          <a:p>
            <a:pPr>
              <a:lnSpc>
                <a:spcPct val="150000"/>
              </a:lnSpc>
            </a:pPr>
            <a:r>
              <a:rPr lang="vi-VN" sz="3200" dirty="0">
                <a:latin typeface="Times New Roman" panose="02020603050405020304" pitchFamily="18" charset="0"/>
                <a:cs typeface="Times New Roman" panose="02020603050405020304" pitchFamily="18" charset="0"/>
              </a:rPr>
              <a:t>C. Thơ Lục bát (6-8).	         </a:t>
            </a:r>
            <a:r>
              <a:rPr lang="vi-VN" sz="3200" dirty="0" smtClean="0">
                <a:latin typeface="Times New Roman" panose="02020603050405020304" pitchFamily="18" charset="0"/>
                <a:cs typeface="Times New Roman" panose="02020603050405020304" pitchFamily="18" charset="0"/>
              </a:rPr>
              <a:t>	D</a:t>
            </a:r>
            <a:r>
              <a:rPr lang="vi-VN" sz="3200" dirty="0">
                <a:latin typeface="Times New Roman" panose="02020603050405020304" pitchFamily="18" charset="0"/>
                <a:cs typeface="Times New Roman" panose="02020603050405020304" pitchFamily="18" charset="0"/>
              </a:rPr>
              <a:t>. Thơ tự do.</a:t>
            </a:r>
          </a:p>
        </p:txBody>
      </p:sp>
      <p:sp>
        <p:nvSpPr>
          <p:cNvPr id="3" name="Rectangle 2"/>
          <p:cNvSpPr/>
          <p:nvPr/>
        </p:nvSpPr>
        <p:spPr>
          <a:xfrm>
            <a:off x="240632" y="3357135"/>
            <a:ext cx="11694693" cy="3046988"/>
          </a:xfrm>
          <a:prstGeom prst="rect">
            <a:avLst/>
          </a:prstGeom>
        </p:spPr>
        <p:txBody>
          <a:bodyPr wrap="square">
            <a:spAutoFit/>
          </a:bodyPr>
          <a:lstStyle/>
          <a:p>
            <a:pPr>
              <a:lnSpc>
                <a:spcPct val="150000"/>
              </a:lnSpc>
            </a:pPr>
            <a:r>
              <a:rPr lang="vi-VN" sz="3200" b="1" dirty="0" smtClean="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18</a:t>
            </a:r>
            <a:r>
              <a:rPr lang="en-US"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Người kể chuyện xưng tôi trong văn bản “Bức tranh của em gái tôi” là ai? (0.25đ)</a:t>
            </a:r>
          </a:p>
          <a:p>
            <a:pPr marL="514350" indent="-514350">
              <a:lnSpc>
                <a:spcPct val="150000"/>
              </a:lnSpc>
              <a:buAutoNum type="alphaUcPeriod"/>
            </a:pPr>
            <a:r>
              <a:rPr lang="vi-VN" sz="3200" dirty="0" smtClean="0">
                <a:latin typeface="Times New Roman" panose="02020603050405020304" pitchFamily="18" charset="0"/>
                <a:cs typeface="Times New Roman" panose="02020603050405020304" pitchFamily="18" charset="0"/>
              </a:rPr>
              <a:t>Tác </a:t>
            </a:r>
            <a:r>
              <a:rPr lang="vi-VN" sz="3200" dirty="0">
                <a:latin typeface="Times New Roman" panose="02020603050405020304" pitchFamily="18" charset="0"/>
                <a:cs typeface="Times New Roman" panose="02020603050405020304" pitchFamily="18" charset="0"/>
              </a:rPr>
              <a:t>giả Tô Hoài.          </a:t>
            </a:r>
            <a:r>
              <a:rPr lang="vi-VN" sz="3200" dirty="0" smtClean="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 Kiều Phương.             </a:t>
            </a:r>
            <a:endParaRPr lang="vi-VN"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Người em gái.                 D. Người anh trai.</a:t>
            </a:r>
          </a:p>
        </p:txBody>
      </p:sp>
    </p:spTree>
    <p:extLst>
      <p:ext uri="{BB962C8B-B14F-4D97-AF65-F5344CB8AC3E}">
        <p14:creationId xmlns:p14="http://schemas.microsoft.com/office/powerpoint/2010/main" val="279676218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8-Point Star 2"/>
          <p:cNvSpPr/>
          <p:nvPr/>
        </p:nvSpPr>
        <p:spPr>
          <a:xfrm>
            <a:off x="96252" y="3433461"/>
            <a:ext cx="770021" cy="657725"/>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240632" y="1139220"/>
            <a:ext cx="11694693" cy="4524315"/>
          </a:xfrm>
          <a:prstGeom prst="rect">
            <a:avLst/>
          </a:prstGeom>
        </p:spPr>
        <p:txBody>
          <a:bodyPr wrap="square">
            <a:spAutoFit/>
          </a:bodyPr>
          <a:lstStyle/>
          <a:p>
            <a:pPr>
              <a:lnSpc>
                <a:spcPct val="150000"/>
              </a:lnSpc>
            </a:pPr>
            <a:r>
              <a:rPr lang="vi-VN" sz="3200" b="1" dirty="0" smtClean="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20</a:t>
            </a:r>
            <a:r>
              <a:rPr lang="en-US"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Trong bức tranh Kiều Phương vẽ người anh hiện lên như thế nào?</a:t>
            </a:r>
          </a:p>
          <a:p>
            <a:pPr marL="514350" indent="-514350">
              <a:lnSpc>
                <a:spcPct val="150000"/>
              </a:lnSpc>
              <a:buAutoNum type="alphaUcPeriod"/>
            </a:pPr>
            <a:r>
              <a:rPr lang="vi-VN" sz="3200" dirty="0" smtClean="0">
                <a:latin typeface="Times New Roman" panose="02020603050405020304" pitchFamily="18" charset="0"/>
                <a:cs typeface="Times New Roman" panose="02020603050405020304" pitchFamily="18" charset="0"/>
              </a:rPr>
              <a:t>Lạnh </a:t>
            </a:r>
            <a:r>
              <a:rPr lang="vi-VN" sz="3200" dirty="0">
                <a:latin typeface="Times New Roman" panose="02020603050405020304" pitchFamily="18" charset="0"/>
                <a:cs typeface="Times New Roman" panose="02020603050405020304" pitchFamily="18" charset="0"/>
              </a:rPr>
              <a:t>lùng, đôi mắt buồn nhìn xa xăm.                </a:t>
            </a:r>
            <a:endParaRPr lang="vi-VN"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 Mặt tỏa ánh sáng lạ, dáng ngồi suy tư, mơ mộng.</a:t>
            </a:r>
          </a:p>
          <a:p>
            <a:pPr>
              <a:lnSpc>
                <a:spcPct val="150000"/>
              </a:lnSpc>
            </a:pPr>
            <a:r>
              <a:rPr lang="vi-VN" sz="3200" dirty="0">
                <a:latin typeface="Times New Roman" panose="02020603050405020304" pitchFamily="18" charset="0"/>
                <a:cs typeface="Times New Roman" panose="02020603050405020304" pitchFamily="18" charset="0"/>
              </a:rPr>
              <a:t>C. Vui vẻ, hóm hỉnh, tràn đầy năng lượng.              	</a:t>
            </a:r>
            <a:endParaRPr lang="vi-VN" sz="3200" dirty="0" smtClean="0">
              <a:latin typeface="Times New Roman" panose="02020603050405020304" pitchFamily="18" charset="0"/>
              <a:cs typeface="Times New Roman" panose="02020603050405020304" pitchFamily="18" charset="0"/>
            </a:endParaRPr>
          </a:p>
          <a:p>
            <a:pPr>
              <a:lnSpc>
                <a:spcPct val="150000"/>
              </a:lnSpc>
            </a:pPr>
            <a:r>
              <a:rPr lang="vi-VN" sz="3200" dirty="0" smtClean="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Vẻ mặt trong sáng, nụ cười bí ẩn, ánh mắt sâu sắc.</a:t>
            </a:r>
          </a:p>
        </p:txBody>
      </p:sp>
    </p:spTree>
    <p:extLst>
      <p:ext uri="{BB962C8B-B14F-4D97-AF65-F5344CB8AC3E}">
        <p14:creationId xmlns:p14="http://schemas.microsoft.com/office/powerpoint/2010/main" val="361180682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10253583"/>
              </p:ext>
            </p:extLst>
          </p:nvPr>
        </p:nvGraphicFramePr>
        <p:xfrm>
          <a:off x="242318" y="1443789"/>
          <a:ext cx="11580714" cy="5223310"/>
        </p:xfrm>
        <a:graphic>
          <a:graphicData uri="http://schemas.openxmlformats.org/drawingml/2006/table">
            <a:tbl>
              <a:tblPr>
                <a:tableStyleId>{5C22544A-7EE6-4342-B048-85BDC9FD1C3A}</a:tableStyleId>
              </a:tblPr>
              <a:tblGrid>
                <a:gridCol w="8746155">
                  <a:extLst>
                    <a:ext uri="{9D8B030D-6E8A-4147-A177-3AD203B41FA5}">
                      <a16:colId xmlns:a16="http://schemas.microsoft.com/office/drawing/2014/main" val="20000"/>
                    </a:ext>
                  </a:extLst>
                </a:gridCol>
                <a:gridCol w="1413865">
                  <a:extLst>
                    <a:ext uri="{9D8B030D-6E8A-4147-A177-3AD203B41FA5}">
                      <a16:colId xmlns:a16="http://schemas.microsoft.com/office/drawing/2014/main" val="20001"/>
                    </a:ext>
                  </a:extLst>
                </a:gridCol>
                <a:gridCol w="1420694">
                  <a:extLst>
                    <a:ext uri="{9D8B030D-6E8A-4147-A177-3AD203B41FA5}">
                      <a16:colId xmlns:a16="http://schemas.microsoft.com/office/drawing/2014/main" val="20002"/>
                    </a:ext>
                  </a:extLst>
                </a:gridCol>
              </a:tblGrid>
              <a:tr h="529390">
                <a:tc>
                  <a:txBody>
                    <a:bodyPr/>
                    <a:lstStyle/>
                    <a:p>
                      <a:pPr algn="ctr">
                        <a:spcAft>
                          <a:spcPts val="0"/>
                        </a:spcAft>
                      </a:pPr>
                      <a:r>
                        <a:rPr lang="vi-VN" sz="2800" b="1" dirty="0">
                          <a:solidFill>
                            <a:schemeClr val="tx1"/>
                          </a:solidFill>
                          <a:effectLst/>
                          <a:latin typeface="+mj-lt"/>
                        </a:rPr>
                        <a:t>NỘI DUNG</a:t>
                      </a:r>
                      <a:endParaRPr lang="vi-VN" sz="2800" b="1" dirty="0">
                        <a:solidFill>
                          <a:schemeClr val="tx1"/>
                        </a:solidFill>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7"/>
                    </a:solidFill>
                  </a:tcPr>
                </a:tc>
                <a:tc>
                  <a:txBody>
                    <a:bodyPr/>
                    <a:lstStyle/>
                    <a:p>
                      <a:pPr algn="ctr">
                        <a:spcAft>
                          <a:spcPts val="0"/>
                        </a:spcAft>
                      </a:pPr>
                      <a:r>
                        <a:rPr lang="vi-VN" sz="2800" b="1" dirty="0">
                          <a:solidFill>
                            <a:schemeClr val="tx1"/>
                          </a:solidFill>
                          <a:effectLst/>
                          <a:latin typeface="+mj-lt"/>
                        </a:rPr>
                        <a:t>ĐÚNG</a:t>
                      </a:r>
                      <a:endParaRPr lang="vi-VN" sz="2800" b="1" dirty="0">
                        <a:solidFill>
                          <a:schemeClr val="tx1"/>
                        </a:solidFill>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7"/>
                    </a:solidFill>
                  </a:tcPr>
                </a:tc>
                <a:tc>
                  <a:txBody>
                    <a:bodyPr/>
                    <a:lstStyle/>
                    <a:p>
                      <a:pPr algn="ctr">
                        <a:spcAft>
                          <a:spcPts val="0"/>
                        </a:spcAft>
                      </a:pPr>
                      <a:r>
                        <a:rPr lang="vi-VN" sz="2800" b="1" dirty="0">
                          <a:solidFill>
                            <a:schemeClr val="tx1"/>
                          </a:solidFill>
                          <a:effectLst/>
                          <a:latin typeface="+mj-lt"/>
                        </a:rPr>
                        <a:t>SAI</a:t>
                      </a:r>
                      <a:endParaRPr lang="vi-VN" sz="2800" b="1" dirty="0">
                        <a:solidFill>
                          <a:schemeClr val="tx1"/>
                        </a:solidFill>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7"/>
                    </a:solidFill>
                  </a:tcPr>
                </a:tc>
                <a:extLst>
                  <a:ext uri="{0D108BD9-81ED-4DB2-BD59-A6C34878D82A}">
                    <a16:rowId xmlns:a16="http://schemas.microsoft.com/office/drawing/2014/main" val="10000"/>
                  </a:ext>
                </a:extLst>
              </a:tr>
              <a:tr h="1022085">
                <a:tc>
                  <a:txBody>
                    <a:bodyPr/>
                    <a:lstStyle/>
                    <a:p>
                      <a:pPr marL="342900" lvl="0" indent="-342900">
                        <a:spcAft>
                          <a:spcPts val="0"/>
                        </a:spcAft>
                        <a:buFont typeface="+mj-lt"/>
                        <a:buAutoNum type="arabicPeriod"/>
                      </a:pPr>
                      <a:r>
                        <a:rPr lang="en-US" sz="2800" dirty="0">
                          <a:effectLst/>
                          <a:latin typeface="Times New Roman" panose="02020603050405020304" pitchFamily="18" charset="0"/>
                          <a:cs typeface="Times New Roman" panose="02020603050405020304" pitchFamily="18" charset="0"/>
                        </a:rPr>
                        <a:t>Trong văn bản “Bài học đường đời đầu tiên” Dế Mèn đã nhận được bài học đầu đời thật đắt giá, cái giá đó phải trả bằng mạng sống của Dế Choắt</a:t>
                      </a:r>
                      <a:r>
                        <a:rPr lang="vi-VN"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577">
                <a:tc>
                  <a:txBody>
                    <a:bodyPr/>
                    <a:lstStyle/>
                    <a:p>
                      <a:pPr marL="342900" lvl="0" indent="-342900">
                        <a:spcAft>
                          <a:spcPts val="0"/>
                        </a:spcAft>
                        <a:buFont typeface="+mj-lt"/>
                        <a:buAutoNum type="arabicPeriod" startAt="2"/>
                      </a:pPr>
                      <a:r>
                        <a:rPr lang="vi-VN" sz="2800">
                          <a:effectLst/>
                          <a:latin typeface="+mj-lt"/>
                        </a:rPr>
                        <a:t>Khi chia tay cáo rất buồn và hối hận vì đã làm bạn với hoàng tử bé.</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 </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22085">
                <a:tc>
                  <a:txBody>
                    <a:bodyPr/>
                    <a:lstStyle/>
                    <a:p>
                      <a:pPr>
                        <a:spcAft>
                          <a:spcPts val="0"/>
                        </a:spcAft>
                      </a:pPr>
                      <a:r>
                        <a:rPr lang="en-US" sz="2800" dirty="0" smtClean="0">
                          <a:effectLst/>
                          <a:latin typeface="+mj-lt"/>
                        </a:rPr>
                        <a:t>3.</a:t>
                      </a:r>
                      <a:r>
                        <a:rPr lang="vi-VN" sz="2800" dirty="0" smtClean="0">
                          <a:effectLst/>
                          <a:latin typeface="+mj-lt"/>
                        </a:rPr>
                        <a:t>Trong </a:t>
                      </a:r>
                      <a:r>
                        <a:rPr lang="vi-VN" sz="2800" dirty="0">
                          <a:effectLst/>
                          <a:latin typeface="+mj-lt"/>
                        </a:rPr>
                        <a:t>văn bản “Bức tranh của em gái tôi” người anh trai đã nhận ra lỗi lầm của mình nhờ tài năng và lòng nhân hậu của cô em gái.</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 </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22085">
                <a:tc>
                  <a:txBody>
                    <a:bodyPr/>
                    <a:lstStyle/>
                    <a:p>
                      <a:pPr>
                        <a:spcAft>
                          <a:spcPts val="0"/>
                        </a:spcAft>
                      </a:pPr>
                      <a:r>
                        <a:rPr lang="vi-VN" sz="2800">
                          <a:effectLst/>
                          <a:latin typeface="+mj-lt"/>
                        </a:rPr>
                        <a:t>4. Trong bài thơ “Chuyện cổ tích về loài người”, cha mẹ, ông bà là người được sinh ra đầu tiên. Vì có người lớn sau đó mới có trẻ em.</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 </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Rectangle 1"/>
          <p:cNvSpPr>
            <a:spLocks noChangeArrowheads="1"/>
          </p:cNvSpPr>
          <p:nvPr/>
        </p:nvSpPr>
        <p:spPr bwMode="auto">
          <a:xfrm>
            <a:off x="242318" y="111015"/>
            <a:ext cx="1194968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Câu 21</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Trong các nội dung sau, nội dung nào </a:t>
            </a: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đúng</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nội dung nào </a:t>
            </a: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sai</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vi-VN" sz="3200" b="0" i="1" u="none" strike="noStrike" cap="none" normalizeH="0" baseline="0" dirty="0" smtClean="0">
                <a:ln>
                  <a:noFill/>
                </a:ln>
                <a:solidFill>
                  <a:schemeClr val="tx1"/>
                </a:solidFill>
                <a:effectLst/>
                <a:latin typeface="+mj-lt"/>
                <a:ea typeface="Times New Roman" pitchFamily="18" charset="0"/>
                <a:cs typeface="Arial" pitchFamily="34" charset="0"/>
              </a:rPr>
              <a:t>hãy khẳng định lại</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bằng cách đánh dấu X vào ô phù hợp:</a:t>
            </a:r>
            <a:endParaRPr kumimoji="0" lang="vi-VN" altLang="vi-VN" sz="4400" b="0" i="0" u="none" strike="noStrike" cap="none" normalizeH="0" baseline="0" dirty="0" smtClean="0">
              <a:ln>
                <a:noFill/>
              </a:ln>
              <a:solidFill>
                <a:schemeClr val="tx1"/>
              </a:solidFill>
              <a:effectLst/>
              <a:latin typeface="+mj-lt"/>
              <a:cs typeface="Arial" pitchFamily="34" charset="0"/>
            </a:endParaRPr>
          </a:p>
        </p:txBody>
      </p:sp>
      <p:sp>
        <p:nvSpPr>
          <p:cNvPr id="4" name="TextBox 3"/>
          <p:cNvSpPr txBox="1"/>
          <p:nvPr/>
        </p:nvSpPr>
        <p:spPr>
          <a:xfrm>
            <a:off x="9240253" y="2117558"/>
            <a:ext cx="946484" cy="1015663"/>
          </a:xfrm>
          <a:prstGeom prst="rect">
            <a:avLst/>
          </a:prstGeom>
          <a:noFill/>
        </p:spPr>
        <p:txBody>
          <a:bodyPr wrap="square" rtlCol="0">
            <a:spAutoFit/>
          </a:bodyPr>
          <a:lstStyle/>
          <a:p>
            <a:r>
              <a:rPr lang="vi-VN" sz="6000" b="1" dirty="0" smtClean="0">
                <a:solidFill>
                  <a:srgbClr val="002060"/>
                </a:solidFill>
                <a:latin typeface="+mj-lt"/>
              </a:rPr>
              <a:t>X</a:t>
            </a:r>
            <a:endParaRPr lang="vi-VN" sz="6000" b="1" dirty="0">
              <a:solidFill>
                <a:srgbClr val="002060"/>
              </a:solidFill>
              <a:latin typeface="+mj-lt"/>
            </a:endParaRPr>
          </a:p>
        </p:txBody>
      </p:sp>
      <p:sp>
        <p:nvSpPr>
          <p:cNvPr id="5" name="TextBox 4"/>
          <p:cNvSpPr txBox="1"/>
          <p:nvPr/>
        </p:nvSpPr>
        <p:spPr>
          <a:xfrm>
            <a:off x="10603832" y="5566610"/>
            <a:ext cx="946484" cy="1015663"/>
          </a:xfrm>
          <a:prstGeom prst="rect">
            <a:avLst/>
          </a:prstGeom>
          <a:noFill/>
        </p:spPr>
        <p:txBody>
          <a:bodyPr wrap="square" rtlCol="0">
            <a:spAutoFit/>
          </a:bodyPr>
          <a:lstStyle/>
          <a:p>
            <a:r>
              <a:rPr lang="vi-VN" sz="6000" b="1" dirty="0" smtClean="0">
                <a:solidFill>
                  <a:srgbClr val="FF0000"/>
                </a:solidFill>
                <a:latin typeface="+mj-lt"/>
              </a:rPr>
              <a:t>X</a:t>
            </a:r>
            <a:endParaRPr lang="vi-VN" sz="6000" b="1" dirty="0">
              <a:solidFill>
                <a:srgbClr val="FF0000"/>
              </a:solidFill>
              <a:latin typeface="+mj-lt"/>
            </a:endParaRPr>
          </a:p>
        </p:txBody>
      </p:sp>
      <p:sp>
        <p:nvSpPr>
          <p:cNvPr id="6" name="TextBox 5"/>
          <p:cNvSpPr txBox="1"/>
          <p:nvPr/>
        </p:nvSpPr>
        <p:spPr>
          <a:xfrm>
            <a:off x="9127958" y="4251158"/>
            <a:ext cx="946484" cy="1015663"/>
          </a:xfrm>
          <a:prstGeom prst="rect">
            <a:avLst/>
          </a:prstGeom>
          <a:noFill/>
        </p:spPr>
        <p:txBody>
          <a:bodyPr wrap="square" rtlCol="0">
            <a:spAutoFit/>
          </a:bodyPr>
          <a:lstStyle/>
          <a:p>
            <a:r>
              <a:rPr lang="vi-VN" sz="6000" b="1" dirty="0" smtClean="0">
                <a:solidFill>
                  <a:srgbClr val="002060"/>
                </a:solidFill>
                <a:latin typeface="+mj-lt"/>
              </a:rPr>
              <a:t>X</a:t>
            </a:r>
            <a:endParaRPr lang="vi-VN" sz="6000" b="1" dirty="0">
              <a:solidFill>
                <a:srgbClr val="002060"/>
              </a:solidFill>
              <a:latin typeface="+mj-lt"/>
            </a:endParaRPr>
          </a:p>
        </p:txBody>
      </p:sp>
      <p:sp>
        <p:nvSpPr>
          <p:cNvPr id="7" name="TextBox 6"/>
          <p:cNvSpPr txBox="1"/>
          <p:nvPr/>
        </p:nvSpPr>
        <p:spPr>
          <a:xfrm>
            <a:off x="10603832" y="3160295"/>
            <a:ext cx="946484" cy="1015663"/>
          </a:xfrm>
          <a:prstGeom prst="rect">
            <a:avLst/>
          </a:prstGeom>
          <a:noFill/>
        </p:spPr>
        <p:txBody>
          <a:bodyPr wrap="square" rtlCol="0">
            <a:spAutoFit/>
          </a:bodyPr>
          <a:lstStyle/>
          <a:p>
            <a:r>
              <a:rPr lang="vi-VN" sz="6000" b="1" dirty="0" smtClean="0">
                <a:solidFill>
                  <a:srgbClr val="FF0000"/>
                </a:solidFill>
                <a:latin typeface="+mj-lt"/>
              </a:rPr>
              <a:t>X</a:t>
            </a:r>
            <a:endParaRPr lang="vi-VN" sz="6000" b="1" dirty="0">
              <a:solidFill>
                <a:srgbClr val="FF0000"/>
              </a:solidFill>
              <a:latin typeface="+mj-lt"/>
            </a:endParaRPr>
          </a:p>
        </p:txBody>
      </p:sp>
    </p:spTree>
    <p:extLst>
      <p:ext uri="{BB962C8B-B14F-4D97-AF65-F5344CB8AC3E}">
        <p14:creationId xmlns:p14="http://schemas.microsoft.com/office/powerpoint/2010/main" val="177443861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62609419"/>
              </p:ext>
            </p:extLst>
          </p:nvPr>
        </p:nvGraphicFramePr>
        <p:xfrm>
          <a:off x="242318" y="1188233"/>
          <a:ext cx="11773219" cy="5452915"/>
        </p:xfrm>
        <a:graphic>
          <a:graphicData uri="http://schemas.openxmlformats.org/drawingml/2006/table">
            <a:tbl>
              <a:tblPr>
                <a:tableStyleId>{5C22544A-7EE6-4342-B048-85BDC9FD1C3A}</a:tableStyleId>
              </a:tblPr>
              <a:tblGrid>
                <a:gridCol w="8891541">
                  <a:extLst>
                    <a:ext uri="{9D8B030D-6E8A-4147-A177-3AD203B41FA5}">
                      <a16:colId xmlns:a16="http://schemas.microsoft.com/office/drawing/2014/main" val="20000"/>
                    </a:ext>
                  </a:extLst>
                </a:gridCol>
                <a:gridCol w="1437368">
                  <a:extLst>
                    <a:ext uri="{9D8B030D-6E8A-4147-A177-3AD203B41FA5}">
                      <a16:colId xmlns:a16="http://schemas.microsoft.com/office/drawing/2014/main" val="20001"/>
                    </a:ext>
                  </a:extLst>
                </a:gridCol>
                <a:gridCol w="1444310">
                  <a:extLst>
                    <a:ext uri="{9D8B030D-6E8A-4147-A177-3AD203B41FA5}">
                      <a16:colId xmlns:a16="http://schemas.microsoft.com/office/drawing/2014/main" val="20002"/>
                    </a:ext>
                  </a:extLst>
                </a:gridCol>
              </a:tblGrid>
              <a:tr h="529390">
                <a:tc>
                  <a:txBody>
                    <a:bodyPr/>
                    <a:lstStyle/>
                    <a:p>
                      <a:pPr algn="ctr">
                        <a:spcAft>
                          <a:spcPts val="0"/>
                        </a:spcAft>
                      </a:pPr>
                      <a:r>
                        <a:rPr lang="vi-VN" sz="2800" b="1" dirty="0">
                          <a:solidFill>
                            <a:schemeClr val="tx1"/>
                          </a:solidFill>
                          <a:effectLst/>
                          <a:latin typeface="+mj-lt"/>
                        </a:rPr>
                        <a:t>NỘI DUNG</a:t>
                      </a:r>
                      <a:endParaRPr lang="vi-VN" sz="2800" b="1" dirty="0">
                        <a:solidFill>
                          <a:schemeClr val="tx1"/>
                        </a:solidFill>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7"/>
                    </a:solidFill>
                  </a:tcPr>
                </a:tc>
                <a:tc>
                  <a:txBody>
                    <a:bodyPr/>
                    <a:lstStyle/>
                    <a:p>
                      <a:pPr algn="ctr">
                        <a:spcAft>
                          <a:spcPts val="0"/>
                        </a:spcAft>
                      </a:pPr>
                      <a:r>
                        <a:rPr lang="vi-VN" sz="2800" b="1" dirty="0">
                          <a:solidFill>
                            <a:schemeClr val="tx1"/>
                          </a:solidFill>
                          <a:effectLst/>
                          <a:latin typeface="+mj-lt"/>
                        </a:rPr>
                        <a:t>ĐÚNG</a:t>
                      </a:r>
                      <a:endParaRPr lang="vi-VN" sz="2800" b="1" dirty="0">
                        <a:solidFill>
                          <a:schemeClr val="tx1"/>
                        </a:solidFill>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7"/>
                    </a:solidFill>
                  </a:tcPr>
                </a:tc>
                <a:tc>
                  <a:txBody>
                    <a:bodyPr/>
                    <a:lstStyle/>
                    <a:p>
                      <a:pPr algn="ctr">
                        <a:spcAft>
                          <a:spcPts val="0"/>
                        </a:spcAft>
                      </a:pPr>
                      <a:r>
                        <a:rPr lang="vi-VN" sz="2800" b="1" dirty="0">
                          <a:solidFill>
                            <a:schemeClr val="tx1"/>
                          </a:solidFill>
                          <a:effectLst/>
                          <a:latin typeface="+mj-lt"/>
                        </a:rPr>
                        <a:t>SAI</a:t>
                      </a:r>
                      <a:endParaRPr lang="vi-VN" sz="2800" b="1" dirty="0">
                        <a:solidFill>
                          <a:schemeClr val="tx1"/>
                        </a:solidFill>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7"/>
                    </a:solidFill>
                  </a:tcPr>
                </a:tc>
                <a:extLst>
                  <a:ext uri="{0D108BD9-81ED-4DB2-BD59-A6C34878D82A}">
                    <a16:rowId xmlns:a16="http://schemas.microsoft.com/office/drawing/2014/main" val="10000"/>
                  </a:ext>
                </a:extLst>
              </a:tr>
              <a:tr h="1022085">
                <a:tc>
                  <a:txBody>
                    <a:bodyPr/>
                    <a:lstStyle/>
                    <a:p>
                      <a:pPr>
                        <a:spcAft>
                          <a:spcPts val="0"/>
                        </a:spcAft>
                      </a:pPr>
                      <a:r>
                        <a:rPr lang="en-US" sz="3200">
                          <a:effectLst/>
                          <a:latin typeface="Times New Roman"/>
                          <a:ea typeface="Times New Roman"/>
                        </a:rPr>
                        <a:t>1. Trong văn bản “</a:t>
                      </a:r>
                      <a:r>
                        <a:rPr lang="en-US" sz="3200" i="1">
                          <a:effectLst/>
                          <a:latin typeface="Times New Roman"/>
                          <a:ea typeface="Times New Roman"/>
                        </a:rPr>
                        <a:t>Bài học đường đời đầu tiên</a:t>
                      </a:r>
                      <a:r>
                        <a:rPr lang="en-US" sz="3200">
                          <a:effectLst/>
                          <a:latin typeface="Times New Roman"/>
                          <a:ea typeface="Times New Roman"/>
                        </a:rPr>
                        <a:t>” Dế choắt chết vì lối sống ăn sổi ở thì, không biết lo xa</a:t>
                      </a:r>
                      <a:r>
                        <a:rPr lang="vi-VN" sz="3200">
                          <a:effectLst/>
                          <a:latin typeface="Times New Roman"/>
                          <a:ea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577">
                <a:tc>
                  <a:txBody>
                    <a:bodyPr/>
                    <a:lstStyle/>
                    <a:p>
                      <a:pPr>
                        <a:spcAft>
                          <a:spcPts val="0"/>
                        </a:spcAft>
                      </a:pPr>
                      <a:r>
                        <a:rPr lang="en-US" sz="3200">
                          <a:effectLst/>
                          <a:latin typeface="Times New Roman"/>
                          <a:ea typeface="Times New Roman"/>
                        </a:rPr>
                        <a:t>2</a:t>
                      </a:r>
                      <a:r>
                        <a:rPr lang="en-US" sz="3200" b="1">
                          <a:effectLst/>
                          <a:latin typeface="Times New Roman"/>
                          <a:ea typeface="Times New Roman"/>
                        </a:rPr>
                        <a:t>. </a:t>
                      </a:r>
                      <a:r>
                        <a:rPr lang="vi-VN" sz="3200">
                          <a:effectLst/>
                          <a:latin typeface="Times New Roman"/>
                          <a:ea typeface="Times New Roman"/>
                        </a:rPr>
                        <a:t>Khi chia tay hoàng tử bé, cáo rất buồn nhưng không hề hối hận.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 </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22085">
                <a:tc>
                  <a:txBody>
                    <a:bodyPr/>
                    <a:lstStyle/>
                    <a:p>
                      <a:pPr>
                        <a:spcAft>
                          <a:spcPts val="0"/>
                        </a:spcAft>
                      </a:pPr>
                      <a:r>
                        <a:rPr lang="en-US" sz="3200">
                          <a:effectLst/>
                          <a:latin typeface="Times New Roman"/>
                          <a:ea typeface="Times New Roman"/>
                        </a:rPr>
                        <a:t>3. </a:t>
                      </a:r>
                      <a:r>
                        <a:rPr lang="vi-VN" sz="3200">
                          <a:effectLst/>
                          <a:latin typeface="Times New Roman"/>
                          <a:ea typeface="Times New Roman"/>
                        </a:rPr>
                        <a:t>Trong văn bản “Bức tranh của em gái tôi” người anh trai đã tỏ ra ganh tỵ đố kị khi tài năng của cô em gái được phát hiện.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 </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22085">
                <a:tc>
                  <a:txBody>
                    <a:bodyPr/>
                    <a:lstStyle/>
                    <a:p>
                      <a:pPr>
                        <a:spcAft>
                          <a:spcPts val="0"/>
                        </a:spcAft>
                      </a:pPr>
                      <a:r>
                        <a:rPr lang="vi-VN" sz="3200" dirty="0">
                          <a:effectLst/>
                          <a:latin typeface="Times New Roman"/>
                          <a:ea typeface="Times New Roman"/>
                        </a:rPr>
                        <a:t>4. Trong bài thơ “Chuyện cổ tích về loài người”, </a:t>
                      </a:r>
                      <a:r>
                        <a:rPr lang="en-US" sz="3200" dirty="0">
                          <a:effectLst/>
                          <a:latin typeface="Times New Roman"/>
                          <a:ea typeface="Times New Roman"/>
                        </a:rPr>
                        <a:t>tác giả đã cho trẻ em là trung tâm của vũ trụ vì trẻ em muốn gì sẽ được điều ấy</a:t>
                      </a:r>
                      <a:r>
                        <a:rPr lang="vi-VN" sz="3200" dirty="0">
                          <a:effectLst/>
                          <a:latin typeface="Times New Roman"/>
                          <a:ea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 </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Rectangle 1"/>
          <p:cNvSpPr>
            <a:spLocks noChangeArrowheads="1"/>
          </p:cNvSpPr>
          <p:nvPr/>
        </p:nvSpPr>
        <p:spPr bwMode="auto">
          <a:xfrm>
            <a:off x="242318" y="14763"/>
            <a:ext cx="1194968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Câu 22</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Trong các nội dung sau, nội dung nào </a:t>
            </a: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đúng</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nội dung nào </a:t>
            </a: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sai</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vi-VN" sz="3200" b="0" i="1" u="none" strike="noStrike" cap="none" normalizeH="0" baseline="0" dirty="0" smtClean="0">
                <a:ln>
                  <a:noFill/>
                </a:ln>
                <a:solidFill>
                  <a:schemeClr val="tx1"/>
                </a:solidFill>
                <a:effectLst/>
                <a:latin typeface="+mj-lt"/>
                <a:ea typeface="Times New Roman" pitchFamily="18" charset="0"/>
                <a:cs typeface="Arial" pitchFamily="34" charset="0"/>
              </a:rPr>
              <a:t>hãy khẳng định lại</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bằng cách đánh dấu X vào ô phù hợp:</a:t>
            </a:r>
            <a:endParaRPr kumimoji="0" lang="vi-VN" altLang="vi-VN" sz="4400" b="0" i="0" u="none" strike="noStrike" cap="none" normalizeH="0" baseline="0" dirty="0" smtClean="0">
              <a:ln>
                <a:noFill/>
              </a:ln>
              <a:solidFill>
                <a:schemeClr val="tx1"/>
              </a:solidFill>
              <a:effectLst/>
              <a:latin typeface="+mj-lt"/>
              <a:cs typeface="Arial" pitchFamily="34" charset="0"/>
            </a:endParaRPr>
          </a:p>
        </p:txBody>
      </p:sp>
      <p:sp>
        <p:nvSpPr>
          <p:cNvPr id="4" name="TextBox 3"/>
          <p:cNvSpPr txBox="1"/>
          <p:nvPr/>
        </p:nvSpPr>
        <p:spPr>
          <a:xfrm>
            <a:off x="10844464" y="1700462"/>
            <a:ext cx="946484" cy="1015663"/>
          </a:xfrm>
          <a:prstGeom prst="rect">
            <a:avLst/>
          </a:prstGeom>
          <a:noFill/>
        </p:spPr>
        <p:txBody>
          <a:bodyPr wrap="square" rtlCol="0">
            <a:spAutoFit/>
          </a:bodyPr>
          <a:lstStyle/>
          <a:p>
            <a:r>
              <a:rPr lang="vi-VN" sz="6000" b="1" dirty="0" smtClean="0">
                <a:solidFill>
                  <a:srgbClr val="FF0000"/>
                </a:solidFill>
                <a:latin typeface="+mj-lt"/>
              </a:rPr>
              <a:t>X</a:t>
            </a:r>
            <a:endParaRPr lang="vi-VN" sz="6000" b="1" dirty="0">
              <a:solidFill>
                <a:srgbClr val="FF0000"/>
              </a:solidFill>
              <a:latin typeface="+mj-lt"/>
            </a:endParaRPr>
          </a:p>
        </p:txBody>
      </p:sp>
      <p:sp>
        <p:nvSpPr>
          <p:cNvPr id="5" name="TextBox 4"/>
          <p:cNvSpPr txBox="1"/>
          <p:nvPr/>
        </p:nvSpPr>
        <p:spPr>
          <a:xfrm>
            <a:off x="9384631" y="2732167"/>
            <a:ext cx="946484" cy="1015663"/>
          </a:xfrm>
          <a:prstGeom prst="rect">
            <a:avLst/>
          </a:prstGeom>
          <a:noFill/>
        </p:spPr>
        <p:txBody>
          <a:bodyPr wrap="square" rtlCol="0">
            <a:spAutoFit/>
          </a:bodyPr>
          <a:lstStyle/>
          <a:p>
            <a:r>
              <a:rPr lang="vi-VN" sz="6000" b="1" dirty="0" smtClean="0">
                <a:solidFill>
                  <a:srgbClr val="002060"/>
                </a:solidFill>
                <a:latin typeface="+mj-lt"/>
              </a:rPr>
              <a:t>X</a:t>
            </a:r>
            <a:endParaRPr lang="vi-VN" sz="6000" b="1" dirty="0">
              <a:solidFill>
                <a:srgbClr val="002060"/>
              </a:solidFill>
              <a:latin typeface="+mj-lt"/>
            </a:endParaRPr>
          </a:p>
        </p:txBody>
      </p:sp>
      <p:sp>
        <p:nvSpPr>
          <p:cNvPr id="6" name="TextBox 5"/>
          <p:cNvSpPr txBox="1"/>
          <p:nvPr/>
        </p:nvSpPr>
        <p:spPr>
          <a:xfrm>
            <a:off x="9384631" y="3951367"/>
            <a:ext cx="946484" cy="1015663"/>
          </a:xfrm>
          <a:prstGeom prst="rect">
            <a:avLst/>
          </a:prstGeom>
          <a:noFill/>
        </p:spPr>
        <p:txBody>
          <a:bodyPr wrap="square" rtlCol="0">
            <a:spAutoFit/>
          </a:bodyPr>
          <a:lstStyle/>
          <a:p>
            <a:r>
              <a:rPr lang="vi-VN" sz="6000" b="1" dirty="0" smtClean="0">
                <a:solidFill>
                  <a:srgbClr val="002060"/>
                </a:solidFill>
                <a:latin typeface="+mj-lt"/>
              </a:rPr>
              <a:t>X</a:t>
            </a:r>
            <a:endParaRPr lang="vi-VN" sz="6000" b="1" dirty="0">
              <a:solidFill>
                <a:srgbClr val="002060"/>
              </a:solidFill>
              <a:latin typeface="+mj-lt"/>
            </a:endParaRPr>
          </a:p>
        </p:txBody>
      </p:sp>
      <p:sp>
        <p:nvSpPr>
          <p:cNvPr id="7" name="TextBox 6"/>
          <p:cNvSpPr txBox="1"/>
          <p:nvPr/>
        </p:nvSpPr>
        <p:spPr>
          <a:xfrm>
            <a:off x="10844464" y="5438273"/>
            <a:ext cx="946484" cy="1015663"/>
          </a:xfrm>
          <a:prstGeom prst="rect">
            <a:avLst/>
          </a:prstGeom>
          <a:noFill/>
        </p:spPr>
        <p:txBody>
          <a:bodyPr wrap="square" rtlCol="0">
            <a:spAutoFit/>
          </a:bodyPr>
          <a:lstStyle/>
          <a:p>
            <a:r>
              <a:rPr lang="vi-VN" sz="6000" b="1" dirty="0" smtClean="0">
                <a:solidFill>
                  <a:srgbClr val="FF0000"/>
                </a:solidFill>
                <a:latin typeface="+mj-lt"/>
              </a:rPr>
              <a:t>X</a:t>
            </a:r>
            <a:endParaRPr lang="vi-VN" sz="6000" b="1" dirty="0">
              <a:solidFill>
                <a:srgbClr val="FF0000"/>
              </a:solidFill>
              <a:latin typeface="+mj-lt"/>
            </a:endParaRPr>
          </a:p>
        </p:txBody>
      </p:sp>
    </p:spTree>
    <p:extLst>
      <p:ext uri="{BB962C8B-B14F-4D97-AF65-F5344CB8AC3E}">
        <p14:creationId xmlns:p14="http://schemas.microsoft.com/office/powerpoint/2010/main" val="89514515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E922DF-02F6-4111-B8EA-297FCA52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圆角矩形 21"/>
          <p:cNvSpPr/>
          <p:nvPr/>
        </p:nvSpPr>
        <p:spPr>
          <a:xfrm>
            <a:off x="8186011" y="971360"/>
            <a:ext cx="1342999" cy="835520"/>
          </a:xfrm>
          <a:prstGeom prst="roundRect">
            <a:avLst/>
          </a:prstGeom>
          <a:solidFill>
            <a:srgbClr val="F86251">
              <a:alpha val="54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altLang="zh-CN" sz="6000" b="1" dirty="0" smtClean="0">
                <a:latin typeface="+mj-lt"/>
                <a:ea typeface="Arial Unicode MS" panose="020B0604020202020204" pitchFamily="34" charset="-122"/>
                <a:cs typeface="Arial Unicode MS" panose="020B0604020202020204" pitchFamily="34" charset="-122"/>
              </a:rPr>
              <a:t>II</a:t>
            </a:r>
            <a:endParaRPr lang="zh-CN" altLang="en-US" sz="6000" b="1" dirty="0">
              <a:latin typeface="+mj-lt"/>
              <a:ea typeface="Arial Unicode MS" panose="020B0604020202020204" pitchFamily="34" charset="-122"/>
              <a:cs typeface="Arial Unicode MS" panose="020B0604020202020204" pitchFamily="34" charset="-122"/>
            </a:endParaRPr>
          </a:p>
        </p:txBody>
      </p:sp>
      <p:sp>
        <p:nvSpPr>
          <p:cNvPr id="2" name="TextBox 1">
            <a:extLst>
              <a:ext uri="{FF2B5EF4-FFF2-40B4-BE49-F238E27FC236}">
                <a16:creationId xmlns:a16="http://schemas.microsoft.com/office/drawing/2014/main" id="{57CF75F4-07F8-C947-AE4F-4D191EF5BF62}"/>
              </a:ext>
            </a:extLst>
          </p:cNvPr>
          <p:cNvSpPr txBox="1"/>
          <p:nvPr/>
        </p:nvSpPr>
        <p:spPr>
          <a:xfrm>
            <a:off x="6117465" y="2151727"/>
            <a:ext cx="6088275" cy="4093428"/>
          </a:xfrm>
          <a:prstGeom prst="rect">
            <a:avLst/>
          </a:prstGeom>
          <a:noFill/>
        </p:spPr>
        <p:txBody>
          <a:bodyPr wrap="square" rtlCol="0">
            <a:spAutoFit/>
          </a:bodyPr>
          <a:lstStyle/>
          <a:p>
            <a:pPr algn="ctr"/>
            <a:r>
              <a:rPr lang="en-US" altLang="zh-CN" sz="4400" b="1" spc="300"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TIẾNG VIỆT: </a:t>
            </a:r>
            <a:endParaRPr lang="en-US" altLang="zh-CN" sz="4400" b="1" spc="300" dirty="0" smtClean="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a:p>
            <a:pPr algn="ctr"/>
            <a:r>
              <a:rPr lang="en-US" altLang="zh-CN" sz="4400" b="1" spc="300" dirty="0" smtClean="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TỪ </a:t>
            </a:r>
            <a:r>
              <a:rPr lang="en-US" altLang="zh-CN" sz="4400" b="1" spc="300"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ĐƠN, TỪ PHỨC, </a:t>
            </a:r>
            <a:r>
              <a:rPr lang="en-US" altLang="zh-CN" sz="4400" b="1" spc="300" dirty="0" smtClean="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NGHĨA CỦA TỪ, CÁC BIỆN PHÁP TU TỪ, CỤM DT-ĐT-TT</a:t>
            </a:r>
            <a:endParaRPr lang="vi-VN" altLang="zh-CN" sz="4400" b="1" spc="300"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a:p>
            <a:pPr algn="ctr"/>
            <a:endParaRPr lang="x-none"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60787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par>
                                <p:cTn id="8" presetID="56" presetClass="path" presetSubtype="0" accel="50000" decel="50000" fill="hold" grpId="1" nodeType="withEffect">
                                  <p:stCondLst>
                                    <p:cond delay="0"/>
                                  </p:stCondLst>
                                  <p:childTnLst>
                                    <p:animMotion origin="layout" path="M -0.03733 0.04136 L -5.55556E-7 -3.58025E-6 " pathEditMode="relative" rAng="0" ptsTypes="AA">
                                      <p:cBhvr>
                                        <p:cTn id="9" dur="250" fill="hold"/>
                                        <p:tgtEl>
                                          <p:spTgt spid="22"/>
                                        </p:tgtEl>
                                        <p:attrNameLst>
                                          <p:attrName>ppt_x</p:attrName>
                                          <p:attrName>ppt_y</p:attrName>
                                        </p:attrNameLst>
                                      </p:cBhvr>
                                      <p:rCtr x="1858" y="-2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955" y="4205513"/>
            <a:ext cx="3555509" cy="24606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463" y="2526507"/>
            <a:ext cx="3419292" cy="223867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680" y="1237974"/>
            <a:ext cx="3395663" cy="406876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1" y="1362076"/>
            <a:ext cx="3478213" cy="40036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83837" y="3965471"/>
            <a:ext cx="2634502" cy="11590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Từ</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đơn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937246" y="3713282"/>
            <a:ext cx="2480843" cy="14112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Từ</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phức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27335" y="2526506"/>
            <a:ext cx="2511380" cy="149170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láy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660420" y="5215094"/>
            <a:ext cx="2316932" cy="145104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ghép</a:t>
            </a:r>
            <a:endParaRPr lang="en-US" sz="3200" dirty="0">
              <a:solidFill>
                <a:schemeClr val="tx1"/>
              </a:solidFill>
            </a:endParaRPr>
          </a:p>
        </p:txBody>
      </p:sp>
      <p:pic>
        <p:nvPicPr>
          <p:cNvPr id="12"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591" y="30590"/>
            <a:ext cx="3701968" cy="1207384"/>
          </a:xfrm>
          <a:prstGeom prst="rect">
            <a:avLst/>
          </a:prstGeom>
        </p:spPr>
      </p:pic>
      <p:pic>
        <p:nvPicPr>
          <p:cNvPr id="13"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4902" y="-92568"/>
            <a:ext cx="4495800" cy="28667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25039" y="95660"/>
            <a:ext cx="1550424" cy="584775"/>
          </a:xfrm>
          <a:prstGeom prst="rect">
            <a:avLst/>
          </a:prstGeom>
        </p:spPr>
        <p:txBody>
          <a:bodyPr wrap="none">
            <a:spAutoFit/>
          </a:bodyPr>
          <a:lstStyle/>
          <a:p>
            <a:pPr algn="ctr">
              <a:spcBef>
                <a:spcPts val="0"/>
              </a:spcBef>
            </a:pPr>
            <a:r>
              <a:rPr lang="en-GB" sz="3200" b="1" dirty="0">
                <a:effectLst>
                  <a:outerShdw blurRad="38100" dist="38100" dir="2700000" algn="tl">
                    <a:srgbClr val="000000">
                      <a:alpha val="43137"/>
                    </a:srgbClr>
                  </a:outerShdw>
                </a:effectLst>
                <a:latin typeface="Algerian" panose="04020705040A02060702" pitchFamily="82" charset="0"/>
              </a:rPr>
              <a:t>PHẦN 2</a:t>
            </a:r>
          </a:p>
        </p:txBody>
      </p:sp>
      <p:sp>
        <p:nvSpPr>
          <p:cNvPr id="7" name="Rectangle 6"/>
          <p:cNvSpPr/>
          <p:nvPr/>
        </p:nvSpPr>
        <p:spPr>
          <a:xfrm>
            <a:off x="7636420" y="31630"/>
            <a:ext cx="4340932" cy="646331"/>
          </a:xfrm>
          <a:prstGeom prst="rect">
            <a:avLst/>
          </a:prstGeom>
          <a:noFill/>
        </p:spPr>
        <p:txBody>
          <a:bodyPr wrap="none" lIns="91440" tIns="45720" rIns="91440" bIns="45720">
            <a:spAutoFit/>
          </a:bodyPr>
          <a:lstStyle/>
          <a:p>
            <a:pPr algn="ctr"/>
            <a:r>
              <a:rPr lang="en-US" sz="3600" b="1" cap="none" spc="0"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1. Từ đơn và từ phức</a:t>
            </a:r>
            <a:endParaRPr lang="en-US" sz="3600" b="1" cap="none" spc="0"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41003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 fill="hold"/>
                                        <p:tgtEl>
                                          <p:spTgt spid="13"/>
                                        </p:tgtEl>
                                        <p:attrNameLst>
                                          <p:attrName>ppt_x</p:attrName>
                                        </p:attrNameLst>
                                      </p:cBhvr>
                                      <p:tavLst>
                                        <p:tav tm="0">
                                          <p:val>
                                            <p:strVal val="#ppt_x"/>
                                          </p:val>
                                        </p:tav>
                                        <p:tav tm="100000">
                                          <p:val>
                                            <p:strVal val="#ppt_x"/>
                                          </p:val>
                                        </p:tav>
                                      </p:tavLst>
                                    </p:anim>
                                    <p:anim calcmode="lin" valueType="num">
                                      <p:cBhvr additive="base">
                                        <p:cTn id="8" dur="1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10" fill="hold"/>
                                        <p:tgtEl>
                                          <p:spTgt spid="21509"/>
                                        </p:tgtEl>
                                        <p:attrNameLst>
                                          <p:attrName>ppt_x</p:attrName>
                                        </p:attrNameLst>
                                      </p:cBhvr>
                                      <p:tavLst>
                                        <p:tav tm="0">
                                          <p:val>
                                            <p:strVal val="#ppt_x"/>
                                          </p:val>
                                        </p:tav>
                                        <p:tav tm="100000">
                                          <p:val>
                                            <p:strVal val="#ppt_x"/>
                                          </p:val>
                                        </p:tav>
                                      </p:tavLst>
                                    </p:anim>
                                    <p:anim calcmode="lin" valueType="num">
                                      <p:cBhvr additive="base">
                                        <p:cTn id="14" dur="1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circle(in)">
                                      <p:cBhvr>
                                        <p:cTn id="19" dur="10"/>
                                        <p:tgtEl>
                                          <p:spTgt spid="215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511"/>
                                        </p:tgtEl>
                                        <p:attrNameLst>
                                          <p:attrName>style.visibility</p:attrName>
                                        </p:attrNameLst>
                                      </p:cBhvr>
                                      <p:to>
                                        <p:strVal val="visible"/>
                                      </p:to>
                                    </p:set>
                                    <p:animEffect transition="in" filter="circle(in)">
                                      <p:cBhvr>
                                        <p:cTn id="24" dur="10"/>
                                        <p:tgtEl>
                                          <p:spTgt spid="215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512"/>
                                        </p:tgtEl>
                                        <p:attrNameLst>
                                          <p:attrName>style.visibility</p:attrName>
                                        </p:attrNameLst>
                                      </p:cBhvr>
                                      <p:to>
                                        <p:strVal val="visible"/>
                                      </p:to>
                                    </p:set>
                                    <p:animEffect transition="in" filter="barn(inVertical)">
                                      <p:cBhvr>
                                        <p:cTn id="29" dur="10"/>
                                        <p:tgtEl>
                                          <p:spTgt spid="215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
                                        <p:tgtEl>
                                          <p:spTgt spid="2"/>
                                        </p:tgtEl>
                                      </p:cBhvr>
                                    </p:animEffect>
                                    <p:anim calcmode="lin" valueType="num">
                                      <p:cBhvr>
                                        <p:cTn id="35" dur="10" fill="hold"/>
                                        <p:tgtEl>
                                          <p:spTgt spid="2"/>
                                        </p:tgtEl>
                                        <p:attrNameLst>
                                          <p:attrName>ppt_x</p:attrName>
                                        </p:attrNameLst>
                                      </p:cBhvr>
                                      <p:tavLst>
                                        <p:tav tm="0">
                                          <p:val>
                                            <p:strVal val="#ppt_x"/>
                                          </p:val>
                                        </p:tav>
                                        <p:tav tm="100000">
                                          <p:val>
                                            <p:strVal val="#ppt_x"/>
                                          </p:val>
                                        </p:tav>
                                      </p:tavLst>
                                    </p:anim>
                                    <p:anim calcmode="lin" valueType="num">
                                      <p:cBhvr>
                                        <p:cTn id="36" dur="1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
                                        <p:tgtEl>
                                          <p:spTgt spid="3"/>
                                        </p:tgtEl>
                                      </p:cBhvr>
                                    </p:animEffect>
                                    <p:anim calcmode="lin" valueType="num">
                                      <p:cBhvr>
                                        <p:cTn id="42" dur="10" fill="hold"/>
                                        <p:tgtEl>
                                          <p:spTgt spid="3"/>
                                        </p:tgtEl>
                                        <p:attrNameLst>
                                          <p:attrName>ppt_x</p:attrName>
                                        </p:attrNameLst>
                                      </p:cBhvr>
                                      <p:tavLst>
                                        <p:tav tm="0">
                                          <p:val>
                                            <p:strVal val="#ppt_x"/>
                                          </p:val>
                                        </p:tav>
                                        <p:tav tm="100000">
                                          <p:val>
                                            <p:strVal val="#ppt_x"/>
                                          </p:val>
                                        </p:tav>
                                      </p:tavLst>
                                    </p:anim>
                                    <p:anim calcmode="lin" valueType="num">
                                      <p:cBhvr>
                                        <p:cTn id="43" dur="1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1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circle(in)">
                                      <p:cBhvr>
                                        <p:cTn id="53"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 y="-92568"/>
            <a:ext cx="7267076" cy="1343852"/>
          </a:xfrm>
          <a:prstGeom prst="rect">
            <a:avLst/>
          </a:prstGeom>
        </p:spPr>
      </p:pic>
      <p:sp>
        <p:nvSpPr>
          <p:cNvPr id="21" name="Google Shape;561;p58">
            <a:extLst>
              <a:ext uri="{FF2B5EF4-FFF2-40B4-BE49-F238E27FC236}">
                <a16:creationId xmlns:a16="http://schemas.microsoft.com/office/drawing/2014/main" id="{30757DFF-60BE-44B5-877B-E933750FA0B0}"/>
              </a:ext>
            </a:extLst>
          </p:cNvPr>
          <p:cNvSpPr txBox="1">
            <a:spLocks/>
          </p:cNvSpPr>
          <p:nvPr/>
        </p:nvSpPr>
        <p:spPr>
          <a:xfrm>
            <a:off x="3967367" y="206253"/>
            <a:ext cx="8383295" cy="908563"/>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spcBef>
                <a:spcPts val="0"/>
              </a:spcBef>
            </a:pPr>
            <a:endParaRPr lang="en-US" sz="2800" b="1" dirty="0">
              <a:solidFill>
                <a:schemeClr val="tx1">
                  <a:lumMod val="95000"/>
                  <a:lumOff val="5000"/>
                </a:schemeClr>
              </a:solidFill>
              <a:latin typeface="iCiel Altus" pitchFamily="2" charset="0"/>
            </a:endParaRPr>
          </a:p>
        </p:txBody>
      </p:sp>
      <p:sp>
        <p:nvSpPr>
          <p:cNvPr id="22" name="Google Shape;563;p58">
            <a:extLst>
              <a:ext uri="{FF2B5EF4-FFF2-40B4-BE49-F238E27FC236}">
                <a16:creationId xmlns:a16="http://schemas.microsoft.com/office/drawing/2014/main" id="{6CEE9E3A-BDCF-4395-84A0-54605866A7FE}"/>
              </a:ext>
            </a:extLst>
          </p:cNvPr>
          <p:cNvSpPr txBox="1">
            <a:spLocks/>
          </p:cNvSpPr>
          <p:nvPr/>
        </p:nvSpPr>
        <p:spPr>
          <a:xfrm>
            <a:off x="4608041" y="371690"/>
            <a:ext cx="2805829" cy="62853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lgn="ctr">
              <a:spcBef>
                <a:spcPts val="0"/>
              </a:spcBef>
            </a:pPr>
            <a:r>
              <a:rPr lang="en-GB" sz="4000" b="1" dirty="0" err="1" smtClean="0">
                <a:effectLst>
                  <a:outerShdw blurRad="38100" dist="38100" dir="2700000" algn="tl">
                    <a:srgbClr val="000000">
                      <a:alpha val="43137"/>
                    </a:srgbClr>
                  </a:outerShdw>
                </a:effectLst>
                <a:latin typeface="Times New Roman" pitchFamily="18" charset="0"/>
                <a:cs typeface="Times New Roman" pitchFamily="18" charset="0"/>
              </a:rPr>
              <a:t>Cấu</a:t>
            </a:r>
            <a:r>
              <a:rPr lang="en-GB" sz="4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sz="4000" b="1" dirty="0" err="1" smtClean="0">
                <a:effectLst>
                  <a:outerShdw blurRad="38100" dist="38100" dir="2700000" algn="tl">
                    <a:srgbClr val="000000">
                      <a:alpha val="43137"/>
                    </a:srgbClr>
                  </a:outerShdw>
                </a:effectLst>
                <a:latin typeface="Times New Roman" pitchFamily="18" charset="0"/>
                <a:cs typeface="Times New Roman" pitchFamily="18" charset="0"/>
              </a:rPr>
              <a:t>tạo</a:t>
            </a:r>
            <a:r>
              <a:rPr lang="en-GB" sz="4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sz="4000" b="1" dirty="0" err="1" smtClean="0">
                <a:effectLst>
                  <a:outerShdw blurRad="38100" dist="38100" dir="2700000" algn="tl">
                    <a:srgbClr val="000000">
                      <a:alpha val="43137"/>
                    </a:srgbClr>
                  </a:outerShdw>
                </a:effectLst>
                <a:latin typeface="Times New Roman" pitchFamily="18" charset="0"/>
                <a:cs typeface="Times New Roman" pitchFamily="18" charset="0"/>
              </a:rPr>
              <a:t>từ</a:t>
            </a:r>
            <a:endParaRPr lang="en-GB" sz="4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1"/>
          <p:cNvSpPr>
            <a:spLocks noChangeArrowheads="1"/>
          </p:cNvSpPr>
          <p:nvPr/>
        </p:nvSpPr>
        <p:spPr bwMode="auto">
          <a:xfrm>
            <a:off x="212663" y="1479330"/>
            <a:ext cx="1183495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 ca,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thước</a:t>
            </a:r>
            <a:r>
              <a:rPr lang="en-US" sz="3200"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phức</a:t>
            </a:r>
            <a:r>
              <a:rPr lang="vi-VN"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a:t>
            </a:r>
            <a:r>
              <a:rPr lang="en-US" sz="3200" dirty="0">
                <a:latin typeface="Times New Roman" panose="02020603050405020304" pitchFamily="18" charset="0"/>
                <a:cs typeface="Times New Roman" panose="02020603050405020304" pitchFamily="18" charset="0"/>
              </a:rPr>
              <a:t>,…)</a:t>
            </a:r>
          </a:p>
          <a:p>
            <a:r>
              <a:rPr lang="vi-VN"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vi-VN" sz="3200" dirty="0">
                <a:latin typeface="Times New Roman" panose="02020603050405020304" pitchFamily="18" charset="0"/>
                <a:cs typeface="Times New Roman" panose="02020603050405020304" pitchFamily="18" charset="0"/>
              </a:rPr>
              <a:t>( tha thiết, lo lắng, linh tinh, xanh xanh...)</a:t>
            </a:r>
            <a:endParaRPr lang="en-US" sz="3200"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vi-VN" sz="3200" dirty="0">
                <a:latin typeface="Times New Roman" panose="02020603050405020304" pitchFamily="18" charset="0"/>
                <a:cs typeface="Times New Roman" panose="02020603050405020304" pitchFamily="18" charset="0"/>
              </a:rPr>
              <a:t> ghế, bút chì....)</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70363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2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E922DF-02F6-4111-B8EA-297FCA52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圆角矩形 21"/>
          <p:cNvSpPr/>
          <p:nvPr/>
        </p:nvSpPr>
        <p:spPr>
          <a:xfrm>
            <a:off x="8186012" y="971360"/>
            <a:ext cx="971728" cy="835520"/>
          </a:xfrm>
          <a:prstGeom prst="roundRect">
            <a:avLst/>
          </a:prstGeom>
          <a:solidFill>
            <a:srgbClr val="F86251">
              <a:alpha val="54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altLang="zh-CN" sz="6000" dirty="0">
                <a:latin typeface="+mj-lt"/>
                <a:ea typeface="Arial Unicode MS" panose="020B0604020202020204" pitchFamily="34" charset="-122"/>
                <a:cs typeface="Arial Unicode MS" panose="020B0604020202020204" pitchFamily="34" charset="-122"/>
              </a:rPr>
              <a:t>I</a:t>
            </a:r>
            <a:endParaRPr lang="zh-CN" altLang="en-US" sz="6000" dirty="0">
              <a:latin typeface="+mj-lt"/>
              <a:ea typeface="Arial Unicode MS" panose="020B0604020202020204" pitchFamily="34" charset="-122"/>
              <a:cs typeface="Arial Unicode MS" panose="020B0604020202020204" pitchFamily="34" charset="-122"/>
            </a:endParaRPr>
          </a:p>
        </p:txBody>
      </p:sp>
      <p:sp>
        <p:nvSpPr>
          <p:cNvPr id="2" name="TextBox 1">
            <a:extLst>
              <a:ext uri="{FF2B5EF4-FFF2-40B4-BE49-F238E27FC236}">
                <a16:creationId xmlns:a16="http://schemas.microsoft.com/office/drawing/2014/main" id="{57CF75F4-07F8-C947-AE4F-4D191EF5BF62}"/>
              </a:ext>
            </a:extLst>
          </p:cNvPr>
          <p:cNvSpPr txBox="1"/>
          <p:nvPr/>
        </p:nvSpPr>
        <p:spPr>
          <a:xfrm>
            <a:off x="6117465" y="2151727"/>
            <a:ext cx="6088275" cy="3170099"/>
          </a:xfrm>
          <a:prstGeom prst="rect">
            <a:avLst/>
          </a:prstGeom>
          <a:noFill/>
        </p:spPr>
        <p:txBody>
          <a:bodyPr wrap="square" rtlCol="0">
            <a:spAutoFit/>
          </a:bodyPr>
          <a:lstStyle/>
          <a:p>
            <a:pPr algn="ctr"/>
            <a:r>
              <a:rPr lang="en-US" altLang="zh-CN" sz="4000" b="1" spc="300"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ĐỌC HIỂU VĂN BẢN </a:t>
            </a:r>
            <a:r>
              <a:rPr lang="en-US" altLang="zh-CN" sz="4000" b="1" spc="300" dirty="0" smtClean="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TRUYỆN, TRUYỆN ĐỒNG THOẠI, THƠ TỰ SỰ.</a:t>
            </a:r>
            <a:endParaRPr lang="en-US" altLang="zh-CN" sz="4000" b="1" spc="300"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a:p>
            <a:pPr algn="ctr"/>
            <a:endParaRPr lang="x-none"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91148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
                                        <p:tgtEl>
                                          <p:spTgt spid="22"/>
                                        </p:tgtEl>
                                      </p:cBhvr>
                                    </p:animEffect>
                                  </p:childTnLst>
                                </p:cTn>
                              </p:par>
                              <p:par>
                                <p:cTn id="8" presetID="56" presetClass="path" presetSubtype="0" accel="50000" decel="50000" fill="hold" grpId="1" nodeType="withEffect">
                                  <p:stCondLst>
                                    <p:cond delay="0"/>
                                  </p:stCondLst>
                                  <p:childTnLst>
                                    <p:animMotion origin="layout" path="M -0.03733 0.04136 L -5.55556E-7 -3.58025E-6 " pathEditMode="relative" rAng="0" ptsTypes="AA">
                                      <p:cBhvr>
                                        <p:cTn id="9" dur="10" fill="hold"/>
                                        <p:tgtEl>
                                          <p:spTgt spid="22"/>
                                        </p:tgtEl>
                                        <p:attrNameLst>
                                          <p:attrName>ppt_x</p:attrName>
                                          <p:attrName>ppt_y</p:attrName>
                                        </p:attrNameLst>
                                      </p:cBhvr>
                                      <p:rCtr x="1858" y="-2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1999495" cy="6749716"/>
          </a:xfrm>
          <a:prstGeom prst="rect">
            <a:avLst/>
          </a:prstGeom>
        </p:spPr>
      </p:pic>
      <p:sp>
        <p:nvSpPr>
          <p:cNvPr id="3" name="Cloud 2"/>
          <p:cNvSpPr/>
          <p:nvPr/>
        </p:nvSpPr>
        <p:spPr>
          <a:xfrm>
            <a:off x="1090863" y="1074821"/>
            <a:ext cx="4684295" cy="4267199"/>
          </a:xfrm>
          <a:prstGeom prst="cloud">
            <a:avLst/>
          </a:prstGeom>
          <a:solidFill>
            <a:srgbClr val="F39A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Nghĩa của từ chia thành mấy loại?</a:t>
            </a:r>
            <a:endParaRPr lang="vi-VN" sz="4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336633" y="1459832"/>
            <a:ext cx="4395536" cy="1569660"/>
          </a:xfrm>
          <a:prstGeom prst="rect">
            <a:avLst/>
          </a:prstGeom>
          <a:noFill/>
        </p:spPr>
        <p:txBody>
          <a:bodyPr wrap="square" rtlCol="0">
            <a:spAutoFit/>
          </a:bodyPr>
          <a:lstStyle/>
          <a:p>
            <a:pPr algn="ctr"/>
            <a:r>
              <a:rPr lang="en-US" sz="3200" b="1" dirty="0" smtClean="0">
                <a:solidFill>
                  <a:srgbClr val="F39A5C"/>
                </a:solidFill>
                <a:latin typeface="Times New Roman" panose="02020603050405020304" pitchFamily="18" charset="0"/>
                <a:cs typeface="Times New Roman" panose="02020603050405020304" pitchFamily="18" charset="0"/>
              </a:rPr>
              <a:t>Nghĩa gốc: </a:t>
            </a:r>
          </a:p>
          <a:p>
            <a:pPr algn="ctr"/>
            <a:r>
              <a:rPr lang="en-US" sz="3200" dirty="0" smtClean="0">
                <a:solidFill>
                  <a:schemeClr val="bg1"/>
                </a:solidFill>
                <a:latin typeface="Times New Roman" panose="02020603050405020304" pitchFamily="18" charset="0"/>
                <a:cs typeface="Times New Roman" panose="02020603050405020304" pitchFamily="18" charset="0"/>
              </a:rPr>
              <a:t>Là lớp nghĩa ban đầu, nghĩa cơ sở của từ</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336633" y="3487152"/>
            <a:ext cx="4539914" cy="2062103"/>
          </a:xfrm>
          <a:prstGeom prst="rect">
            <a:avLst/>
          </a:prstGeom>
          <a:noFill/>
        </p:spPr>
        <p:txBody>
          <a:bodyPr wrap="square" rtlCol="0">
            <a:spAutoFit/>
          </a:bodyPr>
          <a:lstStyle/>
          <a:p>
            <a:pPr algn="ctr"/>
            <a:r>
              <a:rPr lang="en-US" sz="3200" b="1" dirty="0" smtClean="0">
                <a:solidFill>
                  <a:srgbClr val="F39A5C"/>
                </a:solidFill>
                <a:latin typeface="Times New Roman" panose="02020603050405020304" pitchFamily="18" charset="0"/>
                <a:cs typeface="Times New Roman" panose="02020603050405020304" pitchFamily="18" charset="0"/>
              </a:rPr>
              <a:t>Nghĩa chuyển</a:t>
            </a:r>
            <a:r>
              <a:rPr lang="en-US" sz="3200" b="1" dirty="0" smtClean="0">
                <a:solidFill>
                  <a:schemeClr val="bg1"/>
                </a:solidFill>
                <a:latin typeface="Times New Roman" panose="02020603050405020304" pitchFamily="18" charset="0"/>
                <a:cs typeface="Times New Roman" panose="02020603050405020304" pitchFamily="18" charset="0"/>
              </a:rPr>
              <a:t>: </a:t>
            </a:r>
          </a:p>
          <a:p>
            <a:pPr algn="ctr"/>
            <a:r>
              <a:rPr lang="en-US" sz="3200" dirty="0" smtClean="0">
                <a:solidFill>
                  <a:schemeClr val="bg1"/>
                </a:solidFill>
                <a:latin typeface="Times New Roman" panose="02020603050405020304" pitchFamily="18" charset="0"/>
                <a:cs typeface="Times New Roman" panose="02020603050405020304" pitchFamily="18" charset="0"/>
              </a:rPr>
              <a:t>Là lớp nghĩa mới, được hình thành trên cơ sở của nghĩa gốc</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611566" y="6658"/>
            <a:ext cx="3845925" cy="769441"/>
          </a:xfrm>
          <a:prstGeom prst="rect">
            <a:avLst/>
          </a:prstGeom>
          <a:noFill/>
        </p:spPr>
        <p:txBody>
          <a:bodyPr wrap="none" lIns="91440" tIns="45720" rIns="91440" bIns="45720">
            <a:spAutoFit/>
          </a:bodyPr>
          <a:lstStyle/>
          <a:p>
            <a:pPr algn="ctr"/>
            <a:r>
              <a:rPr lang="en-US" sz="4400" b="1" cap="none" spc="0"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 Nghĩa của từ</a:t>
            </a:r>
            <a:endParaRPr lang="en-US" sz="4400" b="1" cap="none" spc="0"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40988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3" name="TextBox 2"/>
          <p:cNvSpPr txBox="1"/>
          <p:nvPr/>
        </p:nvSpPr>
        <p:spPr>
          <a:xfrm>
            <a:off x="2935705" y="529389"/>
            <a:ext cx="6176211" cy="1323439"/>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Có mấy cách tìm hiểu nghĩa của từ?</a:t>
            </a:r>
            <a:endParaRPr lang="vi-VN" sz="4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98357" y="2582779"/>
            <a:ext cx="2839453" cy="646331"/>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Cách 1</a:t>
            </a:r>
            <a:endParaRPr lang="vi-VN"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973052" y="2598821"/>
            <a:ext cx="2839453" cy="646331"/>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Cách 2</a:t>
            </a:r>
            <a:endParaRPr lang="vi-VN" sz="3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855242" y="2582779"/>
            <a:ext cx="2839453" cy="646331"/>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Cách 3</a:t>
            </a:r>
            <a:endParaRPr lang="vi-VN" sz="3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98357" y="3898232"/>
            <a:ext cx="2839453" cy="1200329"/>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Hỏi người thân</a:t>
            </a:r>
            <a:endParaRPr lang="vi-VN"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973051" y="3898232"/>
            <a:ext cx="2839453"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Đoán nghĩa</a:t>
            </a:r>
            <a:endParaRPr lang="vi-VN"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855242" y="3898232"/>
            <a:ext cx="2839453"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Tra từ điển</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516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561;p58">
            <a:extLst>
              <a:ext uri="{FF2B5EF4-FFF2-40B4-BE49-F238E27FC236}">
                <a16:creationId xmlns:a16="http://schemas.microsoft.com/office/drawing/2014/main" id="{30757DFF-60BE-44B5-877B-E933750FA0B0}"/>
              </a:ext>
            </a:extLst>
          </p:cNvPr>
          <p:cNvSpPr txBox="1">
            <a:spLocks/>
          </p:cNvSpPr>
          <p:nvPr/>
        </p:nvSpPr>
        <p:spPr>
          <a:xfrm>
            <a:off x="3967367" y="206253"/>
            <a:ext cx="8383295" cy="908563"/>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spcBef>
                <a:spcPts val="0"/>
              </a:spcBef>
            </a:pPr>
            <a:endParaRPr lang="en-US" sz="2800" b="1" dirty="0">
              <a:solidFill>
                <a:schemeClr val="tx1">
                  <a:lumMod val="95000"/>
                  <a:lumOff val="5000"/>
                </a:schemeClr>
              </a:solidFill>
              <a:latin typeface="iCiel Altus" pitchFamily="2" charset="0"/>
            </a:endParaRPr>
          </a:p>
        </p:txBody>
      </p:sp>
      <p:sp>
        <p:nvSpPr>
          <p:cNvPr id="22" name="Google Shape;563;p58">
            <a:extLst>
              <a:ext uri="{FF2B5EF4-FFF2-40B4-BE49-F238E27FC236}">
                <a16:creationId xmlns:a16="http://schemas.microsoft.com/office/drawing/2014/main" id="{6CEE9E3A-BDCF-4395-84A0-54605866A7FE}"/>
              </a:ext>
            </a:extLst>
          </p:cNvPr>
          <p:cNvSpPr txBox="1">
            <a:spLocks/>
          </p:cNvSpPr>
          <p:nvPr/>
        </p:nvSpPr>
        <p:spPr>
          <a:xfrm>
            <a:off x="3100082" y="-229106"/>
            <a:ext cx="5498486" cy="627936"/>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lgn="ctr">
              <a:spcBef>
                <a:spcPts val="0"/>
              </a:spcBef>
            </a:pPr>
            <a:r>
              <a:rPr lang="en-GB" b="1" baseline="-250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Các biện pháp tu từ</a:t>
            </a:r>
            <a:endParaRPr lang="en-GB" b="1" baseline="-25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69829358"/>
              </p:ext>
            </p:extLst>
          </p:nvPr>
        </p:nvGraphicFramePr>
        <p:xfrm>
          <a:off x="128336" y="438656"/>
          <a:ext cx="11935327" cy="6554216"/>
        </p:xfrm>
        <a:graphic>
          <a:graphicData uri="http://schemas.openxmlformats.org/drawingml/2006/table">
            <a:tbl>
              <a:tblPr/>
              <a:tblGrid>
                <a:gridCol w="2619141">
                  <a:extLst>
                    <a:ext uri="{9D8B030D-6E8A-4147-A177-3AD203B41FA5}">
                      <a16:colId xmlns:a16="http://schemas.microsoft.com/office/drawing/2014/main" val="20000"/>
                    </a:ext>
                  </a:extLst>
                </a:gridCol>
                <a:gridCol w="6348397">
                  <a:extLst>
                    <a:ext uri="{9D8B030D-6E8A-4147-A177-3AD203B41FA5}">
                      <a16:colId xmlns:a16="http://schemas.microsoft.com/office/drawing/2014/main" val="20001"/>
                    </a:ext>
                  </a:extLst>
                </a:gridCol>
                <a:gridCol w="2967789">
                  <a:extLst>
                    <a:ext uri="{9D8B030D-6E8A-4147-A177-3AD203B41FA5}">
                      <a16:colId xmlns:a16="http://schemas.microsoft.com/office/drawing/2014/main" val="20002"/>
                    </a:ext>
                  </a:extLst>
                </a:gridCol>
              </a:tblGrid>
              <a:tr h="484525">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Biện pháp tu từ</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Khái niệm</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600" b="1" i="0" u="none" strike="noStrike" cap="none" normalizeH="0" baseline="0" dirty="0" smtClean="0">
                          <a:ln>
                            <a:noFill/>
                          </a:ln>
                          <a:solidFill>
                            <a:schemeClr val="tx1"/>
                          </a:solidFill>
                          <a:effectLst/>
                          <a:latin typeface="Times New Roman" pitchFamily="18" charset="0"/>
                          <a:cs typeface="Times New Roman" pitchFamily="18" charset="0"/>
                        </a:rPr>
                        <a:t>Dấu hiệu nhận biết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0"/>
                  </a:ext>
                </a:extLst>
              </a:tr>
              <a:tr h="1396721">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Nhân hóa</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1"/>
                  </a:ext>
                </a:extLst>
              </a:tr>
              <a:tr h="140484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So sánh</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2"/>
                  </a:ext>
                </a:extLst>
              </a:tr>
              <a:tr h="136811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Điệp ngữ</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3"/>
                  </a:ext>
                </a:extLst>
              </a:tr>
              <a:tr h="725488">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Ẩn dụ</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2807369" y="5342021"/>
            <a:ext cx="6256422" cy="1569660"/>
          </a:xfrm>
          <a:prstGeom prst="rect">
            <a:avLst/>
          </a:prstGeom>
          <a:noFill/>
        </p:spPr>
        <p:txBody>
          <a:bodyPr wrap="square" rtlCol="0">
            <a:spAutoFit/>
          </a:bodyPr>
          <a:lstStyle/>
          <a:p>
            <a:pPr lvl="0"/>
            <a:r>
              <a:rPr lang="en-US" sz="2400" dirty="0">
                <a:latin typeface="Times New Roman" pitchFamily="18" charset="0"/>
                <a:cs typeface="Times New Roman" pitchFamily="18" charset="0"/>
              </a:rPr>
              <a:t>Là </a:t>
            </a:r>
            <a:r>
              <a:rPr lang="vi-VN" sz="2400" dirty="0" smtClean="0">
                <a:latin typeface="Times New Roman" panose="02020603050405020304" pitchFamily="18" charset="0"/>
                <a:cs typeface="Times New Roman" panose="02020603050405020304" pitchFamily="18" charset="0"/>
              </a:rPr>
              <a:t>BPTT </a:t>
            </a:r>
            <a:r>
              <a:rPr lang="en-US" sz="2400" dirty="0" smtClean="0">
                <a:latin typeface="Times New Roman" pitchFamily="18" charset="0"/>
                <a:cs typeface="Times New Roman" pitchFamily="18" charset="0"/>
              </a:rPr>
              <a:t>gọi </a:t>
            </a:r>
            <a:r>
              <a:rPr lang="en-US" sz="2400" dirty="0">
                <a:latin typeface="Times New Roman" pitchFamily="18" charset="0"/>
                <a:cs typeface="Times New Roman" pitchFamily="18" charset="0"/>
              </a:rPr>
              <a:t>tên sự vật, hiện tượng này bằng tên sự vật hiện tượng khác có nét tương đồng với nó, nhằm tăng khả năng gợi hình, gợi cảm cho sự diễn </a:t>
            </a:r>
            <a:r>
              <a:rPr lang="en-US" sz="2400" dirty="0" smtClean="0">
                <a:latin typeface="Times New Roman" pitchFamily="18" charset="0"/>
                <a:cs typeface="Times New Roman" pitchFamily="18" charset="0"/>
              </a:rPr>
              <a:t>đạt</a:t>
            </a:r>
            <a:endParaRPr lang="en-US" sz="2400" dirty="0">
              <a:latin typeface="Times New Roman" pitchFamily="18" charset="0"/>
              <a:cs typeface="Times New Roman" pitchFamily="18" charset="0"/>
            </a:endParaRPr>
          </a:p>
        </p:txBody>
      </p:sp>
      <p:sp>
        <p:nvSpPr>
          <p:cNvPr id="7" name="TextBox 6"/>
          <p:cNvSpPr txBox="1"/>
          <p:nvPr/>
        </p:nvSpPr>
        <p:spPr>
          <a:xfrm>
            <a:off x="2839453" y="841882"/>
            <a:ext cx="6256422" cy="1692771"/>
          </a:xfrm>
          <a:prstGeom prst="rect">
            <a:avLst/>
          </a:prstGeom>
          <a:noFill/>
        </p:spPr>
        <p:txBody>
          <a:bodyPr wrap="square" rtlCol="0">
            <a:spAutoFit/>
          </a:bodyPr>
          <a:lstStyle/>
          <a:p>
            <a:pPr algn="just"/>
            <a:r>
              <a:rPr lang="vi-VN" sz="2600" dirty="0">
                <a:latin typeface="Times New Roman" panose="02020603050405020304" pitchFamily="18" charset="0"/>
                <a:cs typeface="Times New Roman" panose="02020603050405020304" pitchFamily="18" charset="0"/>
              </a:rPr>
              <a:t>Là </a:t>
            </a:r>
            <a:r>
              <a:rPr lang="vi-VN" sz="2600" dirty="0" smtClean="0">
                <a:latin typeface="Times New Roman" panose="02020603050405020304" pitchFamily="18" charset="0"/>
                <a:cs typeface="Times New Roman" panose="02020603050405020304" pitchFamily="18" charset="0"/>
              </a:rPr>
              <a:t>BPTT gán </a:t>
            </a:r>
            <a:r>
              <a:rPr lang="vi-VN" sz="2600" dirty="0">
                <a:latin typeface="Times New Roman" panose="02020603050405020304" pitchFamily="18" charset="0"/>
                <a:cs typeface="Times New Roman" panose="02020603050405020304" pitchFamily="18" charset="0"/>
              </a:rPr>
              <a:t>thuộc tính của người cho những sự vật không phải là người nhằm tăng tính hình tượng, tính biểu cảm của sự diễn đạt.</a:t>
            </a:r>
          </a:p>
        </p:txBody>
      </p:sp>
      <p:sp>
        <p:nvSpPr>
          <p:cNvPr id="8" name="TextBox 7"/>
          <p:cNvSpPr txBox="1"/>
          <p:nvPr/>
        </p:nvSpPr>
        <p:spPr>
          <a:xfrm>
            <a:off x="2839453" y="2534653"/>
            <a:ext cx="6256422" cy="1292662"/>
          </a:xfrm>
          <a:prstGeom prst="rect">
            <a:avLst/>
          </a:prstGeom>
          <a:noFill/>
        </p:spPr>
        <p:txBody>
          <a:bodyPr wrap="square" rtlCol="0">
            <a:spAutoFit/>
          </a:bodyPr>
          <a:lstStyle/>
          <a:p>
            <a:pPr algn="just"/>
            <a:r>
              <a:rPr lang="de-DE" sz="2600" dirty="0">
                <a:latin typeface="Times New Roman" panose="02020603050405020304" pitchFamily="18" charset="0"/>
                <a:cs typeface="Times New Roman" panose="02020603050405020304" pitchFamily="18" charset="0"/>
              </a:rPr>
              <a:t>Là đối chiếu sự vật, sự việc này với sự vật, sự việc khác có nét tương đồng để làm tăng sức gợi hình, gợi cảm cho sự diễn đạt.</a:t>
            </a:r>
            <a:endParaRPr lang="vi-VN" sz="2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807369" y="3948317"/>
            <a:ext cx="6256422" cy="1384995"/>
          </a:xfrm>
          <a:prstGeom prst="rect">
            <a:avLst/>
          </a:prstGeom>
          <a:noFill/>
        </p:spPr>
        <p:txBody>
          <a:bodyPr wrap="square" rtlCol="0">
            <a:spAutoFit/>
          </a:bodyPr>
          <a:lstStyle/>
          <a:p>
            <a:pPr algn="just"/>
            <a:r>
              <a:rPr lang="de-DE" sz="2800" dirty="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biện pháp tu từ lặp lại một từ ngữ (đôi khi cả một câu) để làm nổi bật ý muốn nhấn mạnh.</a:t>
            </a:r>
          </a:p>
        </p:txBody>
      </p:sp>
      <p:sp>
        <p:nvSpPr>
          <p:cNvPr id="4" name="TextBox 3"/>
          <p:cNvSpPr txBox="1"/>
          <p:nvPr/>
        </p:nvSpPr>
        <p:spPr>
          <a:xfrm>
            <a:off x="9095875" y="970437"/>
            <a:ext cx="2871536" cy="1292662"/>
          </a:xfrm>
          <a:prstGeom prst="rect">
            <a:avLst/>
          </a:prstGeom>
          <a:noFill/>
        </p:spPr>
        <p:txBody>
          <a:bodyPr wrap="square" rtlCol="0">
            <a:spAutoFit/>
          </a:bodyPr>
          <a:lstStyle/>
          <a:p>
            <a:pPr lvl="0"/>
            <a:r>
              <a:rPr lang="en-US" sz="2600" dirty="0">
                <a:latin typeface="Times New Roman" pitchFamily="18" charset="0"/>
                <a:cs typeface="Times New Roman" pitchFamily="18" charset="0"/>
              </a:rPr>
              <a:t>Đồ vật, cây cối, sự vật có tính cách, suy nghĩ như </a:t>
            </a:r>
            <a:r>
              <a:rPr lang="en-US" sz="2600" dirty="0" smtClean="0">
                <a:latin typeface="Times New Roman" pitchFamily="18" charset="0"/>
                <a:cs typeface="Times New Roman" pitchFamily="18" charset="0"/>
              </a:rPr>
              <a:t>người</a:t>
            </a:r>
            <a:endParaRPr lang="en-US" sz="2600" dirty="0">
              <a:latin typeface="Times New Roman" pitchFamily="18" charset="0"/>
              <a:cs typeface="Times New Roman" pitchFamily="18" charset="0"/>
            </a:endParaRPr>
          </a:p>
        </p:txBody>
      </p:sp>
      <p:sp>
        <p:nvSpPr>
          <p:cNvPr id="12" name="TextBox 11"/>
          <p:cNvSpPr txBox="1"/>
          <p:nvPr/>
        </p:nvSpPr>
        <p:spPr>
          <a:xfrm>
            <a:off x="9095875" y="2534653"/>
            <a:ext cx="2871536" cy="1292662"/>
          </a:xfrm>
          <a:prstGeom prst="rect">
            <a:avLst/>
          </a:prstGeom>
          <a:noFill/>
        </p:spPr>
        <p:txBody>
          <a:bodyPr wrap="square" rtlCol="0">
            <a:spAutoFit/>
          </a:bodyPr>
          <a:lstStyle/>
          <a:p>
            <a:pPr lvl="0"/>
            <a:r>
              <a:rPr lang="en-US" sz="2600" dirty="0" smtClean="0">
                <a:latin typeface="Times New Roman" pitchFamily="18" charset="0"/>
                <a:cs typeface="Times New Roman" pitchFamily="18" charset="0"/>
              </a:rPr>
              <a:t>Có từ: </a:t>
            </a:r>
            <a:r>
              <a:rPr lang="en-US" sz="2600" b="1" dirty="0" smtClean="0">
                <a:latin typeface="Times New Roman" pitchFamily="18" charset="0"/>
                <a:cs typeface="Times New Roman" pitchFamily="18" charset="0"/>
              </a:rPr>
              <a:t>như, bằng, gần bằng, không bằng, là…</a:t>
            </a:r>
            <a:endParaRPr lang="en-US" sz="2600" b="1" dirty="0">
              <a:latin typeface="Times New Roman" pitchFamily="18" charset="0"/>
              <a:cs typeface="Times New Roman" pitchFamily="18" charset="0"/>
            </a:endParaRPr>
          </a:p>
        </p:txBody>
      </p:sp>
      <p:sp>
        <p:nvSpPr>
          <p:cNvPr id="13" name="TextBox 12"/>
          <p:cNvSpPr txBox="1"/>
          <p:nvPr/>
        </p:nvSpPr>
        <p:spPr>
          <a:xfrm>
            <a:off x="9144002" y="3994484"/>
            <a:ext cx="2871536" cy="1292662"/>
          </a:xfrm>
          <a:prstGeom prst="rect">
            <a:avLst/>
          </a:prstGeom>
          <a:noFill/>
        </p:spPr>
        <p:txBody>
          <a:bodyPr wrap="square" rtlCol="0">
            <a:spAutoFit/>
          </a:bodyPr>
          <a:lstStyle/>
          <a:p>
            <a:pPr lvl="0"/>
            <a:r>
              <a:rPr lang="en-US" sz="2600" dirty="0" smtClean="0">
                <a:latin typeface="Times New Roman" pitchFamily="18" charset="0"/>
                <a:cs typeface="Times New Roman" pitchFamily="18" charset="0"/>
              </a:rPr>
              <a:t>Có từ, cụm từ, câu được lặp đi lặp lại nhiều lần</a:t>
            </a:r>
            <a:endParaRPr lang="en-US" sz="2600" b="1" dirty="0">
              <a:latin typeface="Times New Roman" pitchFamily="18" charset="0"/>
              <a:cs typeface="Times New Roman" pitchFamily="18" charset="0"/>
            </a:endParaRPr>
          </a:p>
        </p:txBody>
      </p:sp>
      <p:sp>
        <p:nvSpPr>
          <p:cNvPr id="14" name="TextBox 13"/>
          <p:cNvSpPr txBox="1"/>
          <p:nvPr/>
        </p:nvSpPr>
        <p:spPr>
          <a:xfrm>
            <a:off x="9095875" y="5464478"/>
            <a:ext cx="2871536" cy="1292662"/>
          </a:xfrm>
          <a:prstGeom prst="rect">
            <a:avLst/>
          </a:prstGeom>
          <a:noFill/>
        </p:spPr>
        <p:txBody>
          <a:bodyPr wrap="square" rtlCol="0">
            <a:spAutoFit/>
          </a:bodyPr>
          <a:lstStyle/>
          <a:p>
            <a:pPr lvl="0"/>
            <a:r>
              <a:rPr lang="en-US" sz="2600" dirty="0" smtClean="0">
                <a:latin typeface="Times New Roman" pitchFamily="18" charset="0"/>
                <a:cs typeface="Times New Roman" pitchFamily="18" charset="0"/>
              </a:rPr>
              <a:t>Có một ẩn ý được gửi gắm sau từ, cụm từ hoặc câu</a:t>
            </a:r>
            <a:endParaRPr lang="en-US" sz="2600"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4102447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4"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295"/>
            <a:ext cx="12192000" cy="6994357"/>
          </a:xfrm>
          <a:prstGeom prst="rect">
            <a:avLst/>
          </a:prstGeom>
        </p:spPr>
      </p:pic>
      <p:sp>
        <p:nvSpPr>
          <p:cNvPr id="2" name="Rectangle 1"/>
          <p:cNvSpPr/>
          <p:nvPr/>
        </p:nvSpPr>
        <p:spPr>
          <a:xfrm>
            <a:off x="670560" y="419207"/>
            <a:ext cx="10424160" cy="5909310"/>
          </a:xfrm>
          <a:prstGeom prst="rect">
            <a:avLst/>
          </a:prstGeom>
        </p:spPr>
        <p:txBody>
          <a:bodyPr wrap="square">
            <a:spAutoFit/>
          </a:bodyPr>
          <a:lstStyle/>
          <a:p>
            <a:r>
              <a:rPr lang="en-US" sz="4000" dirty="0"/>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1: </a:t>
            </a:r>
            <a:r>
              <a:rPr lang="en-US" sz="4000" dirty="0" err="1">
                <a:latin typeface="Times New Roman" pitchFamily="18" charset="0"/>
                <a:cs typeface="Times New Roman" pitchFamily="18" charset="0"/>
              </a:rPr>
              <a:t>X</a:t>
            </a:r>
            <a:r>
              <a:rPr lang="en-US" sz="4000" dirty="0" err="1" smtClean="0">
                <a:latin typeface="Times New Roman" pitchFamily="18" charset="0"/>
                <a:cs typeface="Times New Roman" pitchFamily="18" charset="0"/>
              </a:rPr>
              <a:t>ét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về</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cấu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tạo</a:t>
            </a:r>
            <a:r>
              <a:rPr lang="en-US" sz="4000" dirty="0" smtClean="0">
                <a:latin typeface="Times New Roman" pitchFamily="18" charset="0"/>
                <a:cs typeface="Times New Roman" pitchFamily="18" charset="0"/>
              </a:rPr>
              <a:t>,“</a:t>
            </a:r>
            <a:r>
              <a:rPr lang="en-US" sz="4000" dirty="0" err="1" smtClean="0">
                <a:latin typeface="Times New Roman" pitchFamily="18" charset="0"/>
                <a:cs typeface="Times New Roman" pitchFamily="18" charset="0"/>
              </a:rPr>
              <a:t>lềnh</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bềnh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láy</a:t>
            </a:r>
            <a:r>
              <a:rPr lang="en-US" sz="4000" dirty="0">
                <a:latin typeface="Times New Roman" pitchFamily="18" charset="0"/>
                <a:cs typeface="Times New Roman" pitchFamily="18" charset="0"/>
              </a:rPr>
              <a:t>.</a:t>
            </a:r>
          </a:p>
          <a:p>
            <a:r>
              <a:rPr lang="en-US" sz="4000" dirty="0" err="1" smtClean="0">
                <a:latin typeface="Times New Roman" pitchFamily="18" charset="0"/>
                <a:cs typeface="Times New Roman" pitchFamily="18" charset="0"/>
              </a:rPr>
              <a:t>A.Đúng</a:t>
            </a:r>
            <a:endParaRPr lang="en-US" sz="4000" dirty="0">
              <a:latin typeface="Times New Roman" pitchFamily="18" charset="0"/>
              <a:cs typeface="Times New Roman" pitchFamily="18" charset="0"/>
            </a:endParaRPr>
          </a:p>
          <a:p>
            <a:pPr marL="342900" indent="-342900">
              <a:buAutoNum type="alphaUcPeriod" startAt="2"/>
            </a:pPr>
            <a:r>
              <a:rPr lang="en-US" sz="4000" dirty="0" err="1" smtClean="0">
                <a:latin typeface="Times New Roman" pitchFamily="18" charset="0"/>
                <a:cs typeface="Times New Roman" pitchFamily="18" charset="0"/>
              </a:rPr>
              <a:t>Sai</a:t>
            </a:r>
            <a:endParaRPr lang="en-US" sz="4000" dirty="0" smtClean="0">
              <a:latin typeface="Times New Roman" pitchFamily="18" charset="0"/>
              <a:cs typeface="Times New Roman" pitchFamily="18" charset="0"/>
            </a:endParaRPr>
          </a:p>
          <a:p>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Xét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tạo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mặt</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mũi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láy</a:t>
            </a:r>
            <a:r>
              <a:rPr lang="en-US" sz="4000" dirty="0">
                <a:latin typeface="Times New Roman" pitchFamily="18" charset="0"/>
                <a:cs typeface="Times New Roman" pitchFamily="18" charset="0"/>
              </a:rPr>
              <a:t>.</a:t>
            </a:r>
          </a:p>
          <a:p>
            <a:pPr lvl="0"/>
            <a:r>
              <a:rPr lang="en-US" sz="4000" dirty="0" smtClean="0">
                <a:latin typeface="Times New Roman" pitchFamily="18" charset="0"/>
                <a:cs typeface="Times New Roman" pitchFamily="18" charset="0"/>
              </a:rPr>
              <a:t>A. </a:t>
            </a:r>
            <a:r>
              <a:rPr lang="en-US" sz="4000" dirty="0" err="1" smtClean="0">
                <a:latin typeface="Times New Roman" pitchFamily="18" charset="0"/>
                <a:cs typeface="Times New Roman" pitchFamily="18" charset="0"/>
              </a:rPr>
              <a:t>Đúng</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Sai</a:t>
            </a:r>
            <a:endParaRPr lang="en-US" sz="4000" dirty="0">
              <a:latin typeface="Times New Roman" pitchFamily="18" charset="0"/>
              <a:cs typeface="Times New Roman" pitchFamily="18" charset="0"/>
            </a:endParaRPr>
          </a:p>
          <a:p>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a:t>
            </a:r>
            <a:r>
              <a:rPr lang="en-US" sz="4000" dirty="0">
                <a:latin typeface="Times New Roman" pitchFamily="18" charset="0"/>
                <a:cs typeface="Times New Roman" pitchFamily="18" charset="0"/>
              </a:rPr>
              <a:t>3. </a:t>
            </a:r>
            <a:r>
              <a:rPr lang="en-US" sz="4000" dirty="0" err="1">
                <a:latin typeface="Times New Roman" pitchFamily="18" charset="0"/>
                <a:cs typeface="Times New Roman" pitchFamily="18" charset="0"/>
              </a:rPr>
              <a:t>Xét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cấu</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tạo</a:t>
            </a:r>
            <a:r>
              <a:rPr lang="en-US" sz="4000" dirty="0" smtClean="0">
                <a:latin typeface="Times New Roman" pitchFamily="18" charset="0"/>
                <a:cs typeface="Times New Roman" pitchFamily="18" charset="0"/>
              </a:rPr>
              <a:t> “ </a:t>
            </a:r>
            <a:r>
              <a:rPr lang="en-US" sz="4000" dirty="0" err="1">
                <a:latin typeface="Times New Roman" pitchFamily="18" charset="0"/>
                <a:cs typeface="Times New Roman" pitchFamily="18" charset="0"/>
              </a:rPr>
              <a:t>á</a:t>
            </a:r>
            <a:r>
              <a:rPr lang="en-US" sz="4000" dirty="0" err="1" smtClean="0">
                <a:latin typeface="Times New Roman" pitchFamily="18" charset="0"/>
                <a:cs typeface="Times New Roman" pitchFamily="18" charset="0"/>
              </a:rPr>
              <a:t>o</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giáp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ghép</a:t>
            </a:r>
            <a:r>
              <a:rPr lang="en-US" sz="4000" dirty="0">
                <a:latin typeface="Times New Roman" pitchFamily="18" charset="0"/>
                <a:cs typeface="Times New Roman" pitchFamily="18" charset="0"/>
              </a:rPr>
              <a:t>.</a:t>
            </a:r>
          </a:p>
          <a:p>
            <a:pPr lvl="0"/>
            <a:r>
              <a:rPr lang="en-US" sz="4000" dirty="0" smtClean="0">
                <a:latin typeface="Times New Roman" pitchFamily="18" charset="0"/>
                <a:cs typeface="Times New Roman" pitchFamily="18" charset="0"/>
              </a:rPr>
              <a:t>A. </a:t>
            </a:r>
            <a:r>
              <a:rPr lang="en-US" sz="4000" dirty="0" err="1" smtClean="0">
                <a:latin typeface="Times New Roman" pitchFamily="18" charset="0"/>
                <a:cs typeface="Times New Roman" pitchFamily="18" charset="0"/>
              </a:rPr>
              <a:t>Đúng</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Sai</a:t>
            </a:r>
            <a:endParaRPr lang="en-US" sz="4000" dirty="0">
              <a:latin typeface="Times New Roman" pitchFamily="18" charset="0"/>
              <a:cs typeface="Times New Roman" pitchFamily="18" charset="0"/>
            </a:endParaRPr>
          </a:p>
          <a:p>
            <a:pPr marL="342900" indent="-342900">
              <a:buAutoNum type="alphaUcPeriod" startAt="2"/>
            </a:pP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3534" y="999743"/>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910" y="3479433"/>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1012" y="4779262"/>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8583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92608" y="0"/>
            <a:ext cx="11301984" cy="3360920"/>
          </a:xfrm>
          <a:prstGeom prst="rect">
            <a:avLst/>
          </a:prstGeom>
        </p:spPr>
        <p:txBody>
          <a:bodyPr wrap="square">
            <a:spAutoFit/>
          </a:bodyPr>
          <a:lstStyle/>
          <a:p>
            <a:pPr marL="457200" algn="just">
              <a:lnSpc>
                <a:spcPct val="130000"/>
              </a:lnSpc>
              <a:spcAft>
                <a:spcPts val="0"/>
              </a:spcAft>
            </a:pPr>
            <a:r>
              <a:rPr lang="en-US" sz="3600" dirty="0">
                <a:solidFill>
                  <a:srgbClr val="000000"/>
                </a:solidFill>
                <a:latin typeface="Times New Roman" pitchFamily="18" charset="0"/>
                <a:ea typeface="Calibri"/>
                <a:cs typeface="Times New Roman" pitchFamily="18" charset="0"/>
              </a:rPr>
              <a:t>Câu </a:t>
            </a:r>
            <a:r>
              <a:rPr lang="en-US" sz="3600" dirty="0" smtClean="0">
                <a:solidFill>
                  <a:srgbClr val="000000"/>
                </a:solidFill>
                <a:latin typeface="Times New Roman" pitchFamily="18" charset="0"/>
                <a:ea typeface="Calibri"/>
                <a:cs typeface="Times New Roman" pitchFamily="18" charset="0"/>
              </a:rPr>
              <a:t>4: Từ </a:t>
            </a:r>
            <a:r>
              <a:rPr lang="en-US" sz="3600" dirty="0">
                <a:solidFill>
                  <a:srgbClr val="000000"/>
                </a:solidFill>
                <a:latin typeface="Times New Roman" pitchFamily="18" charset="0"/>
                <a:ea typeface="Calibri"/>
                <a:cs typeface="Times New Roman" pitchFamily="18" charset="0"/>
              </a:rPr>
              <a:t>nào sau đây không phải là từ láy?</a:t>
            </a:r>
            <a:endParaRPr lang="en-US" sz="3600" dirty="0">
              <a:latin typeface="Times New Roman" pitchFamily="18" charset="0"/>
              <a:ea typeface="Calibri"/>
              <a:cs typeface="Times New Roman" pitchFamily="18" charset="0"/>
            </a:endParaRPr>
          </a:p>
          <a:p>
            <a:pPr marL="342900" lvl="0" indent="-342900" algn="just">
              <a:lnSpc>
                <a:spcPct val="115000"/>
              </a:lnSpc>
              <a:spcAft>
                <a:spcPts val="0"/>
              </a:spcAft>
              <a:buFont typeface="+mj-lt"/>
              <a:buAutoNum type="alphaUcPeriod"/>
            </a:pPr>
            <a:r>
              <a:rPr lang="en-US" sz="3600" dirty="0" err="1">
                <a:solidFill>
                  <a:srgbClr val="000000"/>
                </a:solidFill>
                <a:latin typeface="Times New Roman" pitchFamily="18" charset="0"/>
                <a:ea typeface="Calibri"/>
                <a:cs typeface="Times New Roman" pitchFamily="18" charset="0"/>
              </a:rPr>
              <a:t>Quần</a:t>
            </a:r>
            <a:r>
              <a:rPr lang="en-US" sz="3600" dirty="0">
                <a:solidFill>
                  <a:srgbClr val="000000"/>
                </a:solidFill>
                <a:latin typeface="Times New Roman" pitchFamily="18" charset="0"/>
                <a:ea typeface="Calibri"/>
                <a:cs typeface="Times New Roman" pitchFamily="18" charset="0"/>
              </a:rPr>
              <a:t> </a:t>
            </a:r>
            <a:r>
              <a:rPr lang="en-US" sz="3600" dirty="0" err="1">
                <a:solidFill>
                  <a:srgbClr val="000000"/>
                </a:solidFill>
                <a:latin typeface="Times New Roman" pitchFamily="18" charset="0"/>
                <a:ea typeface="Calibri"/>
                <a:cs typeface="Times New Roman" pitchFamily="18" charset="0"/>
              </a:rPr>
              <a:t>quật</a:t>
            </a:r>
            <a:r>
              <a:rPr lang="en-US" sz="3600" dirty="0">
                <a:solidFill>
                  <a:srgbClr val="000000"/>
                </a:solidFill>
                <a:latin typeface="Times New Roman" pitchFamily="18" charset="0"/>
                <a:ea typeface="Calibri"/>
                <a:cs typeface="Times New Roman" pitchFamily="18" charset="0"/>
              </a:rPr>
              <a:t> </a:t>
            </a:r>
            <a:endParaRPr lang="en-US" sz="3600" dirty="0">
              <a:latin typeface="Times New Roman" pitchFamily="18" charset="0"/>
              <a:ea typeface="Calibri"/>
              <a:cs typeface="Times New Roman" pitchFamily="18" charset="0"/>
            </a:endParaRPr>
          </a:p>
          <a:p>
            <a:pPr marL="342900" lvl="0" indent="-342900" algn="just">
              <a:lnSpc>
                <a:spcPct val="115000"/>
              </a:lnSpc>
              <a:spcAft>
                <a:spcPts val="0"/>
              </a:spcAft>
              <a:buFont typeface="+mj-lt"/>
              <a:buAutoNum type="alphaUcPeriod"/>
            </a:pPr>
            <a:r>
              <a:rPr lang="en-US" sz="3600" dirty="0" err="1">
                <a:solidFill>
                  <a:srgbClr val="000000"/>
                </a:solidFill>
                <a:latin typeface="Times New Roman" pitchFamily="18" charset="0"/>
                <a:ea typeface="Calibri"/>
                <a:cs typeface="Times New Roman" pitchFamily="18" charset="0"/>
              </a:rPr>
              <a:t>Vất</a:t>
            </a:r>
            <a:r>
              <a:rPr lang="en-US" sz="3600" dirty="0">
                <a:solidFill>
                  <a:srgbClr val="000000"/>
                </a:solidFill>
                <a:latin typeface="Times New Roman" pitchFamily="18" charset="0"/>
                <a:ea typeface="Calibri"/>
                <a:cs typeface="Times New Roman" pitchFamily="18" charset="0"/>
              </a:rPr>
              <a:t> </a:t>
            </a:r>
            <a:r>
              <a:rPr lang="en-US" sz="3600" dirty="0" err="1">
                <a:solidFill>
                  <a:srgbClr val="000000"/>
                </a:solidFill>
                <a:latin typeface="Times New Roman" pitchFamily="18" charset="0"/>
                <a:ea typeface="Calibri"/>
                <a:cs typeface="Times New Roman" pitchFamily="18" charset="0"/>
              </a:rPr>
              <a:t>vả</a:t>
            </a:r>
            <a:endParaRPr lang="en-US" sz="3600" dirty="0">
              <a:latin typeface="Times New Roman" pitchFamily="18" charset="0"/>
              <a:ea typeface="Calibri"/>
              <a:cs typeface="Times New Roman" pitchFamily="18" charset="0"/>
            </a:endParaRPr>
          </a:p>
          <a:p>
            <a:pPr marL="342900" lvl="0" indent="-342900" algn="just">
              <a:lnSpc>
                <a:spcPct val="115000"/>
              </a:lnSpc>
              <a:spcAft>
                <a:spcPts val="0"/>
              </a:spcAft>
              <a:buFont typeface="+mj-lt"/>
              <a:buAutoNum type="alphaUcPeriod"/>
            </a:pPr>
            <a:r>
              <a:rPr lang="en-US" sz="3600" dirty="0" err="1">
                <a:solidFill>
                  <a:srgbClr val="000000"/>
                </a:solidFill>
                <a:latin typeface="Times New Roman" pitchFamily="18" charset="0"/>
                <a:ea typeface="Calibri"/>
                <a:cs typeface="Times New Roman" pitchFamily="18" charset="0"/>
              </a:rPr>
              <a:t>Bà</a:t>
            </a:r>
            <a:r>
              <a:rPr lang="en-US" sz="3600" dirty="0">
                <a:solidFill>
                  <a:srgbClr val="000000"/>
                </a:solidFill>
                <a:latin typeface="Times New Roman" pitchFamily="18" charset="0"/>
                <a:ea typeface="Calibri"/>
                <a:cs typeface="Times New Roman" pitchFamily="18" charset="0"/>
              </a:rPr>
              <a:t> </a:t>
            </a:r>
            <a:r>
              <a:rPr lang="en-US" sz="3600" dirty="0" err="1">
                <a:solidFill>
                  <a:srgbClr val="000000"/>
                </a:solidFill>
                <a:latin typeface="Times New Roman" pitchFamily="18" charset="0"/>
                <a:ea typeface="Calibri"/>
                <a:cs typeface="Times New Roman" pitchFamily="18" charset="0"/>
              </a:rPr>
              <a:t>buồn</a:t>
            </a:r>
            <a:endParaRPr lang="en-US" sz="3600" dirty="0">
              <a:latin typeface="Times New Roman" pitchFamily="18" charset="0"/>
              <a:ea typeface="Calibri"/>
              <a:cs typeface="Times New Roman" pitchFamily="18" charset="0"/>
            </a:endParaRPr>
          </a:p>
          <a:p>
            <a:pPr marL="342900" lvl="0" indent="-342900" algn="just">
              <a:lnSpc>
                <a:spcPct val="115000"/>
              </a:lnSpc>
              <a:spcAft>
                <a:spcPts val="1000"/>
              </a:spcAft>
              <a:buFont typeface="+mj-lt"/>
              <a:buAutoNum type="alphaUcPeriod"/>
            </a:pPr>
            <a:r>
              <a:rPr lang="en-US" sz="3600" dirty="0">
                <a:solidFill>
                  <a:srgbClr val="000000"/>
                </a:solidFill>
                <a:latin typeface="Times New Roman" pitchFamily="18" charset="0"/>
                <a:ea typeface="Calibri"/>
                <a:cs typeface="Times New Roman" pitchFamily="18" charset="0"/>
              </a:rPr>
              <a:t>Kham </a:t>
            </a:r>
            <a:r>
              <a:rPr lang="en-US" sz="3600" dirty="0" err="1">
                <a:solidFill>
                  <a:srgbClr val="000000"/>
                </a:solidFill>
                <a:latin typeface="Times New Roman" pitchFamily="18" charset="0"/>
                <a:ea typeface="Calibri"/>
                <a:cs typeface="Times New Roman" pitchFamily="18" charset="0"/>
              </a:rPr>
              <a:t>khổ</a:t>
            </a:r>
            <a:r>
              <a:rPr lang="en-US" sz="3600" dirty="0">
                <a:solidFill>
                  <a:srgbClr val="000000"/>
                </a:solidFill>
                <a:latin typeface="Times New Roman" pitchFamily="18" charset="0"/>
                <a:ea typeface="Calibri"/>
                <a:cs typeface="Times New Roman" pitchFamily="18" charset="0"/>
              </a:rPr>
              <a:t> </a:t>
            </a:r>
            <a:endParaRPr lang="en-US" sz="3600" dirty="0">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783" y="1871344"/>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2608" y="3424640"/>
            <a:ext cx="10940714" cy="3139321"/>
          </a:xfrm>
          <a:prstGeom prst="rect">
            <a:avLst/>
          </a:prstGeom>
        </p:spPr>
        <p:txBody>
          <a:bodyPr wrap="square">
            <a:spAutoFit/>
          </a:bodyPr>
          <a:lstStyle/>
          <a:p>
            <a:r>
              <a:rPr lang="vi-VN" sz="3600" b="1" dirty="0">
                <a:latin typeface="+mj-lt"/>
              </a:rPr>
              <a:t>Câu </a:t>
            </a:r>
            <a:r>
              <a:rPr lang="vi-VN" sz="3600" b="1" dirty="0" smtClean="0">
                <a:latin typeface="+mj-lt"/>
              </a:rPr>
              <a:t>5:</a:t>
            </a:r>
            <a:r>
              <a:rPr lang="vi-VN" sz="3600" dirty="0">
                <a:latin typeface="+mj-lt"/>
              </a:rPr>
              <a:t> Trong câu: </a:t>
            </a:r>
            <a:r>
              <a:rPr lang="vi-VN" sz="3600" i="1" dirty="0">
                <a:latin typeface="+mj-lt"/>
              </a:rPr>
              <a:t>“Sơn bây giờ mới chợt nhớ ra là mẹ cái Hiên rất nghèo, chỉ có nghề đi mò cua bắt ốc thì còn lấy đâu ra tiền mà sắm áo cho con nữa.”</a:t>
            </a:r>
            <a:r>
              <a:rPr lang="vi-VN" sz="3600" dirty="0">
                <a:latin typeface="+mj-lt"/>
              </a:rPr>
              <a:t> sử dụng mấy cụm tính từ? </a:t>
            </a:r>
          </a:p>
          <a:p>
            <a:pPr>
              <a:lnSpc>
                <a:spcPct val="150000"/>
              </a:lnSpc>
            </a:pPr>
            <a:r>
              <a:rPr lang="vi-VN" sz="3600" dirty="0" smtClean="0">
                <a:latin typeface="+mj-lt"/>
              </a:rPr>
              <a:t>	A</a:t>
            </a:r>
            <a:r>
              <a:rPr lang="vi-VN" sz="3600" dirty="0">
                <a:latin typeface="+mj-lt"/>
              </a:rPr>
              <a:t>. </a:t>
            </a:r>
            <a:r>
              <a:rPr lang="vi-VN" sz="3600" dirty="0" smtClean="0">
                <a:latin typeface="+mj-lt"/>
              </a:rPr>
              <a:t>1			B</a:t>
            </a:r>
            <a:r>
              <a:rPr lang="vi-VN" sz="3600" dirty="0">
                <a:latin typeface="+mj-lt"/>
              </a:rPr>
              <a:t>. </a:t>
            </a:r>
            <a:r>
              <a:rPr lang="vi-VN" sz="3600" dirty="0" smtClean="0">
                <a:latin typeface="+mj-lt"/>
              </a:rPr>
              <a:t>2			C</a:t>
            </a:r>
            <a:r>
              <a:rPr lang="vi-VN" sz="3600" dirty="0">
                <a:latin typeface="+mj-lt"/>
              </a:rPr>
              <a:t>. </a:t>
            </a:r>
            <a:r>
              <a:rPr lang="vi-VN" sz="3600" dirty="0" smtClean="0">
                <a:latin typeface="+mj-lt"/>
              </a:rPr>
              <a:t>3			D</a:t>
            </a:r>
            <a:r>
              <a:rPr lang="vi-VN" sz="3600" dirty="0">
                <a:latin typeface="+mj-lt"/>
              </a:rPr>
              <a:t>. 4</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1309" y="5673323"/>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6302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2383" y="43620"/>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356597543"/>
              </p:ext>
            </p:extLst>
          </p:nvPr>
        </p:nvGraphicFramePr>
        <p:xfrm>
          <a:off x="257927" y="1411703"/>
          <a:ext cx="11614482" cy="4960224"/>
        </p:xfrm>
        <a:graphic>
          <a:graphicData uri="http://schemas.openxmlformats.org/drawingml/2006/table">
            <a:tbl>
              <a:tblPr>
                <a:tableStyleId>{5C22544A-7EE6-4342-B048-85BDC9FD1C3A}</a:tableStyleId>
              </a:tblPr>
              <a:tblGrid>
                <a:gridCol w="2229850">
                  <a:extLst>
                    <a:ext uri="{9D8B030D-6E8A-4147-A177-3AD203B41FA5}">
                      <a16:colId xmlns:a16="http://schemas.microsoft.com/office/drawing/2014/main" val="20000"/>
                    </a:ext>
                  </a:extLst>
                </a:gridCol>
                <a:gridCol w="1588169">
                  <a:extLst>
                    <a:ext uri="{9D8B030D-6E8A-4147-A177-3AD203B41FA5}">
                      <a16:colId xmlns:a16="http://schemas.microsoft.com/office/drawing/2014/main" val="20001"/>
                    </a:ext>
                  </a:extLst>
                </a:gridCol>
                <a:gridCol w="7796463">
                  <a:extLst>
                    <a:ext uri="{9D8B030D-6E8A-4147-A177-3AD203B41FA5}">
                      <a16:colId xmlns:a16="http://schemas.microsoft.com/office/drawing/2014/main" val="20002"/>
                    </a:ext>
                  </a:extLst>
                </a:gridCol>
              </a:tblGrid>
              <a:tr h="513350">
                <a:tc>
                  <a:txBody>
                    <a:bodyPr/>
                    <a:lstStyle/>
                    <a:p>
                      <a:pPr algn="ctr">
                        <a:spcAft>
                          <a:spcPts val="0"/>
                        </a:spcAft>
                      </a:pPr>
                      <a:r>
                        <a:rPr lang="vi-VN" sz="2800" b="1" dirty="0">
                          <a:effectLst/>
                          <a:latin typeface="+mj-lt"/>
                        </a:rPr>
                        <a:t>Cột A</a:t>
                      </a:r>
                      <a:endParaRPr lang="vi-VN" sz="2800" b="1"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8ADE"/>
                    </a:solidFill>
                  </a:tcPr>
                </a:tc>
                <a:tc>
                  <a:txBody>
                    <a:bodyPr/>
                    <a:lstStyle/>
                    <a:p>
                      <a:pPr algn="ctr">
                        <a:spcAft>
                          <a:spcPts val="0"/>
                        </a:spcAft>
                      </a:pPr>
                      <a:r>
                        <a:rPr lang="vi-VN" sz="2800" b="1" dirty="0">
                          <a:effectLst/>
                          <a:latin typeface="+mj-lt"/>
                        </a:rPr>
                        <a:t>Cột nối</a:t>
                      </a:r>
                      <a:endParaRPr lang="vi-VN" sz="2800" b="1"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8ADE"/>
                    </a:solidFill>
                  </a:tcPr>
                </a:tc>
                <a:tc>
                  <a:txBody>
                    <a:bodyPr/>
                    <a:lstStyle/>
                    <a:p>
                      <a:pPr algn="ctr">
                        <a:spcAft>
                          <a:spcPts val="0"/>
                        </a:spcAft>
                      </a:pPr>
                      <a:r>
                        <a:rPr lang="vi-VN" sz="2800" b="1" dirty="0">
                          <a:effectLst/>
                          <a:latin typeface="+mj-lt"/>
                        </a:rPr>
                        <a:t>Cột B</a:t>
                      </a:r>
                      <a:endParaRPr lang="vi-VN" sz="2800" b="1"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8ADE"/>
                    </a:solidFill>
                  </a:tcPr>
                </a:tc>
                <a:extLst>
                  <a:ext uri="{0D108BD9-81ED-4DB2-BD59-A6C34878D82A}">
                    <a16:rowId xmlns:a16="http://schemas.microsoft.com/office/drawing/2014/main" val="10000"/>
                  </a:ext>
                </a:extLst>
              </a:tr>
              <a:tr h="808981">
                <a:tc>
                  <a:txBody>
                    <a:bodyPr/>
                    <a:lstStyle/>
                    <a:p>
                      <a:pPr algn="just">
                        <a:spcAft>
                          <a:spcPts val="0"/>
                        </a:spcAft>
                      </a:pPr>
                      <a:r>
                        <a:rPr lang="en-US" sz="2800" dirty="0" smtClean="0">
                          <a:effectLst/>
                          <a:latin typeface="Times New Roman" panose="02020603050405020304" pitchFamily="18" charset="0"/>
                          <a:cs typeface="Times New Roman" panose="02020603050405020304" pitchFamily="18" charset="0"/>
                        </a:rPr>
                        <a:t>1.Nhân </a:t>
                      </a:r>
                      <a:r>
                        <a:rPr lang="en-US" sz="2800" dirty="0">
                          <a:effectLst/>
                          <a:latin typeface="Times New Roman" panose="02020603050405020304" pitchFamily="18" charset="0"/>
                          <a:cs typeface="Times New Roman" panose="02020603050405020304" pitchFamily="18" charset="0"/>
                        </a:rPr>
                        <a:t>hóa</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dirty="0">
                          <a:effectLst/>
                          <a:latin typeface="+mj-lt"/>
                        </a:rPr>
                        <a:t>A. Mưa, mưa, mưa như trút nước. </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5472">
                <a:tc>
                  <a:txBody>
                    <a:bodyPr/>
                    <a:lstStyle/>
                    <a:p>
                      <a:pPr algn="just">
                        <a:spcAft>
                          <a:spcPts val="0"/>
                        </a:spcAft>
                      </a:pPr>
                      <a:r>
                        <a:rPr lang="en-US" sz="2800" dirty="0" smtClean="0">
                          <a:effectLst/>
                          <a:latin typeface="Times New Roman" panose="02020603050405020304" pitchFamily="18" charset="0"/>
                          <a:cs typeface="Times New Roman" panose="02020603050405020304" pitchFamily="18" charset="0"/>
                        </a:rPr>
                        <a:t>2.So </a:t>
                      </a:r>
                      <a:r>
                        <a:rPr lang="en-US" sz="2800" dirty="0">
                          <a:effectLst/>
                          <a:latin typeface="Times New Roman" panose="02020603050405020304" pitchFamily="18" charset="0"/>
                          <a:cs typeface="Times New Roman" panose="02020603050405020304" pitchFamily="18" charset="0"/>
                        </a:rPr>
                        <a:t>sánh</a:t>
                      </a:r>
                      <a:r>
                        <a:rPr lang="vi-VN"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vi-VN" sz="2800" dirty="0">
                          <a:effectLst/>
                          <a:latin typeface="+mj-lt"/>
                        </a:rPr>
                        <a:t>B.    Mặt trời của bắp thì nằm trên đồi</a:t>
                      </a:r>
                    </a:p>
                    <a:p>
                      <a:pPr algn="just">
                        <a:spcAft>
                          <a:spcPts val="0"/>
                        </a:spcAft>
                      </a:pPr>
                      <a:r>
                        <a:rPr lang="vi-VN" sz="2800" dirty="0">
                          <a:effectLst/>
                          <a:latin typeface="+mj-lt"/>
                        </a:rPr>
                        <a:t>     Mặt trời của mẹ, em nằm trên lưng </a:t>
                      </a:r>
                    </a:p>
                    <a:p>
                      <a:pPr algn="just">
                        <a:spcAft>
                          <a:spcPts val="0"/>
                        </a:spcAft>
                      </a:pPr>
                      <a:r>
                        <a:rPr lang="vi-VN" sz="2800" dirty="0">
                          <a:effectLst/>
                          <a:latin typeface="+mj-lt"/>
                        </a:rPr>
                        <a:t>(Khúc hát ru những em bé lớn lên trên lưng mẹ – Nguyễn Khoa Điềm)</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08981">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3. </a:t>
                      </a:r>
                      <a:r>
                        <a:rPr lang="vi-VN" sz="2800">
                          <a:effectLst/>
                          <a:latin typeface="Times New Roman" panose="02020603050405020304" pitchFamily="18" charset="0"/>
                          <a:cs typeface="Times New Roman" panose="02020603050405020304" pitchFamily="18" charset="0"/>
                        </a:rPr>
                        <a:t>Điệp ngữ</a:t>
                      </a:r>
                      <a:endParaRPr lang="vi-VN" sz="280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vi-VN" sz="2800" dirty="0">
                          <a:effectLst/>
                          <a:latin typeface="+mj-lt"/>
                        </a:rPr>
                        <a:t>C. Trẻ em như búp trên cành</a:t>
                      </a: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08981">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4. Ẩn dụ</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D. Chim én vẫn hồn nhiên cư ngụ trong hang Én (Hang Én)</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257927" y="181794"/>
            <a:ext cx="105544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Câu 6</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Xác định các biện pháp tu từ bằng cách nối tên biện pháp tu từ ở cột A với nội dung ở cột B sao cho phù hợp. </a:t>
            </a:r>
            <a:endParaRPr kumimoji="0" lang="vi-VN" altLang="vi-VN" sz="4400" b="0" i="0" u="none" strike="noStrike" cap="none" normalizeH="0" baseline="0" dirty="0" smtClean="0">
              <a:ln>
                <a:noFill/>
              </a:ln>
              <a:solidFill>
                <a:schemeClr val="tx1"/>
              </a:solidFill>
              <a:effectLst/>
              <a:latin typeface="+mj-lt"/>
              <a:cs typeface="Arial" pitchFamily="34" charset="0"/>
            </a:endParaRPr>
          </a:p>
        </p:txBody>
      </p:sp>
      <p:cxnSp>
        <p:nvCxnSpPr>
          <p:cNvPr id="6" name="Straight Arrow Connector 5"/>
          <p:cNvCxnSpPr/>
          <p:nvPr/>
        </p:nvCxnSpPr>
        <p:spPr>
          <a:xfrm>
            <a:off x="1989221" y="2261937"/>
            <a:ext cx="2037347" cy="3625516"/>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80674" y="3096127"/>
            <a:ext cx="2245894" cy="1812758"/>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89221" y="2390274"/>
            <a:ext cx="2037347" cy="2590800"/>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572126" y="3096127"/>
            <a:ext cx="2566737" cy="2590800"/>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5658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2383" y="43620"/>
            <a:ext cx="2060449" cy="6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526908760"/>
              </p:ext>
            </p:extLst>
          </p:nvPr>
        </p:nvGraphicFramePr>
        <p:xfrm>
          <a:off x="257927" y="1411703"/>
          <a:ext cx="11614482" cy="4778259"/>
        </p:xfrm>
        <a:graphic>
          <a:graphicData uri="http://schemas.openxmlformats.org/drawingml/2006/table">
            <a:tbl>
              <a:tblPr>
                <a:tableStyleId>{5C22544A-7EE6-4342-B048-85BDC9FD1C3A}</a:tableStyleId>
              </a:tblPr>
              <a:tblGrid>
                <a:gridCol w="2229850">
                  <a:extLst>
                    <a:ext uri="{9D8B030D-6E8A-4147-A177-3AD203B41FA5}">
                      <a16:colId xmlns:a16="http://schemas.microsoft.com/office/drawing/2014/main" val="20000"/>
                    </a:ext>
                  </a:extLst>
                </a:gridCol>
                <a:gridCol w="1588169">
                  <a:extLst>
                    <a:ext uri="{9D8B030D-6E8A-4147-A177-3AD203B41FA5}">
                      <a16:colId xmlns:a16="http://schemas.microsoft.com/office/drawing/2014/main" val="20001"/>
                    </a:ext>
                  </a:extLst>
                </a:gridCol>
                <a:gridCol w="7796463">
                  <a:extLst>
                    <a:ext uri="{9D8B030D-6E8A-4147-A177-3AD203B41FA5}">
                      <a16:colId xmlns:a16="http://schemas.microsoft.com/office/drawing/2014/main" val="20002"/>
                    </a:ext>
                  </a:extLst>
                </a:gridCol>
              </a:tblGrid>
              <a:tr h="513350">
                <a:tc>
                  <a:txBody>
                    <a:bodyPr/>
                    <a:lstStyle/>
                    <a:p>
                      <a:pPr algn="ctr">
                        <a:spcAft>
                          <a:spcPts val="0"/>
                        </a:spcAft>
                      </a:pPr>
                      <a:r>
                        <a:rPr lang="vi-VN" sz="2800" b="1" dirty="0">
                          <a:effectLst/>
                          <a:latin typeface="+mj-lt"/>
                        </a:rPr>
                        <a:t>Cột A</a:t>
                      </a:r>
                      <a:endParaRPr lang="vi-VN" sz="2800" b="1"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8ADE"/>
                    </a:solidFill>
                  </a:tcPr>
                </a:tc>
                <a:tc>
                  <a:txBody>
                    <a:bodyPr/>
                    <a:lstStyle/>
                    <a:p>
                      <a:pPr algn="ctr">
                        <a:spcAft>
                          <a:spcPts val="0"/>
                        </a:spcAft>
                      </a:pPr>
                      <a:r>
                        <a:rPr lang="vi-VN" sz="2800" b="1" dirty="0">
                          <a:effectLst/>
                          <a:latin typeface="+mj-lt"/>
                        </a:rPr>
                        <a:t>Cột nối</a:t>
                      </a:r>
                      <a:endParaRPr lang="vi-VN" sz="2800" b="1"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8ADE"/>
                    </a:solidFill>
                  </a:tcPr>
                </a:tc>
                <a:tc>
                  <a:txBody>
                    <a:bodyPr/>
                    <a:lstStyle/>
                    <a:p>
                      <a:pPr algn="ctr">
                        <a:spcAft>
                          <a:spcPts val="0"/>
                        </a:spcAft>
                      </a:pPr>
                      <a:r>
                        <a:rPr lang="vi-VN" sz="2800" b="1" dirty="0">
                          <a:effectLst/>
                          <a:latin typeface="+mj-lt"/>
                        </a:rPr>
                        <a:t>Cột B</a:t>
                      </a:r>
                      <a:endParaRPr lang="vi-VN" sz="2800" b="1"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8ADE"/>
                    </a:solidFill>
                  </a:tcPr>
                </a:tc>
                <a:extLst>
                  <a:ext uri="{0D108BD9-81ED-4DB2-BD59-A6C34878D82A}">
                    <a16:rowId xmlns:a16="http://schemas.microsoft.com/office/drawing/2014/main" val="10000"/>
                  </a:ext>
                </a:extLst>
              </a:tr>
              <a:tr h="808981">
                <a:tc>
                  <a:txBody>
                    <a:bodyPr/>
                    <a:lstStyle/>
                    <a:p>
                      <a:pPr algn="just">
                        <a:spcAft>
                          <a:spcPts val="0"/>
                        </a:spcAft>
                      </a:pPr>
                      <a:r>
                        <a:rPr lang="en-US" sz="2800" dirty="0" smtClean="0">
                          <a:effectLst/>
                          <a:latin typeface="Times New Roman" panose="02020603050405020304" pitchFamily="18" charset="0"/>
                          <a:cs typeface="Times New Roman" panose="02020603050405020304" pitchFamily="18" charset="0"/>
                        </a:rPr>
                        <a:t>1.Nhân </a:t>
                      </a:r>
                      <a:r>
                        <a:rPr lang="en-US" sz="2800" dirty="0">
                          <a:effectLst/>
                          <a:latin typeface="Times New Roman" panose="02020603050405020304" pitchFamily="18" charset="0"/>
                          <a:cs typeface="Times New Roman" panose="02020603050405020304" pitchFamily="18" charset="0"/>
                        </a:rPr>
                        <a:t>hóa</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vi-VN" sz="2800" dirty="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spcAft>
                          <a:spcPts val="0"/>
                        </a:spcAft>
                        <a:buFont typeface="+mj-lt"/>
                        <a:buAutoNum type="alphaUcPeriod"/>
                      </a:pPr>
                      <a:r>
                        <a:rPr lang="vi-VN" sz="3200">
                          <a:effectLst/>
                          <a:latin typeface="Times New Roman"/>
                          <a:ea typeface="Times New Roman"/>
                        </a:rPr>
                        <a:t>Con lăn, lăn, lăn mãi rồi sẽ cười vỡ tan vào lòng mẹ. (Mây và sóng-Tago)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71587">
                <a:tc>
                  <a:txBody>
                    <a:bodyPr/>
                    <a:lstStyle/>
                    <a:p>
                      <a:pPr algn="just">
                        <a:spcAft>
                          <a:spcPts val="0"/>
                        </a:spcAft>
                      </a:pPr>
                      <a:r>
                        <a:rPr lang="en-US" sz="2800" dirty="0" smtClean="0">
                          <a:effectLst/>
                          <a:latin typeface="Times New Roman" panose="02020603050405020304" pitchFamily="18" charset="0"/>
                          <a:cs typeface="Times New Roman" panose="02020603050405020304" pitchFamily="18" charset="0"/>
                        </a:rPr>
                        <a:t>2.So </a:t>
                      </a:r>
                      <a:r>
                        <a:rPr lang="en-US" sz="2800" dirty="0">
                          <a:effectLst/>
                          <a:latin typeface="Times New Roman" panose="02020603050405020304" pitchFamily="18" charset="0"/>
                          <a:cs typeface="Times New Roman" panose="02020603050405020304" pitchFamily="18" charset="0"/>
                        </a:rPr>
                        <a:t>sánh</a:t>
                      </a:r>
                      <a:r>
                        <a:rPr lang="vi-VN"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2-</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spcAft>
                          <a:spcPts val="0"/>
                        </a:spcAft>
                        <a:buFont typeface="+mj-lt"/>
                        <a:buNone/>
                      </a:pPr>
                      <a:r>
                        <a:rPr lang="vi-VN" sz="3200" dirty="0" smtClean="0">
                          <a:effectLst/>
                          <a:latin typeface="Times New Roman"/>
                          <a:ea typeface="Times New Roman"/>
                        </a:rPr>
                        <a:t>B    </a:t>
                      </a:r>
                      <a:r>
                        <a:rPr lang="vi-VN" sz="3200" dirty="0">
                          <a:effectLst/>
                          <a:latin typeface="Times New Roman"/>
                          <a:ea typeface="Times New Roman"/>
                        </a:rPr>
                        <a:t>Ngày ngày mặt trời đi qua trên lăng</a:t>
                      </a:r>
                    </a:p>
                    <a:p>
                      <a:pPr algn="just">
                        <a:spcAft>
                          <a:spcPts val="0"/>
                        </a:spcAft>
                      </a:pPr>
                      <a:r>
                        <a:rPr lang="vi-VN" sz="3200" dirty="0">
                          <a:effectLst/>
                          <a:latin typeface="Times New Roman"/>
                          <a:ea typeface="Times New Roman"/>
                        </a:rPr>
                        <a:t>     Thấy một mặt trời trong lăng rất đỏ </a:t>
                      </a:r>
                      <a:endParaRPr lang="vi-VN" sz="3200" dirty="0" smtClean="0">
                        <a:effectLst/>
                        <a:latin typeface="Times New Roman"/>
                        <a:ea typeface="Times New Roman"/>
                      </a:endParaRPr>
                    </a:p>
                    <a:p>
                      <a:pPr algn="r">
                        <a:spcAft>
                          <a:spcPts val="0"/>
                        </a:spcAft>
                      </a:pPr>
                      <a:r>
                        <a:rPr lang="vi-VN" sz="3200" dirty="0" smtClean="0">
                          <a:effectLst/>
                          <a:latin typeface="Times New Roman"/>
                          <a:ea typeface="Times New Roman"/>
                        </a:rPr>
                        <a:t>(</a:t>
                      </a:r>
                      <a:r>
                        <a:rPr lang="vi-VN" sz="3200" dirty="0">
                          <a:effectLst/>
                          <a:latin typeface="Times New Roman"/>
                          <a:ea typeface="Times New Roman"/>
                        </a:rPr>
                        <a:t>Viếng lăng Bác – Viễn Phương)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08981">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3. </a:t>
                      </a:r>
                      <a:r>
                        <a:rPr lang="vi-VN" sz="2800">
                          <a:effectLst/>
                          <a:latin typeface="Times New Roman" panose="02020603050405020304" pitchFamily="18" charset="0"/>
                          <a:cs typeface="Times New Roman" panose="02020603050405020304" pitchFamily="18" charset="0"/>
                        </a:rPr>
                        <a:t>Điệp ngữ</a:t>
                      </a:r>
                      <a:endParaRPr lang="vi-VN" sz="280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a:effectLst/>
                          <a:latin typeface="+mj-lt"/>
                        </a:rPr>
                        <a:t>3-</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spcAft>
                          <a:spcPts val="0"/>
                        </a:spcAft>
                        <a:buFont typeface="+mj-lt"/>
                        <a:buNone/>
                      </a:pPr>
                      <a:r>
                        <a:rPr lang="vi-VN" sz="3200" dirty="0" smtClean="0">
                          <a:effectLst/>
                          <a:latin typeface="Times New Roman"/>
                          <a:ea typeface="Times New Roman"/>
                        </a:rPr>
                        <a:t>C. Tiếng </a:t>
                      </a:r>
                      <a:r>
                        <a:rPr lang="vi-VN" sz="3200" dirty="0">
                          <a:effectLst/>
                          <a:latin typeface="Times New Roman"/>
                          <a:ea typeface="Times New Roman"/>
                        </a:rPr>
                        <a:t>bước chân như tiếng nhạc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08981">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4. Ẩn dụ</a:t>
                      </a:r>
                      <a:endParaRPr lang="vi-VN"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800">
                          <a:effectLst/>
                          <a:latin typeface="+mj-lt"/>
                        </a:rPr>
                        <a:t>4-</a:t>
                      </a:r>
                      <a:endParaRPr lang="vi-VN" sz="2800">
                        <a:effectLst/>
                        <a:latin typeface="+mj-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spcAft>
                          <a:spcPts val="0"/>
                        </a:spcAft>
                        <a:buFont typeface="+mj-lt"/>
                        <a:buNone/>
                      </a:pPr>
                      <a:r>
                        <a:rPr lang="vi-VN" sz="3200" dirty="0" smtClean="0">
                          <a:effectLst/>
                          <a:latin typeface="Times New Roman"/>
                          <a:ea typeface="Times New Roman"/>
                        </a:rPr>
                        <a:t>D. </a:t>
                      </a:r>
                      <a:r>
                        <a:rPr lang="en-US" sz="3200" dirty="0" smtClean="0">
                          <a:effectLst/>
                          <a:latin typeface="Times New Roman"/>
                          <a:ea typeface="Times New Roman"/>
                        </a:rPr>
                        <a:t>Ngọn </a:t>
                      </a:r>
                      <a:r>
                        <a:rPr lang="en-US" sz="3200" dirty="0">
                          <a:effectLst/>
                          <a:latin typeface="Times New Roman"/>
                          <a:ea typeface="Times New Roman"/>
                        </a:rPr>
                        <a:t>gió thơ ngây </a:t>
                      </a:r>
                      <a:endParaRPr lang="vi-VN" sz="3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257927" y="181794"/>
            <a:ext cx="105544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vi-VN" sz="3200" b="1" i="0" u="none" strike="noStrike" cap="none" normalizeH="0" baseline="0" dirty="0" smtClean="0">
                <a:ln>
                  <a:noFill/>
                </a:ln>
                <a:solidFill>
                  <a:schemeClr val="tx1"/>
                </a:solidFill>
                <a:effectLst/>
                <a:latin typeface="+mj-lt"/>
                <a:ea typeface="Times New Roman" pitchFamily="18" charset="0"/>
                <a:cs typeface="Arial" pitchFamily="34" charset="0"/>
              </a:rPr>
              <a:t>Câu 7</a:t>
            </a:r>
            <a:r>
              <a:rPr kumimoji="0" lang="vi-VN" altLang="vi-VN" sz="3200" b="0" i="0" u="none" strike="noStrike" cap="none" normalizeH="0" baseline="0" dirty="0" smtClean="0">
                <a:ln>
                  <a:noFill/>
                </a:ln>
                <a:solidFill>
                  <a:schemeClr val="tx1"/>
                </a:solidFill>
                <a:effectLst/>
                <a:latin typeface="+mj-lt"/>
                <a:ea typeface="Times New Roman" pitchFamily="18" charset="0"/>
                <a:cs typeface="Arial" pitchFamily="34" charset="0"/>
              </a:rPr>
              <a:t>: Xác định các biện pháp tu từ bằng cách nối tên biện pháp tu từ ở cột A với nội dung ở cột B sao cho phù hợp. </a:t>
            </a:r>
            <a:endParaRPr kumimoji="0" lang="vi-VN" altLang="vi-VN" sz="4400" b="0" i="0" u="none" strike="noStrike" cap="none" normalizeH="0" baseline="0" dirty="0" smtClean="0">
              <a:ln>
                <a:noFill/>
              </a:ln>
              <a:solidFill>
                <a:schemeClr val="tx1"/>
              </a:solidFill>
              <a:effectLst/>
              <a:latin typeface="+mj-lt"/>
              <a:cs typeface="Arial" pitchFamily="34" charset="0"/>
            </a:endParaRPr>
          </a:p>
        </p:txBody>
      </p:sp>
      <p:cxnSp>
        <p:nvCxnSpPr>
          <p:cNvPr id="6" name="Straight Arrow Connector 5"/>
          <p:cNvCxnSpPr/>
          <p:nvPr/>
        </p:nvCxnSpPr>
        <p:spPr>
          <a:xfrm>
            <a:off x="1973179" y="2310064"/>
            <a:ext cx="2245894" cy="3320715"/>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96715" y="3240506"/>
            <a:ext cx="2422358" cy="1507957"/>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73179" y="2310064"/>
            <a:ext cx="2245894" cy="2566736"/>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572126" y="3400926"/>
            <a:ext cx="2518611" cy="2133602"/>
          </a:xfrm>
          <a:prstGeom prst="straightConnector1">
            <a:avLst/>
          </a:prstGeom>
          <a:ln w="28575">
            <a:solidFill>
              <a:srgbClr val="DD2D3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47191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E922DF-02F6-4111-B8EA-297FCA52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圆角矩形 21"/>
          <p:cNvSpPr/>
          <p:nvPr/>
        </p:nvSpPr>
        <p:spPr>
          <a:xfrm>
            <a:off x="8186012" y="971360"/>
            <a:ext cx="971728" cy="835520"/>
          </a:xfrm>
          <a:prstGeom prst="roundRect">
            <a:avLst/>
          </a:prstGeom>
          <a:solidFill>
            <a:srgbClr val="F86251">
              <a:alpha val="54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altLang="zh-CN" sz="6000" dirty="0" smtClean="0">
                <a:latin typeface="+mj-lt"/>
                <a:ea typeface="Arial Unicode MS" panose="020B0604020202020204" pitchFamily="34" charset="-122"/>
                <a:cs typeface="Arial Unicode MS" panose="020B0604020202020204" pitchFamily="34" charset="-122"/>
              </a:rPr>
              <a:t>III</a:t>
            </a:r>
            <a:endParaRPr lang="zh-CN" altLang="en-US" sz="6000" dirty="0">
              <a:latin typeface="+mj-lt"/>
              <a:ea typeface="Arial Unicode MS" panose="020B0604020202020204" pitchFamily="34" charset="-122"/>
              <a:cs typeface="Arial Unicode MS" panose="020B0604020202020204" pitchFamily="34" charset="-122"/>
            </a:endParaRPr>
          </a:p>
        </p:txBody>
      </p:sp>
      <p:sp>
        <p:nvSpPr>
          <p:cNvPr id="4" name="Rectangle 3"/>
          <p:cNvSpPr/>
          <p:nvPr/>
        </p:nvSpPr>
        <p:spPr>
          <a:xfrm>
            <a:off x="5571433" y="2347281"/>
            <a:ext cx="6711324" cy="1846659"/>
          </a:xfrm>
          <a:prstGeom prst="rect">
            <a:avLst/>
          </a:prstGeom>
        </p:spPr>
        <p:txBody>
          <a:bodyPr wrap="none">
            <a:spAutoFit/>
          </a:bodyPr>
          <a:lstStyle/>
          <a:p>
            <a:pPr algn="ctr">
              <a:defRPr/>
            </a:pPr>
            <a:r>
              <a:rPr lang="en-US" altLang="zh-CN" sz="3800" b="1" spc="300" dirty="0" smtClean="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ÔN TẬP KỸ NĂNG VIẾT</a:t>
            </a:r>
          </a:p>
          <a:p>
            <a:pPr algn="ctr">
              <a:defRPr/>
            </a:pPr>
            <a:r>
              <a:rPr lang="en-US" altLang="zh-CN" sz="3800" b="1" spc="300" dirty="0" smtClean="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KỂ LẠI 1 TRẢI NGHIỆM </a:t>
            </a:r>
          </a:p>
          <a:p>
            <a:pPr algn="ctr">
              <a:defRPr/>
            </a:pPr>
            <a:r>
              <a:rPr lang="en-US" altLang="zh-CN" sz="3800" b="1" spc="300" dirty="0" smtClean="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ĐÁNG NHỚ </a:t>
            </a:r>
            <a:endParaRPr lang="vi-VN" altLang="zh-CN" sz="3800" b="1" spc="300"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Tree>
    <p:extLst>
      <p:ext uri="{BB962C8B-B14F-4D97-AF65-F5344CB8AC3E}">
        <p14:creationId xmlns:p14="http://schemas.microsoft.com/office/powerpoint/2010/main" val="13138539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
                                        <p:tgtEl>
                                          <p:spTgt spid="22"/>
                                        </p:tgtEl>
                                      </p:cBhvr>
                                    </p:animEffect>
                                  </p:childTnLst>
                                </p:cTn>
                              </p:par>
                              <p:par>
                                <p:cTn id="8" presetID="56" presetClass="path" presetSubtype="0" accel="50000" decel="50000" fill="hold" grpId="1" nodeType="withEffect">
                                  <p:stCondLst>
                                    <p:cond delay="0"/>
                                  </p:stCondLst>
                                  <p:childTnLst>
                                    <p:animMotion origin="layout" path="M -0.03733 0.04136 L -5.55556E-7 -3.58025E-6 " pathEditMode="relative" rAng="0" ptsTypes="AA">
                                      <p:cBhvr>
                                        <p:cTn id="9" dur="10" fill="hold"/>
                                        <p:tgtEl>
                                          <p:spTgt spid="22"/>
                                        </p:tgtEl>
                                        <p:attrNameLst>
                                          <p:attrName>ppt_x</p:attrName>
                                          <p:attrName>ppt_y</p:attrName>
                                        </p:attrNameLst>
                                      </p:cBhvr>
                                      <p:rCtr x="1858" y="-2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3701968" cy="1207384"/>
          </a:xfrm>
          <a:prstGeom prst="rect">
            <a:avLst/>
          </a:prstGeom>
        </p:spPr>
      </p:pic>
      <p:sp>
        <p:nvSpPr>
          <p:cNvPr id="11" name="Google Shape;563;p58">
            <a:extLst>
              <a:ext uri="{FF2B5EF4-FFF2-40B4-BE49-F238E27FC236}">
                <a16:creationId xmlns:a16="http://schemas.microsoft.com/office/drawing/2014/main" id="{6CEE9E3A-BDCF-4395-84A0-54605866A7FE}"/>
              </a:ext>
            </a:extLst>
          </p:cNvPr>
          <p:cNvSpPr txBox="1">
            <a:spLocks/>
          </p:cNvSpPr>
          <p:nvPr/>
        </p:nvSpPr>
        <p:spPr>
          <a:xfrm>
            <a:off x="824597" y="289424"/>
            <a:ext cx="2805829" cy="62853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lgn="ctr">
              <a:spcBef>
                <a:spcPts val="0"/>
              </a:spcBef>
            </a:pPr>
            <a:r>
              <a:rPr lang="en-GB" sz="2800" b="1" dirty="0" smtClean="0">
                <a:effectLst>
                  <a:outerShdw blurRad="38100" dist="38100" dir="2700000" algn="tl">
                    <a:srgbClr val="000000">
                      <a:alpha val="43137"/>
                    </a:srgbClr>
                  </a:outerShdw>
                </a:effectLst>
                <a:latin typeface="Algerian" panose="04020705040A02060702" pitchFamily="82" charset="0"/>
              </a:rPr>
              <a:t>PHẦN 3</a:t>
            </a:r>
            <a:endParaRPr lang="en-GB" sz="2800" b="1" dirty="0">
              <a:effectLst>
                <a:outerShdw blurRad="38100" dist="38100" dir="2700000" algn="tl">
                  <a:srgbClr val="000000">
                    <a:alpha val="43137"/>
                  </a:srgbClr>
                </a:outerShdw>
              </a:effectLst>
              <a:latin typeface="Algerian" panose="04020705040A02060702" pitchFamily="82" charset="0"/>
            </a:endParaRPr>
          </a:p>
        </p:txBody>
      </p:sp>
      <p:sp>
        <p:nvSpPr>
          <p:cNvPr id="4" name="TextBox 3">
            <a:extLst/>
          </p:cNvPr>
          <p:cNvSpPr txBox="1"/>
          <p:nvPr/>
        </p:nvSpPr>
        <p:spPr>
          <a:xfrm>
            <a:off x="3988157" y="171395"/>
            <a:ext cx="7615707" cy="1070037"/>
          </a:xfrm>
          <a:prstGeom prst="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15000"/>
              </a:lnSpc>
              <a:spcAft>
                <a:spcPts val="1000"/>
              </a:spcAft>
            </a:pPr>
            <a:r>
              <a:rPr lang="en-US" sz="2400" b="1" dirty="0">
                <a:solidFill>
                  <a:srgbClr val="0D0D0D"/>
                </a:solidFill>
                <a:latin typeface="Times New Roman" pitchFamily="18" charset="0"/>
                <a:cs typeface="Times New Roman" pitchFamily="18" charset="0"/>
              </a:rPr>
              <a:t>ÔN TẬP KĨ NĂNG VIẾT:</a:t>
            </a:r>
            <a:endParaRPr lang="en-US" sz="2400" dirty="0">
              <a:solidFill>
                <a:srgbClr val="000000"/>
              </a:solidFill>
              <a:latin typeface="Times New Roman" pitchFamily="18" charset="0"/>
              <a:cs typeface="Times New Roman" pitchFamily="18" charset="0"/>
            </a:endParaRPr>
          </a:p>
          <a:p>
            <a:pPr algn="ctr">
              <a:lnSpc>
                <a:spcPct val="115000"/>
              </a:lnSpc>
              <a:spcAft>
                <a:spcPts val="1000"/>
              </a:spcAft>
            </a:pPr>
            <a:r>
              <a:rPr lang="en-US" sz="2400" b="1" dirty="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Kể</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lại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một</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trải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nghiệm</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của</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em</a:t>
            </a:r>
            <a:endParaRPr lang="en-US" sz="2400" dirty="0">
              <a:solidFill>
                <a:srgbClr val="000000"/>
              </a:solidFill>
              <a:latin typeface="Times New Roman" pitchFamily="18" charset="0"/>
              <a:cs typeface="Times New Roman" pitchFamily="18" charset="0"/>
            </a:endParaRPr>
          </a:p>
        </p:txBody>
      </p:sp>
      <p:grpSp>
        <p:nvGrpSpPr>
          <p:cNvPr id="6" name="Group 5"/>
          <p:cNvGrpSpPr/>
          <p:nvPr/>
        </p:nvGrpSpPr>
        <p:grpSpPr>
          <a:xfrm>
            <a:off x="213082" y="1496808"/>
            <a:ext cx="11642725" cy="4695445"/>
            <a:chOff x="187325" y="1638476"/>
            <a:chExt cx="11642725" cy="4695445"/>
          </a:xfrm>
        </p:grpSpPr>
        <p:sp>
          <p:nvSpPr>
            <p:cNvPr id="7" name="Rounded Rectangle 10"/>
            <p:cNvSpPr>
              <a:spLocks noChangeArrowheads="1"/>
            </p:cNvSpPr>
            <p:nvPr/>
          </p:nvSpPr>
          <p:spPr bwMode="auto">
            <a:xfrm>
              <a:off x="187325" y="1638476"/>
              <a:ext cx="11642725" cy="4695445"/>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2400" b="1">
                <a:solidFill>
                  <a:srgbClr val="000000"/>
                </a:solidFill>
                <a:latin typeface="Times New Roman" pitchFamily="18" charset="0"/>
                <a:cs typeface="Times New Roman" pitchFamily="18" charset="0"/>
              </a:endParaRPr>
            </a:p>
            <a:p>
              <a:pPr algn="ctr" eaLnBrk="0" hangingPunct="0"/>
              <a:endParaRPr lang="en-US" altLang="en-US" sz="2400">
                <a:solidFill>
                  <a:srgbClr val="0000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690026" y="1707848"/>
              <a:ext cx="6183312" cy="548099"/>
            </a:xfrm>
            <a:prstGeom prst="rect">
              <a:avLst/>
            </a:prstGeom>
            <a:noFill/>
            <a:ln w="9525">
              <a:noFill/>
              <a:miter lim="800000"/>
              <a:headEnd/>
              <a:tailEnd/>
            </a:ln>
          </p:spPr>
          <p:txBody>
            <a:bodyPr>
              <a:spAutoFit/>
            </a:bodyPr>
            <a:lstStyle/>
            <a:p>
              <a:pPr>
                <a:lnSpc>
                  <a:spcPct val="115000"/>
                </a:lnSpc>
                <a:spcAft>
                  <a:spcPts val="1000"/>
                </a:spcAft>
                <a:tabLst>
                  <a:tab pos="1385888" algn="l"/>
                </a:tabLst>
              </a:pPr>
              <a:r>
                <a:rPr lang="en-US" sz="2800" b="1" dirty="0">
                  <a:solidFill>
                    <a:srgbClr val="0070C0"/>
                  </a:solidFill>
                  <a:latin typeface="Times New Roman" pitchFamily="18" charset="0"/>
                  <a:cs typeface="Times New Roman" pitchFamily="18" charset="0"/>
                </a:rPr>
                <a:t>I. </a:t>
              </a:r>
              <a:r>
                <a:rPr lang="en-US" sz="2800" b="1" dirty="0" err="1">
                  <a:solidFill>
                    <a:srgbClr val="0070C0"/>
                  </a:solidFill>
                  <a:latin typeface="Times New Roman" pitchFamily="18" charset="0"/>
                  <a:cs typeface="Times New Roman" pitchFamily="18" charset="0"/>
                </a:rPr>
                <a:t>Yêu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cầu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chung</a:t>
              </a:r>
              <a:endParaRPr lang="en-US" sz="2800" dirty="0">
                <a:solidFill>
                  <a:srgbClr val="000000"/>
                </a:solidFill>
                <a:latin typeface="Times New Roman" pitchFamily="18" charset="0"/>
                <a:cs typeface="Times New Roman" pitchFamily="18" charset="0"/>
              </a:endParaRPr>
            </a:p>
          </p:txBody>
        </p:sp>
        <p:sp>
          <p:nvSpPr>
            <p:cNvPr id="9" name="TextBox 8"/>
            <p:cNvSpPr txBox="1">
              <a:spLocks noChangeArrowheads="1"/>
            </p:cNvSpPr>
            <p:nvPr/>
          </p:nvSpPr>
          <p:spPr bwMode="auto">
            <a:xfrm>
              <a:off x="522288" y="2204735"/>
              <a:ext cx="11307762" cy="3538661"/>
            </a:xfrm>
            <a:prstGeom prst="rect">
              <a:avLst/>
            </a:prstGeom>
            <a:noFill/>
            <a:ln w="9525">
              <a:noFill/>
              <a:miter lim="800000"/>
              <a:headEnd/>
              <a:tailEnd/>
            </a:ln>
          </p:spPr>
          <p:txBody>
            <a:bodyPr>
              <a:spAutoFit/>
            </a:bodyPr>
            <a:lstStyle/>
            <a:p>
              <a:pPr>
                <a:lnSpc>
                  <a:spcPct val="115000"/>
                </a:lnSpc>
                <a:spcAft>
                  <a:spcPts val="1000"/>
                </a:spcAft>
                <a:tabLst>
                  <a:tab pos="1385888" algn="l"/>
                </a:tabLst>
              </a:pPr>
              <a:r>
                <a:rPr lang="en-US" sz="2800" b="1" dirty="0">
                  <a:solidFill>
                    <a:srgbClr val="0D0D0D"/>
                  </a:solidFill>
                  <a:latin typeface="Times New Roman" pitchFamily="18" charset="0"/>
                  <a:ea typeface="MS Mincho" pitchFamily="49" charset="-128"/>
                  <a:cs typeface="Times New Roman" pitchFamily="18" charset="0"/>
                </a:rPr>
                <a:t>1. Kể lại một </a:t>
              </a:r>
              <a:r>
                <a:rPr lang="en-US" sz="2800" b="1" dirty="0" smtClean="0">
                  <a:solidFill>
                    <a:srgbClr val="0D0D0D"/>
                  </a:solidFill>
                  <a:latin typeface="Times New Roman" pitchFamily="18" charset="0"/>
                  <a:ea typeface="MS Mincho" pitchFamily="49" charset="-128"/>
                  <a:cs typeface="Times New Roman" pitchFamily="18" charset="0"/>
                </a:rPr>
                <a:t>trải nghiệm của em: </a:t>
              </a:r>
              <a:r>
                <a:rPr lang="en-US" sz="2800" dirty="0" smtClean="0">
                  <a:solidFill>
                    <a:srgbClr val="0D0D0D"/>
                  </a:solidFill>
                  <a:latin typeface="Times New Roman" pitchFamily="18" charset="0"/>
                  <a:ea typeface="MS Mincho" pitchFamily="49" charset="-128"/>
                  <a:cs typeface="Times New Roman" pitchFamily="18" charset="0"/>
                </a:rPr>
                <a:t>thuộc </a:t>
              </a:r>
              <a:r>
                <a:rPr lang="en-US" sz="2800" dirty="0">
                  <a:solidFill>
                    <a:srgbClr val="0D0D0D"/>
                  </a:solidFill>
                  <a:latin typeface="Times New Roman" pitchFamily="18" charset="0"/>
                  <a:ea typeface="MS Mincho" pitchFamily="49" charset="-128"/>
                  <a:cs typeface="Times New Roman" pitchFamily="18" charset="0"/>
                </a:rPr>
                <a:t>loại văn kể chuyện, trong đó , người viết kể lại một </a:t>
              </a:r>
              <a:r>
                <a:rPr lang="en-US" sz="2800" dirty="0" smtClean="0">
                  <a:solidFill>
                    <a:srgbClr val="0D0D0D"/>
                  </a:solidFill>
                  <a:latin typeface="Times New Roman" pitchFamily="18" charset="0"/>
                  <a:ea typeface="MS Mincho" pitchFamily="49" charset="-128"/>
                  <a:cs typeface="Times New Roman" pitchFamily="18" charset="0"/>
                </a:rPr>
                <a:t>kỉ niệm đáng nhớ của bản thân.</a:t>
              </a:r>
              <a:endParaRPr lang="en-US" sz="2800" dirty="0">
                <a:solidFill>
                  <a:srgbClr val="000000"/>
                </a:solidFill>
                <a:latin typeface="Times New Roman" pitchFamily="18" charset="0"/>
                <a:ea typeface="MS Mincho" pitchFamily="49" charset="-128"/>
                <a:cs typeface="Times New Roman" pitchFamily="18" charset="0"/>
              </a:endParaRPr>
            </a:p>
            <a:p>
              <a:pPr>
                <a:lnSpc>
                  <a:spcPct val="115000"/>
                </a:lnSpc>
                <a:spcAft>
                  <a:spcPts val="1000"/>
                </a:spcAft>
                <a:tabLst>
                  <a:tab pos="1385888" algn="l"/>
                </a:tabLst>
              </a:pPr>
              <a:r>
                <a:rPr lang="en-US" sz="2800" b="1" dirty="0">
                  <a:solidFill>
                    <a:srgbClr val="0D0D0D"/>
                  </a:solidFill>
                  <a:latin typeface="Times New Roman" pitchFamily="18" charset="0"/>
                  <a:ea typeface="MS Mincho" pitchFamily="49" charset="-128"/>
                  <a:cs typeface="Times New Roman" pitchFamily="18" charset="0"/>
                </a:rPr>
                <a:t>2. </a:t>
              </a:r>
              <a:r>
                <a:rPr lang="en-US" sz="2800" b="1" dirty="0" err="1">
                  <a:solidFill>
                    <a:srgbClr val="0D0D0D"/>
                  </a:solidFill>
                  <a:latin typeface="Times New Roman" pitchFamily="18" charset="0"/>
                  <a:ea typeface="MS Mincho" pitchFamily="49" charset="-128"/>
                  <a:cs typeface="Times New Roman" pitchFamily="18" charset="0"/>
                </a:rPr>
                <a:t>Yêu</a:t>
              </a:r>
              <a:r>
                <a:rPr lang="en-US" sz="2800" b="1" dirty="0">
                  <a:solidFill>
                    <a:srgbClr val="0D0D0D"/>
                  </a:solidFill>
                  <a:latin typeface="Times New Roman" pitchFamily="18" charset="0"/>
                  <a:ea typeface="MS Mincho" pitchFamily="49" charset="-128"/>
                  <a:cs typeface="Times New Roman" pitchFamily="18" charset="0"/>
                </a:rPr>
                <a:t> </a:t>
              </a:r>
              <a:r>
                <a:rPr lang="en-US" sz="2800" b="1" dirty="0" err="1">
                  <a:solidFill>
                    <a:srgbClr val="0D0D0D"/>
                  </a:solidFill>
                  <a:latin typeface="Times New Roman" pitchFamily="18" charset="0"/>
                  <a:ea typeface="MS Mincho" pitchFamily="49" charset="-128"/>
                  <a:cs typeface="Times New Roman" pitchFamily="18" charset="0"/>
                </a:rPr>
                <a:t>cầu</a:t>
              </a:r>
              <a:r>
                <a:rPr lang="en-US" sz="2800" b="1" dirty="0">
                  <a:solidFill>
                    <a:srgbClr val="0D0D0D"/>
                  </a:solidFill>
                  <a:latin typeface="Times New Roman" pitchFamily="18" charset="0"/>
                  <a:ea typeface="MS Mincho" pitchFamily="49" charset="-128"/>
                  <a:cs typeface="Times New Roman" pitchFamily="18" charset="0"/>
                </a:rPr>
                <a:t> </a:t>
              </a:r>
              <a:r>
                <a:rPr lang="en-US" sz="2800" b="1" dirty="0" err="1">
                  <a:solidFill>
                    <a:srgbClr val="0D0D0D"/>
                  </a:solidFill>
                  <a:latin typeface="Times New Roman" pitchFamily="18" charset="0"/>
                  <a:ea typeface="MS Mincho" pitchFamily="49" charset="-128"/>
                  <a:cs typeface="Times New Roman" pitchFamily="18" charset="0"/>
                </a:rPr>
                <a:t>đối</a:t>
              </a:r>
              <a:r>
                <a:rPr lang="en-US" sz="2800" b="1" dirty="0">
                  <a:solidFill>
                    <a:srgbClr val="0D0D0D"/>
                  </a:solidFill>
                  <a:latin typeface="Times New Roman" pitchFamily="18" charset="0"/>
                  <a:ea typeface="MS Mincho" pitchFamily="49" charset="-128"/>
                  <a:cs typeface="Times New Roman" pitchFamily="18" charset="0"/>
                </a:rPr>
                <a:t> </a:t>
              </a:r>
              <a:r>
                <a:rPr lang="en-US" sz="2800" b="1" dirty="0" err="1">
                  <a:solidFill>
                    <a:srgbClr val="0D0D0D"/>
                  </a:solidFill>
                  <a:latin typeface="Times New Roman" pitchFamily="18" charset="0"/>
                  <a:ea typeface="MS Mincho" pitchFamily="49" charset="-128"/>
                  <a:cs typeface="Times New Roman" pitchFamily="18" charset="0"/>
                </a:rPr>
                <a:t>với</a:t>
              </a:r>
              <a:r>
                <a:rPr lang="en-US" sz="2800" b="1" dirty="0">
                  <a:solidFill>
                    <a:srgbClr val="0D0D0D"/>
                  </a:solidFill>
                  <a:latin typeface="Times New Roman" pitchFamily="18" charset="0"/>
                  <a:ea typeface="MS Mincho" pitchFamily="49" charset="-128"/>
                  <a:cs typeface="Times New Roman" pitchFamily="18" charset="0"/>
                </a:rPr>
                <a:t> </a:t>
              </a:r>
              <a:r>
                <a:rPr lang="en-US" sz="2800" b="1" dirty="0" err="1">
                  <a:solidFill>
                    <a:srgbClr val="0D0D0D"/>
                  </a:solidFill>
                  <a:latin typeface="Times New Roman" pitchFamily="18" charset="0"/>
                  <a:ea typeface="MS Mincho" pitchFamily="49" charset="-128"/>
                  <a:cs typeface="Times New Roman" pitchFamily="18" charset="0"/>
                </a:rPr>
                <a:t>kiểu</a:t>
              </a:r>
              <a:r>
                <a:rPr lang="en-US" sz="2800" b="1" dirty="0">
                  <a:solidFill>
                    <a:srgbClr val="0D0D0D"/>
                  </a:solidFill>
                  <a:latin typeface="Times New Roman" pitchFamily="18" charset="0"/>
                  <a:ea typeface="MS Mincho" pitchFamily="49" charset="-128"/>
                  <a:cs typeface="Times New Roman" pitchFamily="18" charset="0"/>
                </a:rPr>
                <a:t> </a:t>
              </a:r>
              <a:r>
                <a:rPr lang="en-US" sz="2800" b="1" dirty="0" err="1">
                  <a:solidFill>
                    <a:srgbClr val="0D0D0D"/>
                  </a:solidFill>
                  <a:latin typeface="Times New Roman" pitchFamily="18" charset="0"/>
                  <a:ea typeface="MS Mincho" pitchFamily="49" charset="-128"/>
                  <a:cs typeface="Times New Roman" pitchFamily="18" charset="0"/>
                </a:rPr>
                <a:t>bài</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Người </a:t>
              </a:r>
              <a:r>
                <a:rPr lang="en-US" sz="2800" dirty="0" smtClean="0">
                  <a:solidFill>
                    <a:srgbClr val="0D0D0D"/>
                  </a:solidFill>
                  <a:latin typeface="Times New Roman" pitchFamily="18" charset="0"/>
                  <a:ea typeface="MS Mincho" pitchFamily="49" charset="-128"/>
                </a:rPr>
                <a:t>kể sử </a:t>
              </a:r>
              <a:r>
                <a:rPr lang="en-US" sz="2800" dirty="0">
                  <a:solidFill>
                    <a:srgbClr val="0D0D0D"/>
                  </a:solidFill>
                  <a:latin typeface="Times New Roman" pitchFamily="18" charset="0"/>
                  <a:ea typeface="MS Mincho" pitchFamily="49" charset="-128"/>
                </a:rPr>
                <a:t>dụng ngôi thứ </a:t>
              </a:r>
              <a:r>
                <a:rPr lang="en-US" sz="2800" dirty="0" smtClean="0">
                  <a:solidFill>
                    <a:srgbClr val="0D0D0D"/>
                  </a:solidFill>
                  <a:latin typeface="Times New Roman" pitchFamily="18" charset="0"/>
                  <a:ea typeface="MS Mincho" pitchFamily="49" charset="-128"/>
                </a:rPr>
                <a:t>1.</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Các</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sự</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việc</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được</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trình</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bày</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theo</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trình</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tự</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thời</a:t>
              </a:r>
              <a:r>
                <a:rPr lang="en-US" sz="2800" dirty="0">
                  <a:solidFill>
                    <a:srgbClr val="0D0D0D"/>
                  </a:solidFill>
                  <a:latin typeface="Times New Roman" pitchFamily="18" charset="0"/>
                  <a:ea typeface="MS Mincho" pitchFamily="49" charset="-128"/>
                </a:rPr>
                <a:t> </a:t>
              </a:r>
              <a:r>
                <a:rPr lang="en-US" sz="2800" dirty="0" err="1">
                  <a:solidFill>
                    <a:srgbClr val="0D0D0D"/>
                  </a:solidFill>
                  <a:latin typeface="Times New Roman" pitchFamily="18" charset="0"/>
                  <a:ea typeface="MS Mincho" pitchFamily="49" charset="-128"/>
                </a:rPr>
                <a:t>gian</a:t>
              </a:r>
              <a:r>
                <a:rPr lang="en-US" sz="2800" dirty="0">
                  <a:solidFill>
                    <a:srgbClr val="0D0D0D"/>
                  </a:solidFill>
                  <a:latin typeface="Times New Roman" pitchFamily="18" charset="0"/>
                  <a:ea typeface="MS Mincho" pitchFamily="49" charset="-128"/>
                </a:rPr>
                <a:t>.</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smtClean="0">
                  <a:solidFill>
                    <a:srgbClr val="0D0D0D"/>
                  </a:solidFill>
                  <a:latin typeface="Times New Roman" pitchFamily="18" charset="0"/>
                  <a:ea typeface="MS Mincho" pitchFamily="49" charset="-128"/>
                </a:rPr>
                <a:t>- Đảm bảo kể được đầy đủ các sự việc quan trọng</a:t>
              </a:r>
              <a:endParaRPr lang="en-US" sz="2800" dirty="0">
                <a:solidFill>
                  <a:srgbClr val="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95229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3701968" cy="1207384"/>
          </a:xfrm>
          <a:prstGeom prst="rect">
            <a:avLst/>
          </a:prstGeom>
        </p:spPr>
      </p:pic>
      <p:sp>
        <p:nvSpPr>
          <p:cNvPr id="11" name="Google Shape;563;p58">
            <a:extLst>
              <a:ext uri="{FF2B5EF4-FFF2-40B4-BE49-F238E27FC236}">
                <a16:creationId xmlns:a16="http://schemas.microsoft.com/office/drawing/2014/main" id="{6CEE9E3A-BDCF-4395-84A0-54605866A7FE}"/>
              </a:ext>
            </a:extLst>
          </p:cNvPr>
          <p:cNvSpPr txBox="1">
            <a:spLocks/>
          </p:cNvSpPr>
          <p:nvPr/>
        </p:nvSpPr>
        <p:spPr>
          <a:xfrm>
            <a:off x="824597" y="289424"/>
            <a:ext cx="2805829" cy="62853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lgn="ctr">
              <a:spcBef>
                <a:spcPts val="0"/>
              </a:spcBef>
            </a:pPr>
            <a:r>
              <a:rPr lang="en-GB" sz="3200" b="1" dirty="0" smtClean="0">
                <a:effectLst>
                  <a:outerShdw blurRad="38100" dist="38100" dir="2700000" algn="tl">
                    <a:srgbClr val="000000">
                      <a:alpha val="43137"/>
                    </a:srgbClr>
                  </a:outerShdw>
                </a:effectLst>
                <a:latin typeface="Algerian" panose="04020705040A02060702" pitchFamily="82" charset="0"/>
              </a:rPr>
              <a:t>PHẦN 3</a:t>
            </a:r>
            <a:endParaRPr lang="en-GB" sz="3200" b="1" dirty="0">
              <a:effectLst>
                <a:outerShdw blurRad="38100" dist="38100" dir="2700000" algn="tl">
                  <a:srgbClr val="000000">
                    <a:alpha val="43137"/>
                  </a:srgbClr>
                </a:outerShdw>
              </a:effectLst>
              <a:latin typeface="Algerian" panose="04020705040A02060702" pitchFamily="82" charset="0"/>
            </a:endParaRPr>
          </a:p>
        </p:txBody>
      </p:sp>
      <p:grpSp>
        <p:nvGrpSpPr>
          <p:cNvPr id="4" name="Group 3"/>
          <p:cNvGrpSpPr/>
          <p:nvPr/>
        </p:nvGrpSpPr>
        <p:grpSpPr>
          <a:xfrm>
            <a:off x="3239561" y="399703"/>
            <a:ext cx="8187164" cy="958069"/>
            <a:chOff x="415925" y="306388"/>
            <a:chExt cx="6116638" cy="630237"/>
          </a:xfrm>
        </p:grpSpPr>
        <p:sp>
          <p:nvSpPr>
            <p:cNvPr id="5" name="Rounded Rectangle 10"/>
            <p:cNvSpPr>
              <a:spLocks noChangeArrowheads="1"/>
            </p:cNvSpPr>
            <p:nvPr/>
          </p:nvSpPr>
          <p:spPr bwMode="auto">
            <a:xfrm>
              <a:off x="415925" y="306388"/>
              <a:ext cx="5880100" cy="630237"/>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3200" b="1">
                <a:solidFill>
                  <a:srgbClr val="000000"/>
                </a:solidFill>
                <a:latin typeface="Times New Roman" pitchFamily="18" charset="0"/>
                <a:cs typeface="Times New Roman" pitchFamily="18" charset="0"/>
              </a:endParaRPr>
            </a:p>
            <a:p>
              <a:pPr algn="ctr" eaLnBrk="0" hangingPunct="0"/>
              <a:endParaRPr lang="en-US" altLang="en-US" sz="3200">
                <a:solidFill>
                  <a:srgbClr val="000000"/>
                </a:solidFill>
                <a:latin typeface="Times New Roman" pitchFamily="18" charset="0"/>
                <a:cs typeface="Times New Roman" pitchFamily="18" charset="0"/>
              </a:endParaRPr>
            </a:p>
          </p:txBody>
        </p:sp>
        <p:sp>
          <p:nvSpPr>
            <p:cNvPr id="6" name="TextBox 5"/>
            <p:cNvSpPr txBox="1">
              <a:spLocks noChangeArrowheads="1"/>
            </p:cNvSpPr>
            <p:nvPr/>
          </p:nvSpPr>
          <p:spPr bwMode="auto">
            <a:xfrm>
              <a:off x="415925" y="354013"/>
              <a:ext cx="6116638" cy="433268"/>
            </a:xfrm>
            <a:prstGeom prst="rect">
              <a:avLst/>
            </a:prstGeom>
            <a:noFill/>
            <a:ln w="9525">
              <a:noFill/>
              <a:miter lim="800000"/>
              <a:headEnd/>
              <a:tailEnd/>
            </a:ln>
          </p:spPr>
          <p:txBody>
            <a:bodyPr>
              <a:spAutoFit/>
            </a:bodyPr>
            <a:lstStyle/>
            <a:p>
              <a:pPr>
                <a:lnSpc>
                  <a:spcPct val="115000"/>
                </a:lnSpc>
                <a:spcAft>
                  <a:spcPts val="1000"/>
                </a:spcAft>
                <a:tabLst>
                  <a:tab pos="1385888" algn="l"/>
                </a:tabLst>
              </a:pPr>
              <a:r>
                <a:rPr lang="en-US" sz="3200" b="1" dirty="0">
                  <a:solidFill>
                    <a:srgbClr val="0070C0"/>
                  </a:solidFill>
                  <a:latin typeface="Times New Roman" pitchFamily="18" charset="0"/>
                  <a:ea typeface="MS Mincho" pitchFamily="49" charset="-128"/>
                  <a:cs typeface="Times New Roman" pitchFamily="18" charset="0"/>
                </a:rPr>
                <a:t>II. Quy trình </a:t>
              </a:r>
              <a:r>
                <a:rPr lang="en-US" sz="3200" b="1" dirty="0" smtClean="0">
                  <a:solidFill>
                    <a:srgbClr val="0070C0"/>
                  </a:solidFill>
                  <a:latin typeface="Times New Roman" pitchFamily="18" charset="0"/>
                  <a:ea typeface="MS Mincho" pitchFamily="49" charset="-128"/>
                  <a:cs typeface="Times New Roman" pitchFamily="18" charset="0"/>
                </a:rPr>
                <a:t>viết bài văn kể lại 1 trải nghiệm</a:t>
              </a:r>
              <a:endParaRPr lang="en-US" sz="3200" dirty="0">
                <a:solidFill>
                  <a:srgbClr val="000000"/>
                </a:solidFill>
                <a:latin typeface="Times New Roman" pitchFamily="18" charset="0"/>
                <a:ea typeface="MS Mincho" pitchFamily="49" charset="-128"/>
                <a:cs typeface="Times New Roman" pitchFamily="18" charset="0"/>
              </a:endParaRPr>
            </a:p>
          </p:txBody>
        </p:sp>
      </p:grpSp>
      <p:grpSp>
        <p:nvGrpSpPr>
          <p:cNvPr id="7" name="Group 6"/>
          <p:cNvGrpSpPr/>
          <p:nvPr/>
        </p:nvGrpSpPr>
        <p:grpSpPr>
          <a:xfrm>
            <a:off x="412750" y="1703862"/>
            <a:ext cx="11538844" cy="4808780"/>
            <a:chOff x="412750" y="1122363"/>
            <a:chExt cx="11366500" cy="3748087"/>
          </a:xfrm>
        </p:grpSpPr>
        <p:sp>
          <p:nvSpPr>
            <p:cNvPr id="8" name="Rounded Rectangle 10"/>
            <p:cNvSpPr>
              <a:spLocks noChangeArrowheads="1"/>
            </p:cNvSpPr>
            <p:nvPr/>
          </p:nvSpPr>
          <p:spPr bwMode="auto">
            <a:xfrm>
              <a:off x="412750" y="1122363"/>
              <a:ext cx="11366500" cy="3748087"/>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3200" b="1">
                <a:solidFill>
                  <a:srgbClr val="000000"/>
                </a:solidFill>
                <a:latin typeface="Times New Roman" pitchFamily="18" charset="0"/>
                <a:cs typeface="Times New Roman" pitchFamily="18" charset="0"/>
              </a:endParaRPr>
            </a:p>
            <a:p>
              <a:pPr algn="ctr" eaLnBrk="0" hangingPunct="0"/>
              <a:endParaRPr lang="en-US" altLang="en-US" sz="3200">
                <a:solidFill>
                  <a:srgbClr val="000000"/>
                </a:solidFill>
                <a:latin typeface="Times New Roman" pitchFamily="18" charset="0"/>
                <a:cs typeface="Times New Roman" pitchFamily="18" charset="0"/>
              </a:endParaRPr>
            </a:p>
          </p:txBody>
        </p:sp>
        <p:sp>
          <p:nvSpPr>
            <p:cNvPr id="9" name="TextBox 8"/>
            <p:cNvSpPr txBox="1">
              <a:spLocks noChangeArrowheads="1"/>
            </p:cNvSpPr>
            <p:nvPr/>
          </p:nvSpPr>
          <p:spPr bwMode="auto">
            <a:xfrm>
              <a:off x="614362" y="1481138"/>
              <a:ext cx="9921609" cy="477979"/>
            </a:xfrm>
            <a:prstGeom prst="rect">
              <a:avLst/>
            </a:prstGeom>
            <a:noFill/>
            <a:ln w="9525">
              <a:noFill/>
              <a:miter lim="800000"/>
              <a:headEnd/>
              <a:tailEnd/>
            </a:ln>
          </p:spPr>
          <p:txBody>
            <a:bodyPr wrap="square">
              <a:spAutoFit/>
            </a:bodyPr>
            <a:lstStyle/>
            <a:p>
              <a:pPr>
                <a:lnSpc>
                  <a:spcPct val="115000"/>
                </a:lnSpc>
                <a:spcAft>
                  <a:spcPts val="1000"/>
                </a:spcAft>
                <a:tabLst>
                  <a:tab pos="1385888" algn="l"/>
                </a:tabLst>
              </a:pPr>
              <a:r>
                <a:rPr lang="en-US" sz="3200" b="1" dirty="0" smtClean="0">
                  <a:solidFill>
                    <a:srgbClr val="0D0D0D"/>
                  </a:solidFill>
                  <a:latin typeface="Times New Roman" pitchFamily="18" charset="0"/>
                  <a:ea typeface="MS Mincho" pitchFamily="49" charset="-128"/>
                  <a:cs typeface="Times New Roman" pitchFamily="18" charset="0"/>
                </a:rPr>
                <a:t> </a:t>
              </a:r>
              <a:r>
                <a:rPr lang="en-US" sz="3200" b="1" i="1" dirty="0">
                  <a:solidFill>
                    <a:srgbClr val="C00000"/>
                  </a:solidFill>
                  <a:latin typeface="Times New Roman" pitchFamily="18" charset="0"/>
                  <a:ea typeface="MS Mincho" pitchFamily="49" charset="-128"/>
                  <a:cs typeface="Times New Roman" pitchFamily="18" charset="0"/>
                </a:rPr>
                <a:t>Bước 1.</a:t>
              </a:r>
              <a:r>
                <a:rPr lang="en-US" sz="3200" b="1" dirty="0">
                  <a:solidFill>
                    <a:srgbClr val="C00000"/>
                  </a:solidFill>
                  <a:latin typeface="Times New Roman" pitchFamily="18" charset="0"/>
                  <a:ea typeface="MS Mincho" pitchFamily="49" charset="-128"/>
                  <a:cs typeface="Times New Roman" pitchFamily="18" charset="0"/>
                </a:rPr>
                <a:t> </a:t>
              </a:r>
              <a:r>
                <a:rPr lang="en-US" sz="3200" b="1" i="1" dirty="0" err="1">
                  <a:solidFill>
                    <a:srgbClr val="C00000"/>
                  </a:solidFill>
                  <a:latin typeface="Times New Roman" pitchFamily="18" charset="0"/>
                  <a:ea typeface="MS Mincho" pitchFamily="49" charset="-128"/>
                  <a:cs typeface="Times New Roman" pitchFamily="18" charset="0"/>
                </a:rPr>
                <a:t>Chuẩn</a:t>
              </a:r>
              <a:r>
                <a:rPr lang="en-US" sz="3200" b="1" i="1" dirty="0">
                  <a:solidFill>
                    <a:srgbClr val="C00000"/>
                  </a:solidFill>
                  <a:latin typeface="Times New Roman" pitchFamily="18" charset="0"/>
                  <a:ea typeface="MS Mincho" pitchFamily="49" charset="-128"/>
                  <a:cs typeface="Times New Roman" pitchFamily="18" charset="0"/>
                </a:rPr>
                <a:t> </a:t>
              </a:r>
              <a:r>
                <a:rPr lang="en-US" sz="3200" b="1" i="1" dirty="0" err="1">
                  <a:solidFill>
                    <a:srgbClr val="C00000"/>
                  </a:solidFill>
                  <a:latin typeface="Times New Roman" pitchFamily="18" charset="0"/>
                  <a:ea typeface="MS Mincho" pitchFamily="49" charset="-128"/>
                  <a:cs typeface="Times New Roman" pitchFamily="18" charset="0"/>
                </a:rPr>
                <a:t>bị</a:t>
              </a:r>
              <a:r>
                <a:rPr lang="en-US" sz="3200" b="1" i="1" dirty="0">
                  <a:solidFill>
                    <a:srgbClr val="C00000"/>
                  </a:solidFill>
                  <a:latin typeface="Times New Roman" pitchFamily="18" charset="0"/>
                  <a:ea typeface="MS Mincho" pitchFamily="49" charset="-128"/>
                  <a:cs typeface="Times New Roman" pitchFamily="18" charset="0"/>
                </a:rPr>
                <a:t> </a:t>
              </a:r>
              <a:r>
                <a:rPr lang="en-US" sz="3200" b="1" i="1" dirty="0" err="1">
                  <a:solidFill>
                    <a:srgbClr val="C00000"/>
                  </a:solidFill>
                  <a:latin typeface="Times New Roman" pitchFamily="18" charset="0"/>
                  <a:ea typeface="MS Mincho" pitchFamily="49" charset="-128"/>
                  <a:cs typeface="Times New Roman" pitchFamily="18" charset="0"/>
                </a:rPr>
                <a:t>trước</a:t>
              </a:r>
              <a:r>
                <a:rPr lang="en-US" sz="3200" b="1" i="1" dirty="0">
                  <a:solidFill>
                    <a:srgbClr val="C00000"/>
                  </a:solidFill>
                  <a:latin typeface="Times New Roman" pitchFamily="18" charset="0"/>
                  <a:ea typeface="MS Mincho" pitchFamily="49" charset="-128"/>
                  <a:cs typeface="Times New Roman" pitchFamily="18" charset="0"/>
                </a:rPr>
                <a:t> </a:t>
              </a:r>
              <a:r>
                <a:rPr lang="en-US" sz="3200" b="1" i="1" dirty="0" err="1">
                  <a:solidFill>
                    <a:srgbClr val="C00000"/>
                  </a:solidFill>
                  <a:latin typeface="Times New Roman" pitchFamily="18" charset="0"/>
                  <a:ea typeface="MS Mincho" pitchFamily="49" charset="-128"/>
                  <a:cs typeface="Times New Roman" pitchFamily="18" charset="0"/>
                </a:rPr>
                <a:t>khi</a:t>
              </a:r>
              <a:r>
                <a:rPr lang="en-US" sz="3200" b="1" i="1" dirty="0">
                  <a:solidFill>
                    <a:srgbClr val="C00000"/>
                  </a:solidFill>
                  <a:latin typeface="Times New Roman" pitchFamily="18" charset="0"/>
                  <a:ea typeface="MS Mincho" pitchFamily="49" charset="-128"/>
                  <a:cs typeface="Times New Roman" pitchFamily="18" charset="0"/>
                </a:rPr>
                <a:t> </a:t>
              </a:r>
              <a:r>
                <a:rPr lang="en-US" sz="3200" b="1" i="1" dirty="0" err="1">
                  <a:solidFill>
                    <a:srgbClr val="C00000"/>
                  </a:solidFill>
                  <a:latin typeface="Times New Roman" pitchFamily="18" charset="0"/>
                  <a:ea typeface="MS Mincho" pitchFamily="49" charset="-128"/>
                  <a:cs typeface="Times New Roman" pitchFamily="18" charset="0"/>
                </a:rPr>
                <a:t>viết</a:t>
              </a:r>
              <a:r>
                <a:rPr lang="en-US" sz="3200" b="1" i="1" dirty="0">
                  <a:solidFill>
                    <a:srgbClr val="C00000"/>
                  </a:solidFill>
                  <a:latin typeface="Times New Roman" pitchFamily="18" charset="0"/>
                  <a:ea typeface="MS Mincho" pitchFamily="49" charset="-128"/>
                  <a:cs typeface="Times New Roman" pitchFamily="18" charset="0"/>
                </a:rPr>
                <a:t>.</a:t>
              </a:r>
              <a:endParaRPr lang="en-US" sz="3200" dirty="0">
                <a:solidFill>
                  <a:srgbClr val="C00000"/>
                </a:solidFill>
                <a:latin typeface="Times New Roman" pitchFamily="18" charset="0"/>
                <a:ea typeface="MS Mincho" pitchFamily="49" charset="-128"/>
                <a:cs typeface="Times New Roman" pitchFamily="18" charset="0"/>
              </a:endParaRPr>
            </a:p>
          </p:txBody>
        </p:sp>
        <p:sp>
          <p:nvSpPr>
            <p:cNvPr id="12" name="TextBox 11"/>
            <p:cNvSpPr txBox="1">
              <a:spLocks noChangeArrowheads="1"/>
            </p:cNvSpPr>
            <p:nvPr/>
          </p:nvSpPr>
          <p:spPr bwMode="auto">
            <a:xfrm>
              <a:off x="614363" y="2022475"/>
              <a:ext cx="11164887" cy="2117420"/>
            </a:xfrm>
            <a:prstGeom prst="rect">
              <a:avLst/>
            </a:prstGeom>
            <a:noFill/>
            <a:ln w="9525">
              <a:noFill/>
              <a:miter lim="800000"/>
              <a:headEnd/>
              <a:tailEnd/>
            </a:ln>
          </p:spPr>
          <p:txBody>
            <a:bodyPr wrap="square">
              <a:spAutoFit/>
            </a:bodyPr>
            <a:lstStyle/>
            <a:p>
              <a:pPr>
                <a:lnSpc>
                  <a:spcPct val="115000"/>
                </a:lnSpc>
                <a:spcAft>
                  <a:spcPts val="800"/>
                </a:spcAft>
                <a:tabLst>
                  <a:tab pos="1385888" algn="l"/>
                </a:tabLst>
              </a:pPr>
              <a:r>
                <a:rPr lang="en-US" sz="3200" b="1" dirty="0">
                  <a:solidFill>
                    <a:srgbClr val="0D0D0D"/>
                  </a:solidFill>
                  <a:latin typeface="Times New Roman" pitchFamily="18" charset="0"/>
                  <a:ea typeface="MS Mincho" pitchFamily="49" charset="-128"/>
                  <a:cs typeface="Times New Roman" pitchFamily="18" charset="0"/>
                </a:rPr>
                <a:t>a</a:t>
              </a:r>
              <a:r>
                <a:rPr lang="en-US" sz="3200" b="1" dirty="0" smtClean="0">
                  <a:solidFill>
                    <a:srgbClr val="0D0D0D"/>
                  </a:solidFill>
                  <a:latin typeface="Times New Roman" pitchFamily="18" charset="0"/>
                  <a:ea typeface="MS Mincho" pitchFamily="49" charset="-128"/>
                  <a:cs typeface="Times New Roman" pitchFamily="18" charset="0"/>
                </a:rPr>
                <a:t>. Xác </a:t>
              </a:r>
              <a:r>
                <a:rPr lang="en-US" sz="3200" b="1" dirty="0">
                  <a:solidFill>
                    <a:srgbClr val="0D0D0D"/>
                  </a:solidFill>
                  <a:latin typeface="Times New Roman" pitchFamily="18" charset="0"/>
                  <a:ea typeface="MS Mincho" pitchFamily="49" charset="-128"/>
                  <a:cs typeface="Times New Roman" pitchFamily="18" charset="0"/>
                </a:rPr>
                <a:t>định đề tài. </a:t>
              </a:r>
              <a:endParaRPr lang="en-US" sz="3200" dirty="0">
                <a:solidFill>
                  <a:srgbClr val="000000"/>
                </a:solidFill>
                <a:latin typeface="Times New Roman" pitchFamily="18" charset="0"/>
                <a:ea typeface="MS Mincho" pitchFamily="49" charset="-128"/>
                <a:cs typeface="Times New Roman" pitchFamily="18" charset="0"/>
              </a:endParaRPr>
            </a:p>
            <a:p>
              <a:pPr>
                <a:lnSpc>
                  <a:spcPct val="115000"/>
                </a:lnSpc>
                <a:spcAft>
                  <a:spcPts val="1000"/>
                </a:spcAft>
                <a:tabLst>
                  <a:tab pos="1385888" algn="l"/>
                </a:tabLst>
              </a:pP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Đề</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bài</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yêu</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cầu</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viết</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về</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vấn</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đề</a:t>
              </a:r>
              <a:r>
                <a:rPr lang="en-US" sz="3200" dirty="0">
                  <a:solidFill>
                    <a:srgbClr val="0D0D0D"/>
                  </a:solidFill>
                  <a:latin typeface="Times New Roman" pitchFamily="18" charset="0"/>
                  <a:ea typeface="MS Mincho" pitchFamily="49" charset="-128"/>
                  <a:cs typeface="Times New Roman" pitchFamily="18" charset="0"/>
                </a:rPr>
                <a:t> </a:t>
              </a:r>
              <a:r>
                <a:rPr lang="en-US" sz="3200" dirty="0" err="1">
                  <a:solidFill>
                    <a:srgbClr val="0D0D0D"/>
                  </a:solidFill>
                  <a:latin typeface="Times New Roman" pitchFamily="18" charset="0"/>
                  <a:ea typeface="MS Mincho" pitchFamily="49" charset="-128"/>
                  <a:cs typeface="Times New Roman" pitchFamily="18" charset="0"/>
                </a:rPr>
                <a:t>gì</a:t>
              </a:r>
              <a:r>
                <a:rPr lang="en-US" sz="3200" dirty="0">
                  <a:solidFill>
                    <a:srgbClr val="0D0D0D"/>
                  </a:solidFill>
                  <a:latin typeface="Times New Roman" pitchFamily="18" charset="0"/>
                  <a:ea typeface="MS Mincho" pitchFamily="49" charset="-128"/>
                  <a:cs typeface="Times New Roman" pitchFamily="18" charset="0"/>
                </a:rPr>
                <a:t>?</a:t>
              </a:r>
              <a:endParaRPr lang="en-US" sz="32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Kiểu</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bài</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mà</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đề</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yêu</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cầu</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là</a:t>
              </a:r>
              <a:r>
                <a:rPr lang="en-US" sz="3200" dirty="0">
                  <a:solidFill>
                    <a:srgbClr val="0D0D0D"/>
                  </a:solidFill>
                  <a:latin typeface="Times New Roman" pitchFamily="18" charset="0"/>
                  <a:ea typeface="MS Mincho" pitchFamily="49" charset="-128"/>
                </a:rPr>
                <a:t> </a:t>
              </a:r>
              <a:r>
                <a:rPr lang="en-US" sz="3200" dirty="0" err="1">
                  <a:solidFill>
                    <a:srgbClr val="0D0D0D"/>
                  </a:solidFill>
                  <a:latin typeface="Times New Roman" pitchFamily="18" charset="0"/>
                  <a:ea typeface="MS Mincho" pitchFamily="49" charset="-128"/>
                </a:rPr>
                <a:t>gì</a:t>
              </a:r>
              <a:r>
                <a:rPr lang="en-US" sz="3200" dirty="0">
                  <a:solidFill>
                    <a:srgbClr val="0D0D0D"/>
                  </a:solidFill>
                  <a:latin typeface="Times New Roman" pitchFamily="18" charset="0"/>
                  <a:ea typeface="MS Mincho" pitchFamily="49" charset="-128"/>
                </a:rPr>
                <a:t>?</a:t>
              </a:r>
              <a:endParaRPr lang="en-US" sz="32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3200" b="1" dirty="0">
                  <a:solidFill>
                    <a:srgbClr val="0D0D0D"/>
                  </a:solidFill>
                  <a:latin typeface="Times New Roman" pitchFamily="18" charset="0"/>
                  <a:ea typeface="MS Mincho" pitchFamily="49" charset="-128"/>
                </a:rPr>
                <a:t> </a:t>
              </a:r>
              <a:endParaRPr lang="en-US" sz="3200" dirty="0">
                <a:solidFill>
                  <a:srgbClr val="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07316337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92568"/>
            <a:ext cx="3030333" cy="1207384"/>
          </a:xfrm>
          <a:prstGeom prst="rect">
            <a:avLst/>
          </a:prstGeom>
        </p:spPr>
      </p:pic>
      <p:sp>
        <p:nvSpPr>
          <p:cNvPr id="12" name="Cloud Callout 11"/>
          <p:cNvSpPr/>
          <p:nvPr/>
        </p:nvSpPr>
        <p:spPr>
          <a:xfrm>
            <a:off x="2553118" y="0"/>
            <a:ext cx="5031063" cy="2697611"/>
          </a:xfrm>
          <a:prstGeom prst="cloudCallout">
            <a:avLst>
              <a:gd name="adj1" fmla="val -82179"/>
              <a:gd name="adj2" fmla="val 44010"/>
            </a:avLst>
          </a:prstGeom>
          <a:gradFill>
            <a:gsLst>
              <a:gs pos="0">
                <a:schemeClr val="accent2">
                  <a:lumMod val="60000"/>
                  <a:lumOff val="40000"/>
                </a:schemeClr>
              </a:gs>
              <a:gs pos="100000">
                <a:schemeClr val="bg1"/>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smtClean="0">
                <a:solidFill>
                  <a:schemeClr val="tx1"/>
                </a:solidFill>
                <a:latin typeface="+mj-lt"/>
              </a:rPr>
              <a:t>Hãy </a:t>
            </a:r>
            <a:r>
              <a:rPr lang="vi-VN" sz="2800" i="1" dirty="0">
                <a:solidFill>
                  <a:schemeClr val="tx1"/>
                </a:solidFill>
                <a:latin typeface="+mj-lt"/>
              </a:rPr>
              <a:t>quan sát những bức hình sau và cho biết những bức hình đó </a:t>
            </a:r>
            <a:r>
              <a:rPr lang="vi-VN" sz="2800" i="1" dirty="0" smtClean="0">
                <a:solidFill>
                  <a:schemeClr val="tx1"/>
                </a:solidFill>
                <a:latin typeface="+mj-lt"/>
              </a:rPr>
              <a:t>nói về tác </a:t>
            </a:r>
            <a:r>
              <a:rPr lang="vi-VN" sz="2800" i="1" dirty="0">
                <a:solidFill>
                  <a:schemeClr val="tx1"/>
                </a:solidFill>
                <a:latin typeface="+mj-lt"/>
              </a:rPr>
              <a:t>phẩm đã học </a:t>
            </a:r>
            <a:r>
              <a:rPr lang="vi-VN" sz="2800" i="1" dirty="0" smtClean="0">
                <a:solidFill>
                  <a:schemeClr val="tx1"/>
                </a:solidFill>
                <a:latin typeface="+mj-lt"/>
              </a:rPr>
              <a:t>  nào?</a:t>
            </a:r>
            <a:endParaRPr lang="en-US" sz="2800" dirty="0">
              <a:solidFill>
                <a:schemeClr val="tx1"/>
              </a:solidFill>
              <a:latin typeface="+mj-lt"/>
            </a:endParaRPr>
          </a:p>
        </p:txBody>
      </p:sp>
      <p:sp>
        <p:nvSpPr>
          <p:cNvPr id="4" name="Rectangle 3"/>
          <p:cNvSpPr/>
          <p:nvPr/>
        </p:nvSpPr>
        <p:spPr>
          <a:xfrm>
            <a:off x="671635" y="145852"/>
            <a:ext cx="2358698" cy="584775"/>
          </a:xfrm>
          <a:prstGeom prst="rect">
            <a:avLst/>
          </a:prstGeom>
        </p:spPr>
        <p:txBody>
          <a:bodyPr wrap="square">
            <a:spAutoFit/>
          </a:bodyPr>
          <a:lstStyle/>
          <a:p>
            <a:pPr algn="ctr">
              <a:spcBef>
                <a:spcPts val="0"/>
              </a:spcBef>
            </a:pPr>
            <a:r>
              <a:rPr lang="en-GB" sz="3200" b="1" dirty="0" err="1" smtClean="0">
                <a:effectLst>
                  <a:outerShdw blurRad="38100" dist="38100" dir="2700000" algn="tl">
                    <a:srgbClr val="000000">
                      <a:alpha val="43137"/>
                    </a:srgbClr>
                  </a:outerShdw>
                </a:effectLst>
                <a:latin typeface="Times New Roman" pitchFamily="18" charset="0"/>
                <a:cs typeface="Times New Roman" pitchFamily="18" charset="0"/>
              </a:rPr>
              <a:t>Khởi</a:t>
            </a:r>
            <a:r>
              <a:rPr lang="en-GB"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sz="3200" b="1" dirty="0" err="1" smtClean="0">
                <a:effectLst>
                  <a:outerShdw blurRad="38100" dist="38100" dir="2700000" algn="tl">
                    <a:srgbClr val="000000">
                      <a:alpha val="43137"/>
                    </a:srgbClr>
                  </a:outerShdw>
                </a:effectLst>
                <a:latin typeface="Times New Roman" pitchFamily="18" charset="0"/>
                <a:cs typeface="Times New Roman" pitchFamily="18" charset="0"/>
              </a:rPr>
              <a:t>động</a:t>
            </a:r>
            <a:endParaRPr lang="en-GB"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832" t="46765" r="10731"/>
          <a:stretch/>
        </p:blipFill>
        <p:spPr>
          <a:xfrm>
            <a:off x="48126" y="3227370"/>
            <a:ext cx="2855495" cy="35613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465" y="3227370"/>
            <a:ext cx="5400779" cy="356138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522" y="3227370"/>
            <a:ext cx="3391056" cy="3561383"/>
          </a:xfrm>
          <a:prstGeom prst="rect">
            <a:avLst/>
          </a:prstGeom>
        </p:spPr>
      </p:pic>
      <p:sp>
        <p:nvSpPr>
          <p:cNvPr id="3" name="TextBox 2"/>
          <p:cNvSpPr txBox="1"/>
          <p:nvPr/>
        </p:nvSpPr>
        <p:spPr>
          <a:xfrm>
            <a:off x="111481" y="2643283"/>
            <a:ext cx="2807369" cy="523220"/>
          </a:xfrm>
          <a:prstGeom prst="rect">
            <a:avLst/>
          </a:prstGeom>
          <a:noFill/>
        </p:spPr>
        <p:txBody>
          <a:bodyPr wrap="square" rtlCol="0">
            <a:spAutoFit/>
          </a:bodyPr>
          <a:lstStyle/>
          <a:p>
            <a:r>
              <a:rPr lang="vi-VN" sz="2800" dirty="0" smtClean="0">
                <a:solidFill>
                  <a:srgbClr val="7030A0"/>
                </a:solidFill>
                <a:latin typeface="+mj-lt"/>
              </a:rPr>
              <a:t>Gió lạnh đầu mùa</a:t>
            </a:r>
            <a:endParaRPr lang="vi-VN" sz="2800" dirty="0">
              <a:solidFill>
                <a:srgbClr val="7030A0"/>
              </a:solidFill>
              <a:latin typeface="+mj-lt"/>
            </a:endParaRPr>
          </a:p>
        </p:txBody>
      </p:sp>
      <p:sp>
        <p:nvSpPr>
          <p:cNvPr id="13" name="TextBox 12"/>
          <p:cNvSpPr txBox="1"/>
          <p:nvPr/>
        </p:nvSpPr>
        <p:spPr>
          <a:xfrm>
            <a:off x="3624775" y="2643283"/>
            <a:ext cx="4284157" cy="523220"/>
          </a:xfrm>
          <a:prstGeom prst="rect">
            <a:avLst/>
          </a:prstGeom>
          <a:noFill/>
        </p:spPr>
        <p:txBody>
          <a:bodyPr wrap="square" rtlCol="0">
            <a:spAutoFit/>
          </a:bodyPr>
          <a:lstStyle/>
          <a:p>
            <a:r>
              <a:rPr lang="vi-VN" sz="2800" dirty="0" smtClean="0">
                <a:solidFill>
                  <a:srgbClr val="7030A0"/>
                </a:solidFill>
                <a:latin typeface="+mj-lt"/>
              </a:rPr>
              <a:t>Bài học đường đời đầu tiên</a:t>
            </a:r>
            <a:endParaRPr lang="vi-VN" sz="2800" dirty="0">
              <a:solidFill>
                <a:srgbClr val="7030A0"/>
              </a:solidFill>
              <a:latin typeface="+mj-lt"/>
            </a:endParaRPr>
          </a:p>
        </p:txBody>
      </p:sp>
      <p:sp>
        <p:nvSpPr>
          <p:cNvPr id="15" name="TextBox 14"/>
          <p:cNvSpPr txBox="1"/>
          <p:nvPr/>
        </p:nvSpPr>
        <p:spPr>
          <a:xfrm>
            <a:off x="8910915" y="2643283"/>
            <a:ext cx="2541305" cy="523220"/>
          </a:xfrm>
          <a:prstGeom prst="rect">
            <a:avLst/>
          </a:prstGeom>
          <a:noFill/>
        </p:spPr>
        <p:txBody>
          <a:bodyPr wrap="square" rtlCol="0">
            <a:spAutoFit/>
          </a:bodyPr>
          <a:lstStyle/>
          <a:p>
            <a:r>
              <a:rPr lang="vi-VN" sz="2800" dirty="0" smtClean="0">
                <a:solidFill>
                  <a:srgbClr val="7030A0"/>
                </a:solidFill>
                <a:latin typeface="+mj-lt"/>
              </a:rPr>
              <a:t>Cô bé bán diêm</a:t>
            </a:r>
            <a:endParaRPr lang="vi-VN" sz="2800" dirty="0">
              <a:solidFill>
                <a:srgbClr val="7030A0"/>
              </a:solidFill>
              <a:latin typeface="+mj-lt"/>
            </a:endParaRPr>
          </a:p>
        </p:txBody>
      </p:sp>
      <p:sp>
        <p:nvSpPr>
          <p:cNvPr id="5" name="Rounded Rectangle 4"/>
          <p:cNvSpPr/>
          <p:nvPr/>
        </p:nvSpPr>
        <p:spPr>
          <a:xfrm>
            <a:off x="48126" y="3227370"/>
            <a:ext cx="623509" cy="55856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1</a:t>
            </a:r>
            <a:endParaRPr lang="vi-VN" sz="32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3066465" y="3227370"/>
            <a:ext cx="623509" cy="55856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2</a:t>
            </a:r>
            <a:endParaRPr lang="vi-VN" sz="32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8673522" y="3246319"/>
            <a:ext cx="623509" cy="55856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3</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93646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3701968" cy="1207384"/>
          </a:xfrm>
          <a:prstGeom prst="rect">
            <a:avLst/>
          </a:prstGeom>
        </p:spPr>
      </p:pic>
      <p:sp>
        <p:nvSpPr>
          <p:cNvPr id="11" name="Google Shape;563;p58">
            <a:extLst>
              <a:ext uri="{FF2B5EF4-FFF2-40B4-BE49-F238E27FC236}">
                <a16:creationId xmlns:a16="http://schemas.microsoft.com/office/drawing/2014/main" id="{6CEE9E3A-BDCF-4395-84A0-54605866A7FE}"/>
              </a:ext>
            </a:extLst>
          </p:cNvPr>
          <p:cNvSpPr txBox="1">
            <a:spLocks/>
          </p:cNvSpPr>
          <p:nvPr/>
        </p:nvSpPr>
        <p:spPr>
          <a:xfrm>
            <a:off x="824597" y="289424"/>
            <a:ext cx="2805829" cy="62853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lgn="ctr">
              <a:spcBef>
                <a:spcPts val="0"/>
              </a:spcBef>
            </a:pPr>
            <a:r>
              <a:rPr lang="en-GB" sz="2800" b="1" dirty="0" smtClean="0">
                <a:effectLst>
                  <a:outerShdw blurRad="38100" dist="38100" dir="2700000" algn="tl">
                    <a:srgbClr val="000000">
                      <a:alpha val="43137"/>
                    </a:srgbClr>
                  </a:outerShdw>
                </a:effectLst>
                <a:latin typeface="Algerian" panose="04020705040A02060702" pitchFamily="82" charset="0"/>
              </a:rPr>
              <a:t>PHẦN 3</a:t>
            </a:r>
            <a:endParaRPr lang="en-GB" sz="2800" b="1" dirty="0">
              <a:effectLst>
                <a:outerShdw blurRad="38100" dist="38100" dir="2700000" algn="tl">
                  <a:srgbClr val="000000">
                    <a:alpha val="43137"/>
                  </a:srgbClr>
                </a:outerShdw>
              </a:effectLst>
              <a:latin typeface="Algerian" panose="04020705040A02060702" pitchFamily="82" charset="0"/>
            </a:endParaRPr>
          </a:p>
        </p:txBody>
      </p:sp>
      <p:grpSp>
        <p:nvGrpSpPr>
          <p:cNvPr id="4" name="Group 3"/>
          <p:cNvGrpSpPr/>
          <p:nvPr/>
        </p:nvGrpSpPr>
        <p:grpSpPr>
          <a:xfrm>
            <a:off x="514350" y="1288215"/>
            <a:ext cx="11675159" cy="5127625"/>
            <a:chOff x="257175" y="865188"/>
            <a:chExt cx="11675159" cy="5127625"/>
          </a:xfrm>
        </p:grpSpPr>
        <p:sp>
          <p:nvSpPr>
            <p:cNvPr id="5" name="Rounded Rectangle 10"/>
            <p:cNvSpPr>
              <a:spLocks noChangeArrowheads="1"/>
            </p:cNvSpPr>
            <p:nvPr/>
          </p:nvSpPr>
          <p:spPr bwMode="auto">
            <a:xfrm>
              <a:off x="257175" y="865188"/>
              <a:ext cx="11364913" cy="5127625"/>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2400" b="1">
                <a:solidFill>
                  <a:srgbClr val="000000"/>
                </a:solidFill>
                <a:latin typeface="Times New Roman" pitchFamily="18" charset="0"/>
                <a:cs typeface="Times New Roman" pitchFamily="18" charset="0"/>
              </a:endParaRPr>
            </a:p>
            <a:p>
              <a:pPr algn="ctr" eaLnBrk="0" hangingPunct="0"/>
              <a:endParaRPr lang="en-US" altLang="en-US" sz="2400">
                <a:solidFill>
                  <a:srgbClr val="000000"/>
                </a:solidFill>
                <a:latin typeface="Times New Roman" pitchFamily="18" charset="0"/>
                <a:cs typeface="Times New Roman" pitchFamily="18" charset="0"/>
              </a:endParaRPr>
            </a:p>
          </p:txBody>
        </p:sp>
        <p:sp>
          <p:nvSpPr>
            <p:cNvPr id="7" name="TextBox 6"/>
            <p:cNvSpPr txBox="1">
              <a:spLocks noChangeArrowheads="1"/>
            </p:cNvSpPr>
            <p:nvPr/>
          </p:nvSpPr>
          <p:spPr bwMode="auto">
            <a:xfrm>
              <a:off x="567422" y="1283669"/>
              <a:ext cx="11364912" cy="4290662"/>
            </a:xfrm>
            <a:prstGeom prst="rect">
              <a:avLst/>
            </a:prstGeom>
            <a:noFill/>
            <a:ln w="9525">
              <a:noFill/>
              <a:miter lim="800000"/>
              <a:headEnd/>
              <a:tailEnd/>
            </a:ln>
          </p:spPr>
          <p:txBody>
            <a:bodyPr>
              <a:spAutoFit/>
            </a:bodyPr>
            <a:lstStyle/>
            <a:p>
              <a:pPr>
                <a:lnSpc>
                  <a:spcPct val="115000"/>
                </a:lnSpc>
                <a:spcAft>
                  <a:spcPts val="1000"/>
                </a:spcAft>
                <a:tabLst>
                  <a:tab pos="1385888" algn="l"/>
                </a:tabLst>
              </a:pPr>
              <a:r>
                <a:rPr lang="en-US" sz="2800" b="1" dirty="0" smtClean="0">
                  <a:solidFill>
                    <a:srgbClr val="0D0D0D"/>
                  </a:solidFill>
                  <a:latin typeface="Times New Roman" pitchFamily="18" charset="0"/>
                  <a:ea typeface="MS Mincho" pitchFamily="49" charset="-128"/>
                  <a:cs typeface="Times New Roman" pitchFamily="18" charset="0"/>
                </a:rPr>
                <a:t>b. </a:t>
              </a:r>
              <a:r>
                <a:rPr lang="en-US" sz="2800" b="1" dirty="0">
                  <a:solidFill>
                    <a:srgbClr val="0D0D0D"/>
                  </a:solidFill>
                  <a:latin typeface="Times New Roman" pitchFamily="18" charset="0"/>
                  <a:ea typeface="MS Mincho" pitchFamily="49" charset="-128"/>
                  <a:cs typeface="Times New Roman" pitchFamily="18" charset="0"/>
                </a:rPr>
                <a:t>Tìm ý.</a:t>
              </a:r>
              <a:endParaRPr lang="en-US" sz="2800" dirty="0">
                <a:solidFill>
                  <a:srgbClr val="000000"/>
                </a:solidFill>
                <a:latin typeface="Times New Roman" pitchFamily="18" charset="0"/>
                <a:ea typeface="MS Mincho" pitchFamily="49" charset="-128"/>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cs typeface="Times New Roman" pitchFamily="18" charset="0"/>
                </a:rPr>
                <a:t>- </a:t>
              </a:r>
              <a:r>
                <a:rPr lang="en-US" sz="2800" dirty="0" smtClean="0">
                  <a:solidFill>
                    <a:srgbClr val="0D0D0D"/>
                  </a:solidFill>
                  <a:latin typeface="Times New Roman" pitchFamily="18" charset="0"/>
                  <a:ea typeface="MS Mincho" pitchFamily="49" charset="-128"/>
                  <a:cs typeface="Times New Roman" pitchFamily="18" charset="0"/>
                </a:rPr>
                <a:t>Trải nghiệm đó là </a:t>
              </a:r>
              <a:r>
                <a:rPr lang="en-US" sz="2800" dirty="0">
                  <a:solidFill>
                    <a:srgbClr val="0D0D0D"/>
                  </a:solidFill>
                  <a:latin typeface="Times New Roman" pitchFamily="18" charset="0"/>
                  <a:ea typeface="MS Mincho" pitchFamily="49" charset="-128"/>
                  <a:cs typeface="Times New Roman" pitchFamily="18" charset="0"/>
                </a:rPr>
                <a:t>gì? Vì sao em chọn kể lại </a:t>
              </a:r>
              <a:r>
                <a:rPr lang="en-US" sz="2800" dirty="0" smtClean="0">
                  <a:solidFill>
                    <a:srgbClr val="0D0D0D"/>
                  </a:solidFill>
                  <a:latin typeface="Times New Roman" pitchFamily="18" charset="0"/>
                  <a:ea typeface="MS Mincho" pitchFamily="49" charset="-128"/>
                  <a:cs typeface="Times New Roman" pitchFamily="18" charset="0"/>
                </a:rPr>
                <a:t>trải nghiệm </a:t>
              </a:r>
              <a:r>
                <a:rPr lang="en-US" sz="2800" dirty="0">
                  <a:solidFill>
                    <a:srgbClr val="0D0D0D"/>
                  </a:solidFill>
                  <a:latin typeface="Times New Roman" pitchFamily="18" charset="0"/>
                  <a:ea typeface="MS Mincho" pitchFamily="49" charset="-128"/>
                  <a:cs typeface="Times New Roman" pitchFamily="18" charset="0"/>
                </a:rPr>
                <a:t>này?</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Hoàn cảnh xảy ra câu chuyện như thế nào?</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Truyện có những nhân vật nào?</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Truyện gồm những sự việc nào? Các sự việc xảy ra theo trình tự nào?</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-Truyện kết thúc như thế nào?</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 Cảm nghĩ của em về </a:t>
              </a:r>
              <a:r>
                <a:rPr lang="en-US" sz="2800" dirty="0" smtClean="0">
                  <a:solidFill>
                    <a:srgbClr val="0D0D0D"/>
                  </a:solidFill>
                  <a:latin typeface="Times New Roman" pitchFamily="18" charset="0"/>
                  <a:ea typeface="MS Mincho" pitchFamily="49" charset="-128"/>
                </a:rPr>
                <a:t>trải nghiệm đó?</a:t>
              </a:r>
              <a:endParaRPr lang="en-US" sz="2800" dirty="0">
                <a:solidFill>
                  <a:srgbClr val="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2142908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0733" y="401053"/>
            <a:ext cx="11322050" cy="4994196"/>
            <a:chOff x="434975" y="1349375"/>
            <a:chExt cx="11322050" cy="4159250"/>
          </a:xfrm>
        </p:grpSpPr>
        <p:sp>
          <p:nvSpPr>
            <p:cNvPr id="5" name="Rounded Rectangle 10"/>
            <p:cNvSpPr>
              <a:spLocks noChangeArrowheads="1"/>
            </p:cNvSpPr>
            <p:nvPr/>
          </p:nvSpPr>
          <p:spPr bwMode="auto">
            <a:xfrm>
              <a:off x="434975" y="1349375"/>
              <a:ext cx="11322050" cy="4159250"/>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2400" b="1">
                <a:solidFill>
                  <a:srgbClr val="000000"/>
                </a:solidFill>
                <a:latin typeface="Times New Roman" pitchFamily="18" charset="0"/>
                <a:cs typeface="Times New Roman" pitchFamily="18" charset="0"/>
              </a:endParaRPr>
            </a:p>
            <a:p>
              <a:pPr algn="ctr" eaLnBrk="0" hangingPunct="0"/>
              <a:endParaRPr lang="en-US" altLang="en-US" sz="2400">
                <a:solidFill>
                  <a:srgbClr val="000000"/>
                </a:solidFill>
                <a:latin typeface="Times New Roman" pitchFamily="18" charset="0"/>
                <a:cs typeface="Times New Roman" pitchFamily="18" charset="0"/>
              </a:endParaRPr>
            </a:p>
          </p:txBody>
        </p:sp>
        <p:sp>
          <p:nvSpPr>
            <p:cNvPr id="6" name="TextBox 5"/>
            <p:cNvSpPr txBox="1">
              <a:spLocks noChangeArrowheads="1"/>
            </p:cNvSpPr>
            <p:nvPr/>
          </p:nvSpPr>
          <p:spPr bwMode="auto">
            <a:xfrm>
              <a:off x="708025" y="1511552"/>
              <a:ext cx="11049000" cy="3573335"/>
            </a:xfrm>
            <a:prstGeom prst="rect">
              <a:avLst/>
            </a:prstGeom>
            <a:noFill/>
            <a:ln w="9525">
              <a:noFill/>
              <a:miter lim="800000"/>
              <a:headEnd/>
              <a:tailEnd/>
            </a:ln>
          </p:spPr>
          <p:txBody>
            <a:bodyPr>
              <a:spAutoFit/>
            </a:bodyPr>
            <a:lstStyle/>
            <a:p>
              <a:pPr>
                <a:lnSpc>
                  <a:spcPct val="115000"/>
                </a:lnSpc>
                <a:spcAft>
                  <a:spcPts val="1000"/>
                </a:spcAft>
                <a:tabLst>
                  <a:tab pos="1385888" algn="l"/>
                </a:tabLst>
              </a:pPr>
              <a:r>
                <a:rPr lang="en-US" sz="2800" b="1" dirty="0" smtClean="0">
                  <a:solidFill>
                    <a:srgbClr val="0D0D0D"/>
                  </a:solidFill>
                  <a:latin typeface="Times New Roman" pitchFamily="18" charset="0"/>
                  <a:ea typeface="MS Mincho" pitchFamily="49" charset="-128"/>
                  <a:cs typeface="Times New Roman" pitchFamily="18" charset="0"/>
                </a:rPr>
                <a:t>c) Dàn ý.</a:t>
              </a:r>
              <a:endParaRPr lang="en-US" sz="2800" dirty="0">
                <a:solidFill>
                  <a:srgbClr val="000000"/>
                </a:solidFill>
                <a:latin typeface="Times New Roman" pitchFamily="18" charset="0"/>
                <a:ea typeface="MS Mincho" pitchFamily="49" charset="-128"/>
                <a:cs typeface="Times New Roman" pitchFamily="18" charset="0"/>
              </a:endParaRPr>
            </a:p>
            <a:p>
              <a:pPr>
                <a:lnSpc>
                  <a:spcPct val="115000"/>
                </a:lnSpc>
                <a:spcAft>
                  <a:spcPts val="1000"/>
                </a:spcAft>
                <a:tabLst>
                  <a:tab pos="1385888" algn="l"/>
                </a:tabLst>
              </a:pPr>
              <a:r>
                <a:rPr lang="en-US" sz="2800" b="1" dirty="0">
                  <a:solidFill>
                    <a:srgbClr val="0D0D0D"/>
                  </a:solidFill>
                  <a:latin typeface="Times New Roman" pitchFamily="18" charset="0"/>
                  <a:ea typeface="MS Mincho" pitchFamily="49" charset="-128"/>
                  <a:cs typeface="Times New Roman" pitchFamily="18" charset="0"/>
                </a:rPr>
                <a:t>- Mở bài: </a:t>
              </a:r>
              <a:r>
                <a:rPr lang="en-US" sz="2800" dirty="0">
                  <a:solidFill>
                    <a:srgbClr val="0D0D0D"/>
                  </a:solidFill>
                  <a:latin typeface="Times New Roman" pitchFamily="18" charset="0"/>
                  <a:ea typeface="MS Mincho" pitchFamily="49" charset="-128"/>
                  <a:cs typeface="Times New Roman" pitchFamily="18" charset="0"/>
                </a:rPr>
                <a:t>Giới thiệu </a:t>
              </a:r>
              <a:r>
                <a:rPr lang="en-US" sz="2800" dirty="0" smtClean="0">
                  <a:solidFill>
                    <a:srgbClr val="0D0D0D"/>
                  </a:solidFill>
                  <a:latin typeface="Times New Roman" pitchFamily="18" charset="0"/>
                  <a:ea typeface="MS Mincho" pitchFamily="49" charset="-128"/>
                  <a:cs typeface="Times New Roman" pitchFamily="18" charset="0"/>
                </a:rPr>
                <a:t>trải nghiệm (tên, </a:t>
              </a:r>
              <a:r>
                <a:rPr lang="en-US" sz="2800" dirty="0">
                  <a:solidFill>
                    <a:srgbClr val="0D0D0D"/>
                  </a:solidFill>
                  <a:latin typeface="Times New Roman" pitchFamily="18" charset="0"/>
                  <a:ea typeface="MS Mincho" pitchFamily="49" charset="-128"/>
                  <a:cs typeface="Times New Roman" pitchFamily="18" charset="0"/>
                </a:rPr>
                <a:t>lí do kể).</a:t>
              </a:r>
              <a:endParaRPr lang="en-US" sz="2800" dirty="0">
                <a:solidFill>
                  <a:srgbClr val="000000"/>
                </a:solidFill>
                <a:latin typeface="Times New Roman" pitchFamily="18" charset="0"/>
                <a:cs typeface="Times New Roman" pitchFamily="18" charset="0"/>
              </a:endParaRPr>
            </a:p>
            <a:p>
              <a:pPr marL="342900" indent="-342900">
                <a:lnSpc>
                  <a:spcPct val="115000"/>
                </a:lnSpc>
                <a:spcAft>
                  <a:spcPts val="1000"/>
                </a:spcAft>
                <a:buFontTx/>
                <a:buChar char="-"/>
                <a:tabLst>
                  <a:tab pos="1385888" algn="l"/>
                </a:tabLst>
              </a:pPr>
              <a:r>
                <a:rPr lang="en-US" sz="2800" b="1" dirty="0" smtClean="0">
                  <a:solidFill>
                    <a:srgbClr val="0D0D0D"/>
                  </a:solidFill>
                  <a:latin typeface="Times New Roman" pitchFamily="18" charset="0"/>
                  <a:ea typeface="MS Mincho" pitchFamily="49" charset="-128"/>
                </a:rPr>
                <a:t>Thân </a:t>
              </a:r>
              <a:r>
                <a:rPr lang="en-US" sz="2800" b="1" dirty="0">
                  <a:solidFill>
                    <a:srgbClr val="0D0D0D"/>
                  </a:solidFill>
                  <a:latin typeface="Times New Roman" pitchFamily="18" charset="0"/>
                  <a:ea typeface="MS Mincho" pitchFamily="49" charset="-128"/>
                </a:rPr>
                <a:t>bài: </a:t>
              </a:r>
              <a:endParaRPr lang="en-US" sz="2800" b="1" dirty="0" smtClean="0">
                <a:solidFill>
                  <a:srgbClr val="0D0D0D"/>
                </a:solidFill>
                <a:latin typeface="Times New Roman" pitchFamily="18" charset="0"/>
                <a:ea typeface="MS Mincho" pitchFamily="49" charset="-128"/>
              </a:endParaRPr>
            </a:p>
            <a:p>
              <a:pPr>
                <a:lnSpc>
                  <a:spcPct val="115000"/>
                </a:lnSpc>
                <a:spcAft>
                  <a:spcPts val="1000"/>
                </a:spcAft>
                <a:tabLst>
                  <a:tab pos="1385888" algn="l"/>
                </a:tabLst>
              </a:pPr>
              <a:r>
                <a:rPr lang="en-US" sz="2800" b="1" dirty="0">
                  <a:solidFill>
                    <a:srgbClr val="0D0D0D"/>
                  </a:solidFill>
                  <a:latin typeface="Times New Roman" pitchFamily="18" charset="0"/>
                  <a:ea typeface="MS Mincho" pitchFamily="49" charset="-128"/>
                </a:rPr>
                <a:t>+</a:t>
              </a:r>
              <a:r>
                <a:rPr lang="en-US" sz="2800" dirty="0" smtClean="0">
                  <a:solidFill>
                    <a:srgbClr val="0D0D0D"/>
                  </a:solidFill>
                  <a:latin typeface="Times New Roman" pitchFamily="18" charset="0"/>
                  <a:ea typeface="MS Mincho" pitchFamily="49" charset="-128"/>
                </a:rPr>
                <a:t>Giới </a:t>
              </a:r>
              <a:r>
                <a:rPr lang="en-US" sz="2800" dirty="0">
                  <a:solidFill>
                    <a:srgbClr val="0D0D0D"/>
                  </a:solidFill>
                  <a:latin typeface="Times New Roman" pitchFamily="18" charset="0"/>
                  <a:ea typeface="MS Mincho" pitchFamily="49" charset="-128"/>
                </a:rPr>
                <a:t>thiệu nhân vật, hoàn cảnh xảy ra câu chuyện. </a:t>
              </a:r>
              <a:endParaRPr lang="en-US" sz="2800" dirty="0" smtClean="0">
                <a:solidFill>
                  <a:srgbClr val="0D0D0D"/>
                </a:solidFill>
                <a:latin typeface="Times New Roman" pitchFamily="18" charset="0"/>
                <a:ea typeface="MS Mincho" pitchFamily="49" charset="-128"/>
              </a:endParaRPr>
            </a:p>
            <a:p>
              <a:pPr>
                <a:lnSpc>
                  <a:spcPct val="115000"/>
                </a:lnSpc>
                <a:spcAft>
                  <a:spcPts val="1000"/>
                </a:spcAft>
                <a:tabLst>
                  <a:tab pos="1385888" algn="l"/>
                </a:tabLst>
              </a:pPr>
              <a:r>
                <a:rPr lang="en-US" sz="2800" dirty="0">
                  <a:solidFill>
                    <a:srgbClr val="0D0D0D"/>
                  </a:solidFill>
                  <a:latin typeface="Times New Roman" pitchFamily="18" charset="0"/>
                  <a:ea typeface="MS Mincho" pitchFamily="49" charset="-128"/>
                </a:rPr>
                <a:t>+</a:t>
              </a:r>
              <a:r>
                <a:rPr lang="en-US" sz="2800" dirty="0" smtClean="0">
                  <a:solidFill>
                    <a:srgbClr val="0D0D0D"/>
                  </a:solidFill>
                  <a:latin typeface="Times New Roman" pitchFamily="18" charset="0"/>
                  <a:ea typeface="MS Mincho" pitchFamily="49" charset="-128"/>
                </a:rPr>
                <a:t>Trình bày các </a:t>
              </a:r>
              <a:r>
                <a:rPr lang="en-US" sz="2800" dirty="0">
                  <a:solidFill>
                    <a:srgbClr val="0D0D0D"/>
                  </a:solidFill>
                  <a:latin typeface="Times New Roman" pitchFamily="18" charset="0"/>
                  <a:ea typeface="MS Mincho" pitchFamily="49" charset="-128"/>
                </a:rPr>
                <a:t>sự việc đã xảy ra trong câu chuyện theo trình tự thời gian</a:t>
              </a:r>
              <a:r>
                <a:rPr lang="en-US" sz="2800" dirty="0" smtClean="0">
                  <a:solidFill>
                    <a:srgbClr val="0D0D0D"/>
                  </a:solidFill>
                  <a:latin typeface="Times New Roman" pitchFamily="18" charset="0"/>
                  <a:ea typeface="MS Mincho" pitchFamily="49" charset="-128"/>
                </a:rPr>
                <a:t>.</a:t>
              </a:r>
            </a:p>
            <a:p>
              <a:pPr>
                <a:lnSpc>
                  <a:spcPct val="115000"/>
                </a:lnSpc>
                <a:spcAft>
                  <a:spcPts val="1000"/>
                </a:spcAft>
                <a:tabLst>
                  <a:tab pos="1385888" algn="l"/>
                </a:tabLst>
              </a:pPr>
              <a:r>
                <a:rPr lang="en-US" sz="2800" dirty="0" smtClean="0">
                  <a:solidFill>
                    <a:srgbClr val="0D0D0D"/>
                  </a:solidFill>
                  <a:latin typeface="Times New Roman" pitchFamily="18" charset="0"/>
                  <a:ea typeface="MS Mincho" pitchFamily="49" charset="-128"/>
                  <a:cs typeface="Times New Roman" pitchFamily="18" charset="0"/>
                </a:rPr>
                <a:t>+ Cảm xúc kèm theo các sự việc</a:t>
              </a:r>
              <a:endParaRPr lang="en-US" sz="2800" dirty="0">
                <a:solidFill>
                  <a:srgbClr val="000000"/>
                </a:solidFill>
                <a:latin typeface="Times New Roman" pitchFamily="18" charset="0"/>
                <a:cs typeface="Times New Roman" pitchFamily="18" charset="0"/>
              </a:endParaRPr>
            </a:p>
            <a:p>
              <a:pPr>
                <a:lnSpc>
                  <a:spcPct val="115000"/>
                </a:lnSpc>
                <a:spcAft>
                  <a:spcPts val="1000"/>
                </a:spcAft>
                <a:tabLst>
                  <a:tab pos="1385888" algn="l"/>
                </a:tabLst>
              </a:pPr>
              <a:r>
                <a:rPr lang="en-US" sz="2800" b="1" dirty="0">
                  <a:solidFill>
                    <a:srgbClr val="0D0D0D"/>
                  </a:solidFill>
                  <a:latin typeface="Times New Roman" pitchFamily="18" charset="0"/>
                  <a:ea typeface="MS Mincho" pitchFamily="49" charset="-128"/>
                </a:rPr>
                <a:t>- Kết bài: </a:t>
              </a:r>
              <a:r>
                <a:rPr lang="en-US" sz="2800" dirty="0">
                  <a:solidFill>
                    <a:srgbClr val="0D0D0D"/>
                  </a:solidFill>
                  <a:latin typeface="Times New Roman" pitchFamily="18" charset="0"/>
                  <a:ea typeface="MS Mincho" pitchFamily="49" charset="-128"/>
                </a:rPr>
                <a:t>Nêu cảm nghĩ </a:t>
              </a:r>
              <a:r>
                <a:rPr lang="en-US" sz="2800" dirty="0" smtClean="0">
                  <a:solidFill>
                    <a:srgbClr val="0D0D0D"/>
                  </a:solidFill>
                  <a:latin typeface="Times New Roman" pitchFamily="18" charset="0"/>
                  <a:ea typeface="MS Mincho" pitchFamily="49" charset="-128"/>
                </a:rPr>
                <a:t>và bài học rút ra qua trải nghiệm đó.</a:t>
              </a:r>
              <a:endParaRPr lang="en-US" sz="2800" dirty="0">
                <a:solidFill>
                  <a:srgbClr val="000000"/>
                </a:solidFill>
                <a:latin typeface="Times New Roman" pitchFamily="18" charset="0"/>
                <a:cs typeface="Times New Roman" pitchFamily="18" charset="0"/>
              </a:endParaRPr>
            </a:p>
          </p:txBody>
        </p:sp>
      </p:grpSp>
      <p:pic>
        <p:nvPicPr>
          <p:cNvPr id="7"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6121758" y="5601313"/>
            <a:ext cx="5381398" cy="1256687"/>
          </a:xfrm>
          <a:prstGeom prst="rect">
            <a:avLst/>
          </a:prstGeom>
        </p:spPr>
      </p:pic>
    </p:spTree>
    <p:extLst>
      <p:ext uri="{BB962C8B-B14F-4D97-AF65-F5344CB8AC3E}">
        <p14:creationId xmlns:p14="http://schemas.microsoft.com/office/powerpoint/2010/main" val="41894271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0"/>
          <p:cNvSpPr>
            <a:spLocks noChangeArrowheads="1"/>
          </p:cNvSpPr>
          <p:nvPr/>
        </p:nvSpPr>
        <p:spPr bwMode="auto">
          <a:xfrm>
            <a:off x="395288" y="117560"/>
            <a:ext cx="4176712" cy="596900"/>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2400" b="1">
              <a:solidFill>
                <a:srgbClr val="000000"/>
              </a:solidFill>
              <a:latin typeface="Times New Roman" pitchFamily="18" charset="0"/>
              <a:cs typeface="Times New Roman" pitchFamily="18" charset="0"/>
            </a:endParaRPr>
          </a:p>
          <a:p>
            <a:pPr algn="ctr" eaLnBrk="0" hangingPunct="0"/>
            <a:endParaRPr lang="en-US" altLang="en-US" sz="2400">
              <a:solidFill>
                <a:srgbClr val="000000"/>
              </a:solidFill>
              <a:latin typeface="Times New Roman" pitchFamily="18" charset="0"/>
              <a:cs typeface="Times New Roman" pitchFamily="18" charset="0"/>
            </a:endParaRPr>
          </a:p>
        </p:txBody>
      </p:sp>
      <p:sp>
        <p:nvSpPr>
          <p:cNvPr id="6" name="TextBox 5"/>
          <p:cNvSpPr txBox="1">
            <a:spLocks noChangeArrowheads="1"/>
          </p:cNvSpPr>
          <p:nvPr/>
        </p:nvSpPr>
        <p:spPr bwMode="auto">
          <a:xfrm>
            <a:off x="574676" y="141205"/>
            <a:ext cx="3868988" cy="556434"/>
          </a:xfrm>
          <a:prstGeom prst="rect">
            <a:avLst/>
          </a:prstGeom>
          <a:noFill/>
          <a:ln w="9525">
            <a:noFill/>
            <a:miter lim="800000"/>
            <a:headEnd/>
            <a:tailEnd/>
          </a:ln>
        </p:spPr>
        <p:txBody>
          <a:bodyPr wrap="square">
            <a:spAutoFit/>
          </a:bodyPr>
          <a:lstStyle/>
          <a:p>
            <a:pPr>
              <a:lnSpc>
                <a:spcPct val="115000"/>
              </a:lnSpc>
              <a:spcAft>
                <a:spcPts val="800"/>
              </a:spcAft>
              <a:tabLst>
                <a:tab pos="1385888" algn="l"/>
              </a:tabLst>
            </a:pPr>
            <a:r>
              <a:rPr lang="en-US" sz="2800" b="1" dirty="0" smtClean="0">
                <a:solidFill>
                  <a:srgbClr val="C00000"/>
                </a:solidFill>
                <a:latin typeface="Times New Roman" pitchFamily="18" charset="0"/>
                <a:ea typeface="MS Mincho" pitchFamily="49" charset="-128"/>
                <a:cs typeface="Times New Roman" pitchFamily="18" charset="0"/>
              </a:rPr>
              <a:t>Bước 2: </a:t>
            </a:r>
            <a:r>
              <a:rPr lang="en-US" sz="2800" b="1" dirty="0">
                <a:solidFill>
                  <a:srgbClr val="C00000"/>
                </a:solidFill>
                <a:latin typeface="Times New Roman" pitchFamily="18" charset="0"/>
                <a:ea typeface="MS Mincho" pitchFamily="49" charset="-128"/>
                <a:cs typeface="Times New Roman" pitchFamily="18" charset="0"/>
              </a:rPr>
              <a:t>Viết bài.</a:t>
            </a:r>
            <a:endParaRPr lang="en-US" sz="2800" dirty="0">
              <a:solidFill>
                <a:srgbClr val="C00000"/>
              </a:solidFill>
              <a:latin typeface="Calibri" pitchFamily="34" charset="0"/>
              <a:ea typeface="MS Mincho" pitchFamily="49" charset="-128"/>
              <a:cs typeface="Times New Roman" pitchFamily="18" charset="0"/>
            </a:endParaRPr>
          </a:p>
        </p:txBody>
      </p:sp>
      <p:sp>
        <p:nvSpPr>
          <p:cNvPr id="197635" name="TextBox 6"/>
          <p:cNvSpPr txBox="1">
            <a:spLocks noChangeArrowheads="1"/>
          </p:cNvSpPr>
          <p:nvPr/>
        </p:nvSpPr>
        <p:spPr bwMode="auto">
          <a:xfrm>
            <a:off x="574675" y="809877"/>
            <a:ext cx="7478462" cy="587853"/>
          </a:xfrm>
          <a:prstGeom prst="rect">
            <a:avLst/>
          </a:prstGeom>
          <a:noFill/>
          <a:ln w="9525">
            <a:noFill/>
            <a:miter lim="800000"/>
            <a:headEnd/>
            <a:tailEnd/>
          </a:ln>
        </p:spPr>
        <p:txBody>
          <a:bodyPr wrap="square">
            <a:spAutoFit/>
          </a:bodyPr>
          <a:lstStyle/>
          <a:p>
            <a:pPr>
              <a:lnSpc>
                <a:spcPct val="115000"/>
              </a:lnSpc>
              <a:spcAft>
                <a:spcPts val="800"/>
              </a:spcAft>
              <a:tabLst>
                <a:tab pos="1385888" algn="l"/>
              </a:tabLst>
            </a:pPr>
            <a:r>
              <a:rPr lang="en-US" sz="2800" b="1" dirty="0" smtClean="0">
                <a:solidFill>
                  <a:srgbClr val="C00000"/>
                </a:solidFill>
                <a:latin typeface="Times New Roman" pitchFamily="18" charset="0"/>
                <a:ea typeface="MS Mincho" pitchFamily="49" charset="-128"/>
                <a:cs typeface="Times New Roman" pitchFamily="18" charset="0"/>
              </a:rPr>
              <a:t>Bước 3: </a:t>
            </a:r>
            <a:r>
              <a:rPr lang="en-US" sz="2800" b="1" dirty="0">
                <a:solidFill>
                  <a:srgbClr val="C00000"/>
                </a:solidFill>
                <a:latin typeface="Times New Roman" pitchFamily="18" charset="0"/>
                <a:ea typeface="MS Mincho" pitchFamily="49" charset="-128"/>
                <a:cs typeface="Times New Roman" pitchFamily="18" charset="0"/>
              </a:rPr>
              <a:t>Xem lại và chỉnh sửa, rút kinh nghiệm.</a:t>
            </a:r>
            <a:endParaRPr lang="en-US" sz="2800" dirty="0">
              <a:solidFill>
                <a:srgbClr val="C00000"/>
              </a:solidFill>
              <a:latin typeface="Calibri" pitchFamily="34" charset="0"/>
              <a:ea typeface="MS Mincho" pitchFamily="49" charset="-128"/>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72348328"/>
              </p:ext>
            </p:extLst>
          </p:nvPr>
        </p:nvGraphicFramePr>
        <p:xfrm>
          <a:off x="191085" y="1594435"/>
          <a:ext cx="11617325" cy="5145405"/>
        </p:xfrm>
        <a:graphic>
          <a:graphicData uri="http://schemas.openxmlformats.org/drawingml/2006/table">
            <a:tbl>
              <a:tblPr/>
              <a:tblGrid>
                <a:gridCol w="2279399">
                  <a:extLst>
                    <a:ext uri="{9D8B030D-6E8A-4147-A177-3AD203B41FA5}">
                      <a16:colId xmlns:a16="http://schemas.microsoft.com/office/drawing/2014/main" val="20000"/>
                    </a:ext>
                  </a:extLst>
                </a:gridCol>
                <a:gridCol w="7844590">
                  <a:extLst>
                    <a:ext uri="{9D8B030D-6E8A-4147-A177-3AD203B41FA5}">
                      <a16:colId xmlns:a16="http://schemas.microsoft.com/office/drawing/2014/main" val="20001"/>
                    </a:ext>
                  </a:extLst>
                </a:gridCol>
                <a:gridCol w="1493336">
                  <a:extLst>
                    <a:ext uri="{9D8B030D-6E8A-4147-A177-3AD203B41FA5}">
                      <a16:colId xmlns:a16="http://schemas.microsoft.com/office/drawing/2014/main" val="20002"/>
                    </a:ext>
                  </a:extLst>
                </a:gridCol>
              </a:tblGrid>
              <a:tr h="817563">
                <a:tc>
                  <a:txBody>
                    <a:bodyPr/>
                    <a:lstStyle/>
                    <a:p>
                      <a:pPr marL="0" marR="0" lvl="0" indent="0" algn="ctr"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Các phần của bài viết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Nội dung kiểm tra</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Đạt/</a:t>
                      </a:r>
                    </a:p>
                    <a:p>
                      <a:pPr marL="0" marR="0" lvl="0" indent="0" algn="ctr"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chưa đạt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04925">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Mở bài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Tên trải nghiệm.</a:t>
                      </a:r>
                    </a:p>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Nêu lí do em muốn kể chuyện.</a:t>
                      </a:r>
                    </a:p>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Dùng ngôi thứ 1 để kể.</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281238">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Thân bài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Giới thiệu nhân vật, hoàn cảnh xảy ra câu chuyện.</a:t>
                      </a:r>
                    </a:p>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Trình bày chi tiết các sự việc xảy ra từ lúc mở đầu cho đến khi kết thúc.</a:t>
                      </a:r>
                    </a:p>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Các sự việc được kể theo trình tự thời gian.</a:t>
                      </a:r>
                    </a:p>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Sự việc này tiếp sự việc kia một cách hợp lí.</a:t>
                      </a:r>
                    </a:p>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Thể hiện được cảm xúc ở các sự việc.</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30200">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Kết bài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Nêu cảm nghĩ, bài học rút ra sau trải nghiệm đó.</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ts val="0"/>
                        </a:spcAft>
                        <a:buClrTx/>
                        <a:buSzTx/>
                        <a:buFontTx/>
                        <a:buNone/>
                        <a:tabLst>
                          <a:tab pos="1385888" algn="l"/>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11" name="Rounded Rectangle 10"/>
          <p:cNvSpPr>
            <a:spLocks noChangeArrowheads="1"/>
          </p:cNvSpPr>
          <p:nvPr/>
        </p:nvSpPr>
        <p:spPr bwMode="auto">
          <a:xfrm>
            <a:off x="395288" y="811464"/>
            <a:ext cx="7657849" cy="595313"/>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r>
              <a:rPr lang="en-US" sz="2400" b="1" dirty="0">
                <a:solidFill>
                  <a:srgbClr val="000000"/>
                </a:solidFill>
                <a:latin typeface="Times New Roman" pitchFamily="18" charset="0"/>
                <a:cs typeface="Times New Roman" pitchFamily="18" charset="0"/>
              </a:rPr>
              <a:t>  </a:t>
            </a:r>
          </a:p>
          <a:p>
            <a:pPr algn="ctr" eaLnBrk="0" hangingPunct="0"/>
            <a:endParaRPr lang="en-US" alt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41617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8-Point Star 2"/>
          <p:cNvSpPr/>
          <p:nvPr/>
        </p:nvSpPr>
        <p:spPr>
          <a:xfrm>
            <a:off x="1411706" y="2983832"/>
            <a:ext cx="753979" cy="705852"/>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689810" y="2505574"/>
            <a:ext cx="11229474" cy="3108543"/>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Câu 1:</a:t>
            </a:r>
            <a:r>
              <a:rPr lang="en-US" sz="2800"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Ngôi kể trong bài văn kể về một trải nghiệm của bản thân là:</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Ngôi thứ nhất</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Ngôi thứ hai.</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Ngôi thứ ba</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Có sự chuyển đổi linh hoạt giữa các ngôi kể</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14014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8-Point Star 2"/>
          <p:cNvSpPr/>
          <p:nvPr/>
        </p:nvSpPr>
        <p:spPr>
          <a:xfrm>
            <a:off x="401053" y="3083043"/>
            <a:ext cx="753979" cy="705852"/>
          </a:xfrm>
          <a:prstGeom prst="star8">
            <a:avLst/>
          </a:prstGeom>
          <a:solidFill>
            <a:srgbClr val="FC60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561474" y="820886"/>
            <a:ext cx="11277600" cy="4524315"/>
          </a:xfrm>
          <a:prstGeom prst="rect">
            <a:avLst/>
          </a:prstGeom>
        </p:spPr>
        <p:txBody>
          <a:bodyPr wrap="square">
            <a:spAutoFit/>
          </a:bodyPr>
          <a:lstStyle/>
          <a:p>
            <a:pPr>
              <a:lnSpc>
                <a:spcPct val="150000"/>
              </a:lnSpc>
            </a:pPr>
            <a:r>
              <a:rPr lang="en-US" sz="3200" b="1" dirty="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Trong bài văn kể chuyện, mở bài thường có nội dung là:</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Kể lại những diễn biến quan trọng của câu chuyện.</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Giới thiệu đặc điểm của nhân vật chính trong câu chuyện.</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smtClean="0">
                <a:latin typeface="Times New Roman" panose="02020603050405020304" pitchFamily="18" charset="0"/>
                <a:cs typeface="Times New Roman" panose="02020603050405020304" pitchFamily="18" charset="0"/>
              </a:rPr>
              <a:t>C</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Giới thiệu nhân vật, hoàn cảnh diễn ra câu chuyện hoặc ấn tượng chung về câu chuyện</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a:p>
            <a:pPr>
              <a:lnSpc>
                <a:spcPct val="150000"/>
              </a:lnSpc>
            </a:pPr>
            <a:r>
              <a:rPr lang="en-US" sz="3200" b="1" dirty="0" smtClean="0">
                <a:latin typeface="Times New Roman" panose="02020603050405020304" pitchFamily="18" charset="0"/>
                <a:cs typeface="Times New Roman" panose="02020603050405020304" pitchFamily="18" charset="0"/>
              </a:rPr>
              <a:t>D</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Nêu cảm xúc của mình về câu chuyện.</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38035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3701968" cy="1207384"/>
          </a:xfrm>
          <a:prstGeom prst="rect">
            <a:avLst/>
          </a:prstGeom>
        </p:spPr>
      </p:pic>
      <p:sp>
        <p:nvSpPr>
          <p:cNvPr id="11" name="Google Shape;563;p58">
            <a:extLst>
              <a:ext uri="{FF2B5EF4-FFF2-40B4-BE49-F238E27FC236}">
                <a16:creationId xmlns:a16="http://schemas.microsoft.com/office/drawing/2014/main" id="{6CEE9E3A-BDCF-4395-84A0-54605866A7FE}"/>
              </a:ext>
            </a:extLst>
          </p:cNvPr>
          <p:cNvSpPr txBox="1">
            <a:spLocks/>
          </p:cNvSpPr>
          <p:nvPr/>
        </p:nvSpPr>
        <p:spPr>
          <a:xfrm>
            <a:off x="824597" y="289424"/>
            <a:ext cx="2805829" cy="62853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a:lstStyle>
          <a:p>
            <a:pPr algn="ctr">
              <a:spcBef>
                <a:spcPts val="0"/>
              </a:spcBef>
            </a:pPr>
            <a:r>
              <a:rPr lang="en-GB" sz="2800" b="1" dirty="0" smtClean="0">
                <a:effectLst>
                  <a:outerShdw blurRad="38100" dist="38100" dir="2700000" algn="tl">
                    <a:srgbClr val="000000">
                      <a:alpha val="43137"/>
                    </a:srgbClr>
                  </a:outerShdw>
                </a:effectLst>
                <a:latin typeface="Algerian" panose="04020705040A02060702" pitchFamily="82" charset="0"/>
              </a:rPr>
              <a:t>PHẦN 3</a:t>
            </a:r>
            <a:endParaRPr lang="en-GB" sz="2800" b="1" dirty="0">
              <a:effectLst>
                <a:outerShdw blurRad="38100" dist="38100" dir="2700000" algn="tl">
                  <a:srgbClr val="000000">
                    <a:alpha val="43137"/>
                  </a:srgbClr>
                </a:outerShdw>
              </a:effectLst>
              <a:latin typeface="Algerian" panose="04020705040A02060702" pitchFamily="82" charset="0"/>
            </a:endParaRPr>
          </a:p>
        </p:txBody>
      </p:sp>
      <p:sp>
        <p:nvSpPr>
          <p:cNvPr id="4" name="Rounded Rectangle 10"/>
          <p:cNvSpPr>
            <a:spLocks noChangeArrowheads="1"/>
          </p:cNvSpPr>
          <p:nvPr/>
        </p:nvSpPr>
        <p:spPr bwMode="auto">
          <a:xfrm>
            <a:off x="3272589" y="205361"/>
            <a:ext cx="8569975" cy="628650"/>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2400" b="1" dirty="0">
              <a:solidFill>
                <a:srgbClr val="000000"/>
              </a:solidFill>
              <a:latin typeface="Times New Roman" pitchFamily="18" charset="0"/>
              <a:cs typeface="Times New Roman" pitchFamily="18" charset="0"/>
            </a:endParaRPr>
          </a:p>
          <a:p>
            <a:pPr algn="ctr" eaLnBrk="0" hangingPunct="0"/>
            <a:endParaRPr lang="en-US" altLang="en-US" sz="2400" dirty="0">
              <a:solidFill>
                <a:srgbClr val="00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3064042" y="254824"/>
            <a:ext cx="9616721" cy="517065"/>
          </a:xfrm>
          <a:prstGeom prst="rect">
            <a:avLst/>
          </a:prstGeom>
          <a:noFill/>
          <a:ln w="9525">
            <a:noFill/>
            <a:miter lim="800000"/>
            <a:headEnd/>
            <a:tailEnd/>
          </a:ln>
        </p:spPr>
        <p:txBody>
          <a:bodyPr wrap="square">
            <a:spAutoFit/>
          </a:bodyPr>
          <a:lstStyle/>
          <a:p>
            <a:pPr>
              <a:lnSpc>
                <a:spcPct val="115000"/>
              </a:lnSpc>
              <a:spcAft>
                <a:spcPts val="1000"/>
              </a:spcAft>
              <a:tabLst>
                <a:tab pos="400050" algn="l"/>
              </a:tabLst>
            </a:pPr>
            <a:r>
              <a:rPr lang="en-US" sz="2400" dirty="0">
                <a:solidFill>
                  <a:srgbClr val="000000"/>
                </a:solidFill>
                <a:latin typeface="Times New Roman" pitchFamily="18" charset="0"/>
                <a:cs typeface="Times New Roman" pitchFamily="18" charset="0"/>
                <a:sym typeface="Wingdings" pitchFamily="2" charset="2"/>
              </a:rPr>
              <a:t></a:t>
            </a:r>
            <a:r>
              <a:rPr lang="en-US" sz="2400" dirty="0">
                <a:solidFill>
                  <a:srgbClr val="000000"/>
                </a:solidFill>
                <a:latin typeface="Times New Roman" pitchFamily="18" charset="0"/>
                <a:cs typeface="Times New Roman" pitchFamily="18" charset="0"/>
              </a:rPr>
              <a:t> </a:t>
            </a:r>
            <a:r>
              <a:rPr lang="en-US" sz="2400" b="1" dirty="0">
                <a:solidFill>
                  <a:srgbClr val="000000"/>
                </a:solidFill>
                <a:latin typeface="Times New Roman" pitchFamily="18" charset="0"/>
                <a:cs typeface="Times New Roman" pitchFamily="18" charset="0"/>
              </a:rPr>
              <a:t>THỰC HÀNH VIẾT: KỂ LẠI MỘT </a:t>
            </a:r>
            <a:r>
              <a:rPr lang="en-US" sz="2400" b="1" dirty="0" smtClean="0">
                <a:solidFill>
                  <a:srgbClr val="000000"/>
                </a:solidFill>
                <a:latin typeface="Times New Roman" pitchFamily="18" charset="0"/>
                <a:cs typeface="Times New Roman" pitchFamily="18" charset="0"/>
              </a:rPr>
              <a:t>RẢI NGHIỆM CỦA EM</a:t>
            </a:r>
            <a:endParaRPr lang="en-US" sz="2400" dirty="0">
              <a:solidFill>
                <a:srgbClr val="000000"/>
              </a:solidFill>
              <a:latin typeface="Times New Roman" pitchFamily="18" charset="0"/>
              <a:cs typeface="Times New Roman" pitchFamily="18" charset="0"/>
            </a:endParaRPr>
          </a:p>
        </p:txBody>
      </p:sp>
      <p:grpSp>
        <p:nvGrpSpPr>
          <p:cNvPr id="7" name="Group 6"/>
          <p:cNvGrpSpPr/>
          <p:nvPr/>
        </p:nvGrpSpPr>
        <p:grpSpPr>
          <a:xfrm>
            <a:off x="613132" y="1265212"/>
            <a:ext cx="11049333" cy="5045075"/>
            <a:chOff x="587375" y="1023938"/>
            <a:chExt cx="11049333" cy="5045075"/>
          </a:xfrm>
        </p:grpSpPr>
        <p:sp>
          <p:nvSpPr>
            <p:cNvPr id="8" name="Rounded Rectangle 10"/>
            <p:cNvSpPr>
              <a:spLocks noChangeArrowheads="1"/>
            </p:cNvSpPr>
            <p:nvPr/>
          </p:nvSpPr>
          <p:spPr bwMode="auto">
            <a:xfrm>
              <a:off x="587375" y="1023938"/>
              <a:ext cx="11017250" cy="5045075"/>
            </a:xfrm>
            <a:prstGeom prst="roundRect">
              <a:avLst>
                <a:gd name="adj" fmla="val 16667"/>
              </a:avLst>
            </a:prstGeom>
            <a:noFill/>
            <a:ln w="25400">
              <a:solidFill>
                <a:srgbClr val="243F60"/>
              </a:solidFill>
              <a:round/>
              <a:headEnd/>
              <a:tailEnd/>
            </a:ln>
          </p:spPr>
          <p:txBody>
            <a:bodyPr anchor="ctr"/>
            <a:lstStyle/>
            <a:p>
              <a:pPr eaLnBrk="0" hangingPunct="0">
                <a:spcAft>
                  <a:spcPts val="800"/>
                </a:spcAft>
              </a:pPr>
              <a:endParaRPr lang="en-US" sz="2400" b="1">
                <a:solidFill>
                  <a:srgbClr val="000000"/>
                </a:solidFill>
                <a:latin typeface="Times New Roman" pitchFamily="18" charset="0"/>
                <a:cs typeface="Times New Roman" pitchFamily="18" charset="0"/>
              </a:endParaRPr>
            </a:p>
            <a:p>
              <a:pPr algn="ctr" eaLnBrk="0" hangingPunct="0"/>
              <a:endParaRPr lang="en-US" altLang="en-US" sz="2400">
                <a:solidFill>
                  <a:srgbClr val="000000"/>
                </a:solidFill>
                <a:latin typeface="Times New Roman" pitchFamily="18" charset="0"/>
                <a:cs typeface="Times New Roman" pitchFamily="18" charset="0"/>
              </a:endParaRPr>
            </a:p>
          </p:txBody>
        </p:sp>
        <p:sp>
          <p:nvSpPr>
            <p:cNvPr id="9" name="TextBox 8"/>
            <p:cNvSpPr txBox="1">
              <a:spLocks noChangeArrowheads="1"/>
            </p:cNvSpPr>
            <p:nvPr/>
          </p:nvSpPr>
          <p:spPr bwMode="auto">
            <a:xfrm>
              <a:off x="1086183" y="2357500"/>
              <a:ext cx="10550525" cy="1587294"/>
            </a:xfrm>
            <a:prstGeom prst="rect">
              <a:avLst/>
            </a:prstGeom>
            <a:noFill/>
            <a:ln w="9525">
              <a:noFill/>
              <a:miter lim="800000"/>
              <a:headEnd/>
              <a:tailEnd/>
            </a:ln>
          </p:spPr>
          <p:txBody>
            <a:bodyPr>
              <a:spAutoFit/>
            </a:bodyPr>
            <a:lstStyle/>
            <a:p>
              <a:pPr>
                <a:lnSpc>
                  <a:spcPct val="115000"/>
                </a:lnSpc>
                <a:spcAft>
                  <a:spcPts val="1000"/>
                </a:spcAft>
                <a:tabLst>
                  <a:tab pos="400050" algn="l"/>
                </a:tabLst>
              </a:pPr>
              <a:r>
                <a:rPr lang="en-US" sz="4400" b="1" dirty="0">
                  <a:solidFill>
                    <a:srgbClr val="FF0000"/>
                  </a:solidFill>
                  <a:latin typeface="Times New Roman" pitchFamily="18" charset="0"/>
                  <a:cs typeface="Times New Roman" pitchFamily="18" charset="0"/>
                </a:rPr>
                <a:t>Đề bài: Viết một bài văn </a:t>
              </a:r>
              <a:r>
                <a:rPr lang="en-US" sz="4400" b="1" dirty="0" smtClean="0">
                  <a:solidFill>
                    <a:srgbClr val="FF0000"/>
                  </a:solidFill>
                  <a:latin typeface="Times New Roman" pitchFamily="18" charset="0"/>
                  <a:cs typeface="Times New Roman" pitchFamily="18" charset="0"/>
                </a:rPr>
                <a:t>kể lại một trải nghiệm đáng nhớ nhất của em</a:t>
              </a:r>
              <a:endParaRPr lang="en-US" sz="4400" dirty="0">
                <a:solidFill>
                  <a:srgbClr val="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94158630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0" y="-118433"/>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2" y="1619572"/>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8" y="96819"/>
            <a:ext cx="5381398"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3"/>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6"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2956142" y="2436213"/>
            <a:ext cx="6848725" cy="1200329"/>
          </a:xfrm>
          <a:prstGeom prst="rect">
            <a:avLst/>
          </a:prstGeom>
          <a:noFill/>
        </p:spPr>
        <p:txBody>
          <a:bodyPr wrap="square" rtlCol="0">
            <a:spAutoFit/>
          </a:bodyPr>
          <a:lstStyle/>
          <a:p>
            <a:pPr algn="ctr"/>
            <a:r>
              <a:rPr lang="en-US" altLang="zh-CN" sz="7200" b="1" dirty="0">
                <a:solidFill>
                  <a:srgbClr val="FF0000"/>
                </a:solidFill>
                <a:latin typeface="Algerian" panose="04020705040A02060702" pitchFamily="82" charset="0"/>
                <a:ea typeface="Yeseva One" panose="00000500000000000000" charset="0"/>
                <a:sym typeface="Yeseva One" panose="00000500000000000000" charset="0"/>
              </a:rPr>
              <a:t>THANK YOU!</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anim calcmode="lin" valueType="num">
                                      <p:cBhvr>
                                        <p:cTn id="8" dur="250" fill="hold"/>
                                        <p:tgtEl>
                                          <p:spTgt spid="29"/>
                                        </p:tgtEl>
                                        <p:attrNameLst>
                                          <p:attrName>ppt_w</p:attrName>
                                        </p:attrNameLst>
                                      </p:cBhvr>
                                      <p:tavLst>
                                        <p:tav tm="0" fmla="#ppt_w*sin(2.5*pi*$)">
                                          <p:val>
                                            <p:fltVal val="0"/>
                                          </p:val>
                                        </p:tav>
                                        <p:tav tm="100000">
                                          <p:val>
                                            <p:fltVal val="1"/>
                                          </p:val>
                                        </p:tav>
                                      </p:tavLst>
                                    </p:anim>
                                    <p:anim calcmode="lin" valueType="num">
                                      <p:cBhvr>
                                        <p:cTn id="9" dur="25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116" y="138525"/>
            <a:ext cx="4483666" cy="30748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727" y="14632"/>
            <a:ext cx="5349939" cy="33225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72" y="3240855"/>
            <a:ext cx="4957010" cy="37050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769" y="3577389"/>
            <a:ext cx="5349940" cy="3209964"/>
          </a:xfrm>
          <a:prstGeom prst="rect">
            <a:avLst/>
          </a:prstGeom>
        </p:spPr>
      </p:pic>
      <p:sp>
        <p:nvSpPr>
          <p:cNvPr id="8" name="Rounded Rectangle 7"/>
          <p:cNvSpPr/>
          <p:nvPr/>
        </p:nvSpPr>
        <p:spPr>
          <a:xfrm>
            <a:off x="192505" y="673768"/>
            <a:ext cx="818147" cy="737937"/>
          </a:xfrm>
          <a:prstGeom prst="roundRect">
            <a:avLst/>
          </a:prstGeom>
          <a:solidFill>
            <a:srgbClr val="B5D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rPr>
              <a:t>4</a:t>
            </a:r>
            <a:endParaRPr lang="vi-VN" sz="3600" b="1" dirty="0">
              <a:solidFill>
                <a:srgbClr val="FF0000"/>
              </a:solidFill>
            </a:endParaRPr>
          </a:p>
        </p:txBody>
      </p:sp>
      <p:sp>
        <p:nvSpPr>
          <p:cNvPr id="9" name="Rounded Rectangle 8"/>
          <p:cNvSpPr/>
          <p:nvPr/>
        </p:nvSpPr>
        <p:spPr>
          <a:xfrm>
            <a:off x="192505" y="3577389"/>
            <a:ext cx="818147" cy="737937"/>
          </a:xfrm>
          <a:prstGeom prst="roundRect">
            <a:avLst/>
          </a:prstGeom>
          <a:solidFill>
            <a:srgbClr val="B5D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rPr>
              <a:t>5</a:t>
            </a:r>
            <a:endParaRPr lang="vi-VN" sz="3600" b="1" dirty="0">
              <a:solidFill>
                <a:srgbClr val="FF0000"/>
              </a:solidFill>
            </a:endParaRPr>
          </a:p>
        </p:txBody>
      </p:sp>
      <p:sp>
        <p:nvSpPr>
          <p:cNvPr id="10" name="Rounded Rectangle 9"/>
          <p:cNvSpPr/>
          <p:nvPr/>
        </p:nvSpPr>
        <p:spPr>
          <a:xfrm>
            <a:off x="5871412" y="497305"/>
            <a:ext cx="818147" cy="737937"/>
          </a:xfrm>
          <a:prstGeom prst="roundRect">
            <a:avLst/>
          </a:prstGeom>
          <a:solidFill>
            <a:srgbClr val="B5D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rPr>
              <a:t>6</a:t>
            </a:r>
            <a:endParaRPr lang="vi-VN" sz="3600" b="1" dirty="0">
              <a:solidFill>
                <a:srgbClr val="FF0000"/>
              </a:solidFill>
            </a:endParaRPr>
          </a:p>
        </p:txBody>
      </p:sp>
      <p:sp>
        <p:nvSpPr>
          <p:cNvPr id="11" name="Rounded Rectangle 10"/>
          <p:cNvSpPr/>
          <p:nvPr/>
        </p:nvSpPr>
        <p:spPr>
          <a:xfrm>
            <a:off x="5871412" y="3577389"/>
            <a:ext cx="818147" cy="737937"/>
          </a:xfrm>
          <a:prstGeom prst="roundRect">
            <a:avLst/>
          </a:prstGeom>
          <a:solidFill>
            <a:srgbClr val="B5D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rPr>
              <a:t>7</a:t>
            </a:r>
            <a:endParaRPr lang="vi-VN" sz="3600" b="1" dirty="0">
              <a:solidFill>
                <a:srgbClr val="FF0000"/>
              </a:solidFill>
            </a:endParaRPr>
          </a:p>
        </p:txBody>
      </p:sp>
    </p:spTree>
    <p:extLst>
      <p:ext uri="{BB962C8B-B14F-4D97-AF65-F5344CB8AC3E}">
        <p14:creationId xmlns:p14="http://schemas.microsoft.com/office/powerpoint/2010/main" val="36820551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148" y="4062122"/>
            <a:ext cx="2035594" cy="27118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2456" y="80211"/>
            <a:ext cx="2099123" cy="28787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96253"/>
            <a:ext cx="2039191" cy="27576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9" y="4062123"/>
            <a:ext cx="1881400" cy="2667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2037" y="4062123"/>
            <a:ext cx="2023484" cy="271188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885" y="4062122"/>
            <a:ext cx="2120920" cy="271188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287" y="4062121"/>
            <a:ext cx="2174292" cy="2733405"/>
          </a:xfrm>
          <a:prstGeom prst="rect">
            <a:avLst/>
          </a:prstGeom>
        </p:spPr>
      </p:pic>
      <p:sp>
        <p:nvSpPr>
          <p:cNvPr id="14" name="Rounded Rectangle 13"/>
          <p:cNvSpPr/>
          <p:nvPr/>
        </p:nvSpPr>
        <p:spPr>
          <a:xfrm>
            <a:off x="1484817" y="2358189"/>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1</a:t>
            </a:r>
            <a:endParaRPr lang="vi-VN" sz="3200" b="1" dirty="0">
              <a:solidFill>
                <a:srgbClr val="FF0000"/>
              </a:solidFill>
            </a:endParaRPr>
          </a:p>
        </p:txBody>
      </p:sp>
      <p:sp>
        <p:nvSpPr>
          <p:cNvPr id="16" name="Rounded Rectangle 15"/>
          <p:cNvSpPr/>
          <p:nvPr/>
        </p:nvSpPr>
        <p:spPr>
          <a:xfrm>
            <a:off x="11360441" y="2549115"/>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2</a:t>
            </a:r>
            <a:endParaRPr lang="vi-VN" sz="3200" b="1" dirty="0">
              <a:solidFill>
                <a:srgbClr val="FF0000"/>
              </a:solidFill>
            </a:endParaRPr>
          </a:p>
        </p:txBody>
      </p:sp>
      <p:sp>
        <p:nvSpPr>
          <p:cNvPr id="17" name="Rounded Rectangle 16"/>
          <p:cNvSpPr/>
          <p:nvPr/>
        </p:nvSpPr>
        <p:spPr>
          <a:xfrm>
            <a:off x="1366209" y="6158589"/>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3</a:t>
            </a:r>
            <a:endParaRPr lang="vi-VN" sz="3200" b="1" dirty="0">
              <a:solidFill>
                <a:srgbClr val="FF0000"/>
              </a:solidFill>
            </a:endParaRPr>
          </a:p>
        </p:txBody>
      </p:sp>
      <p:sp>
        <p:nvSpPr>
          <p:cNvPr id="18" name="Rounded Rectangle 17"/>
          <p:cNvSpPr/>
          <p:nvPr/>
        </p:nvSpPr>
        <p:spPr>
          <a:xfrm>
            <a:off x="2342148" y="4062123"/>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4</a:t>
            </a:r>
            <a:endParaRPr lang="vi-VN" sz="3200" b="1" dirty="0">
              <a:solidFill>
                <a:srgbClr val="FF0000"/>
              </a:solidFill>
            </a:endParaRPr>
          </a:p>
        </p:txBody>
      </p:sp>
      <p:sp>
        <p:nvSpPr>
          <p:cNvPr id="19" name="Rounded Rectangle 18"/>
          <p:cNvSpPr/>
          <p:nvPr/>
        </p:nvSpPr>
        <p:spPr>
          <a:xfrm>
            <a:off x="6235951" y="6358492"/>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5</a:t>
            </a:r>
            <a:endParaRPr lang="vi-VN" sz="3200" b="1" dirty="0">
              <a:solidFill>
                <a:srgbClr val="FF0000"/>
              </a:solidFill>
            </a:endParaRPr>
          </a:p>
        </p:txBody>
      </p:sp>
      <p:sp>
        <p:nvSpPr>
          <p:cNvPr id="20" name="Rounded Rectangle 19"/>
          <p:cNvSpPr/>
          <p:nvPr/>
        </p:nvSpPr>
        <p:spPr>
          <a:xfrm>
            <a:off x="8690393" y="6313607"/>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6</a:t>
            </a:r>
            <a:endParaRPr lang="vi-VN" sz="3200" b="1" dirty="0">
              <a:solidFill>
                <a:srgbClr val="FF0000"/>
              </a:solidFill>
            </a:endParaRPr>
          </a:p>
        </p:txBody>
      </p:sp>
      <p:sp>
        <p:nvSpPr>
          <p:cNvPr id="21" name="Rounded Rectangle 20"/>
          <p:cNvSpPr/>
          <p:nvPr/>
        </p:nvSpPr>
        <p:spPr>
          <a:xfrm>
            <a:off x="11360441" y="6358492"/>
            <a:ext cx="659570" cy="415516"/>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7</a:t>
            </a:r>
            <a:endParaRPr lang="vi-VN" sz="3200" b="1" dirty="0">
              <a:solidFill>
                <a:srgbClr val="FF0000"/>
              </a:solidFill>
            </a:endParaRPr>
          </a:p>
        </p:txBody>
      </p:sp>
      <p:sp>
        <p:nvSpPr>
          <p:cNvPr id="15" name="Rectangle 14"/>
          <p:cNvSpPr/>
          <p:nvPr/>
        </p:nvSpPr>
        <p:spPr>
          <a:xfrm>
            <a:off x="2671932" y="128337"/>
            <a:ext cx="7065625" cy="657726"/>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tx1"/>
                </a:solidFill>
                <a:latin typeface="+mj-lt"/>
              </a:rPr>
              <a:t>Nối tên tác giả với ảnh chân dung</a:t>
            </a:r>
            <a:endParaRPr lang="vi-VN" sz="3600" dirty="0">
              <a:solidFill>
                <a:schemeClr val="tx1"/>
              </a:solidFill>
              <a:latin typeface="+mj-lt"/>
            </a:endParaRPr>
          </a:p>
        </p:txBody>
      </p:sp>
      <p:sp>
        <p:nvSpPr>
          <p:cNvPr id="22" name="TextBox 21"/>
          <p:cNvSpPr txBox="1"/>
          <p:nvPr/>
        </p:nvSpPr>
        <p:spPr>
          <a:xfrm>
            <a:off x="2671933" y="1155032"/>
            <a:ext cx="2060488" cy="523220"/>
          </a:xfrm>
          <a:prstGeom prst="rect">
            <a:avLst/>
          </a:prstGeom>
          <a:noFill/>
          <a:ln w="6350">
            <a:solidFill>
              <a:srgbClr val="FF0000"/>
            </a:solidFill>
          </a:ln>
        </p:spPr>
        <p:txBody>
          <a:bodyPr wrap="square" rtlCol="0">
            <a:spAutoFit/>
          </a:bodyPr>
          <a:lstStyle/>
          <a:p>
            <a:r>
              <a:rPr lang="vi-VN" sz="2800" dirty="0" smtClean="0">
                <a:latin typeface="+mj-lt"/>
              </a:rPr>
              <a:t>Tạ Duy Anh</a:t>
            </a:r>
            <a:endParaRPr lang="vi-VN" sz="2800" dirty="0">
              <a:latin typeface="+mj-lt"/>
            </a:endParaRPr>
          </a:p>
        </p:txBody>
      </p:sp>
      <p:sp>
        <p:nvSpPr>
          <p:cNvPr id="24" name="TextBox 23"/>
          <p:cNvSpPr txBox="1"/>
          <p:nvPr/>
        </p:nvSpPr>
        <p:spPr>
          <a:xfrm>
            <a:off x="5174500" y="1155032"/>
            <a:ext cx="2060488" cy="523220"/>
          </a:xfrm>
          <a:prstGeom prst="rect">
            <a:avLst/>
          </a:prstGeom>
          <a:noFill/>
          <a:ln w="6350">
            <a:solidFill>
              <a:srgbClr val="FF0000"/>
            </a:solidFill>
          </a:ln>
        </p:spPr>
        <p:txBody>
          <a:bodyPr wrap="square" rtlCol="0">
            <a:spAutoFit/>
          </a:bodyPr>
          <a:lstStyle/>
          <a:p>
            <a:r>
              <a:rPr lang="vi-VN" sz="2800" dirty="0" smtClean="0">
                <a:latin typeface="+mj-lt"/>
              </a:rPr>
              <a:t>Xuân Quỳnh</a:t>
            </a:r>
            <a:endParaRPr lang="vi-VN" sz="2800" dirty="0">
              <a:latin typeface="+mj-lt"/>
            </a:endParaRPr>
          </a:p>
        </p:txBody>
      </p:sp>
      <p:sp>
        <p:nvSpPr>
          <p:cNvPr id="25" name="TextBox 24"/>
          <p:cNvSpPr txBox="1"/>
          <p:nvPr/>
        </p:nvSpPr>
        <p:spPr>
          <a:xfrm>
            <a:off x="7933185" y="1155032"/>
            <a:ext cx="1416778" cy="523220"/>
          </a:xfrm>
          <a:prstGeom prst="rect">
            <a:avLst/>
          </a:prstGeom>
          <a:noFill/>
          <a:ln w="6350">
            <a:solidFill>
              <a:srgbClr val="FF0000"/>
            </a:solidFill>
          </a:ln>
        </p:spPr>
        <p:txBody>
          <a:bodyPr wrap="square" rtlCol="0">
            <a:spAutoFit/>
          </a:bodyPr>
          <a:lstStyle/>
          <a:p>
            <a:r>
              <a:rPr lang="vi-VN" sz="2800" dirty="0" smtClean="0">
                <a:latin typeface="+mj-lt"/>
              </a:rPr>
              <a:t>Tô Hoài</a:t>
            </a:r>
            <a:endParaRPr lang="vi-VN" sz="2800" dirty="0">
              <a:latin typeface="+mj-lt"/>
            </a:endParaRPr>
          </a:p>
        </p:txBody>
      </p:sp>
      <p:sp>
        <p:nvSpPr>
          <p:cNvPr id="26" name="TextBox 25"/>
          <p:cNvSpPr txBox="1"/>
          <p:nvPr/>
        </p:nvSpPr>
        <p:spPr>
          <a:xfrm>
            <a:off x="2671931" y="2096579"/>
            <a:ext cx="2317163" cy="523220"/>
          </a:xfrm>
          <a:prstGeom prst="rect">
            <a:avLst/>
          </a:prstGeom>
          <a:noFill/>
          <a:ln w="6350">
            <a:solidFill>
              <a:srgbClr val="FF0000"/>
            </a:solidFill>
          </a:ln>
        </p:spPr>
        <p:txBody>
          <a:bodyPr wrap="square" rtlCol="0">
            <a:spAutoFit/>
          </a:bodyPr>
          <a:lstStyle/>
          <a:p>
            <a:r>
              <a:rPr lang="vi-VN" sz="2800" dirty="0" smtClean="0">
                <a:latin typeface="+mj-lt"/>
              </a:rPr>
              <a:t>H. An-đéc-xen</a:t>
            </a:r>
            <a:endParaRPr lang="vi-VN" sz="2800" dirty="0">
              <a:latin typeface="+mj-lt"/>
            </a:endParaRPr>
          </a:p>
        </p:txBody>
      </p:sp>
      <p:sp>
        <p:nvSpPr>
          <p:cNvPr id="27" name="TextBox 26"/>
          <p:cNvSpPr txBox="1"/>
          <p:nvPr/>
        </p:nvSpPr>
        <p:spPr>
          <a:xfrm>
            <a:off x="5469157" y="2096579"/>
            <a:ext cx="1533587" cy="523220"/>
          </a:xfrm>
          <a:prstGeom prst="rect">
            <a:avLst/>
          </a:prstGeom>
          <a:noFill/>
          <a:ln w="6350">
            <a:solidFill>
              <a:srgbClr val="FF0000"/>
            </a:solidFill>
          </a:ln>
        </p:spPr>
        <p:txBody>
          <a:bodyPr wrap="square" rtlCol="0">
            <a:spAutoFit/>
          </a:bodyPr>
          <a:lstStyle/>
          <a:p>
            <a:r>
              <a:rPr lang="vi-VN" sz="2800" dirty="0" smtClean="0">
                <a:latin typeface="+mj-lt"/>
              </a:rPr>
              <a:t>R. Ta-go</a:t>
            </a:r>
            <a:endParaRPr lang="vi-VN" sz="2800" dirty="0">
              <a:latin typeface="+mj-lt"/>
            </a:endParaRPr>
          </a:p>
        </p:txBody>
      </p:sp>
      <p:sp>
        <p:nvSpPr>
          <p:cNvPr id="28" name="TextBox 27"/>
          <p:cNvSpPr txBox="1"/>
          <p:nvPr/>
        </p:nvSpPr>
        <p:spPr>
          <a:xfrm>
            <a:off x="7422422" y="2096579"/>
            <a:ext cx="2060488" cy="523220"/>
          </a:xfrm>
          <a:prstGeom prst="rect">
            <a:avLst/>
          </a:prstGeom>
          <a:noFill/>
          <a:ln w="6350">
            <a:solidFill>
              <a:srgbClr val="FF0000"/>
            </a:solidFill>
          </a:ln>
        </p:spPr>
        <p:txBody>
          <a:bodyPr wrap="square" rtlCol="0">
            <a:spAutoFit/>
          </a:bodyPr>
          <a:lstStyle/>
          <a:p>
            <a:r>
              <a:rPr lang="vi-VN" sz="2800" dirty="0" smtClean="0">
                <a:latin typeface="+mj-lt"/>
              </a:rPr>
              <a:t>Thạch Lam</a:t>
            </a:r>
            <a:endParaRPr lang="vi-VN" sz="2800" dirty="0">
              <a:latin typeface="+mj-lt"/>
            </a:endParaRPr>
          </a:p>
        </p:txBody>
      </p:sp>
      <p:sp>
        <p:nvSpPr>
          <p:cNvPr id="30" name="TextBox 29"/>
          <p:cNvSpPr txBox="1"/>
          <p:nvPr/>
        </p:nvSpPr>
        <p:spPr>
          <a:xfrm>
            <a:off x="4257719" y="2963052"/>
            <a:ext cx="1947025" cy="523220"/>
          </a:xfrm>
          <a:prstGeom prst="rect">
            <a:avLst/>
          </a:prstGeom>
          <a:noFill/>
          <a:ln w="6350">
            <a:solidFill>
              <a:srgbClr val="FF0000"/>
            </a:solidFill>
          </a:ln>
        </p:spPr>
        <p:txBody>
          <a:bodyPr wrap="square" rtlCol="0">
            <a:spAutoFit/>
          </a:bodyPr>
          <a:lstStyle/>
          <a:p>
            <a:pPr algn="ctr"/>
            <a:r>
              <a:rPr lang="vi-VN" sz="2800" dirty="0" smtClean="0">
                <a:latin typeface="+mj-lt"/>
              </a:rPr>
              <a:t>Ê-xu-pe-ri</a:t>
            </a:r>
            <a:endParaRPr lang="vi-VN" sz="2800" dirty="0">
              <a:latin typeface="+mj-lt"/>
            </a:endParaRPr>
          </a:p>
        </p:txBody>
      </p:sp>
    </p:spTree>
    <p:extLst>
      <p:ext uri="{BB962C8B-B14F-4D97-AF65-F5344CB8AC3E}">
        <p14:creationId xmlns:p14="http://schemas.microsoft.com/office/powerpoint/2010/main" val="25420924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54167E-6 4.62428E-6 L -0.33282 -0.00694 " pathEditMode="relative" rAng="0" ptsTypes="AA">
                                      <p:cBhvr>
                                        <p:cTn id="6" dur="2000" fill="hold"/>
                                        <p:tgtEl>
                                          <p:spTgt spid="30"/>
                                        </p:tgtEl>
                                        <p:attrNameLst>
                                          <p:attrName>ppt_x</p:attrName>
                                          <p:attrName>ppt_y</p:attrName>
                                        </p:attrNameLst>
                                      </p:cBhvr>
                                      <p:rCtr x="-16641" y="-347"/>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4.16667E-6 -2.77457E-6 L 0.30052 -2.77457E-6 C 0.43515 -2.77457E-6 0.6013 0.07445 0.6013 0.13549 L 0.6013 0.27099 " pathEditMode="relative" rAng="0" ptsTypes="FfFF">
                                      <p:cBhvr>
                                        <p:cTn id="10" dur="2000" fill="hold"/>
                                        <p:tgtEl>
                                          <p:spTgt spid="22"/>
                                        </p:tgtEl>
                                        <p:attrNameLst>
                                          <p:attrName>ppt_x</p:attrName>
                                          <p:attrName>ppt_y</p:attrName>
                                        </p:attrNameLst>
                                      </p:cBhvr>
                                      <p:rCtr x="30065" y="13549"/>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3.95833E-6 -2.77457E-6 L -0.31315 -2.77457E-6 C -0.45351 -2.77457E-6 -0.6263 0.09457 -0.6263 0.17179 L -0.6263 0.34336 " pathEditMode="relative" rAng="0" ptsTypes="FfFF">
                                      <p:cBhvr>
                                        <p:cTn id="14" dur="2000" fill="hold"/>
                                        <p:tgtEl>
                                          <p:spTgt spid="25"/>
                                        </p:tgtEl>
                                        <p:attrNameLst>
                                          <p:attrName>ppt_x</p:attrName>
                                          <p:attrName>ppt_y</p:attrName>
                                        </p:attrNameLst>
                                      </p:cBhvr>
                                      <p:rCtr x="-31315" y="171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0833E-6 -2.60116E-6 L -0.0487 0.19376 " pathEditMode="relative" rAng="0" ptsTypes="AA">
                                      <p:cBhvr>
                                        <p:cTn id="18" dur="2000" fill="hold"/>
                                        <p:tgtEl>
                                          <p:spTgt spid="26"/>
                                        </p:tgtEl>
                                        <p:attrNameLst>
                                          <p:attrName>ppt_x</p:attrName>
                                          <p:attrName>ppt_y</p:attrName>
                                        </p:attrNameLst>
                                      </p:cBhvr>
                                      <p:rCtr x="-2435" y="968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16667E-6 -2.77457E-6 L -0.02916 0.33411 " pathEditMode="relative" rAng="0" ptsTypes="AA">
                                      <p:cBhvr>
                                        <p:cTn id="22" dur="2000" fill="hold"/>
                                        <p:tgtEl>
                                          <p:spTgt spid="24"/>
                                        </p:tgtEl>
                                        <p:attrNameLst>
                                          <p:attrName>ppt_x</p:attrName>
                                          <p:attrName>ppt_y</p:attrName>
                                        </p:attrNameLst>
                                      </p:cBhvr>
                                      <p:rCtr x="-1458" y="166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8.33333E-7 -2.60116E-6 L -0.00912 0.18937 " pathEditMode="relative" rAng="0" ptsTypes="AA">
                                      <p:cBhvr>
                                        <p:cTn id="26" dur="2000" fill="hold"/>
                                        <p:tgtEl>
                                          <p:spTgt spid="28"/>
                                        </p:tgtEl>
                                        <p:attrNameLst>
                                          <p:attrName>ppt_x</p:attrName>
                                          <p:attrName>ppt_y</p:attrName>
                                        </p:attrNameLst>
                                      </p:cBhvr>
                                      <p:rCtr x="-456" y="9457"/>
                                    </p:animMotion>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grpId="0" nodeType="clickEffect">
                                  <p:stCondLst>
                                    <p:cond delay="0"/>
                                  </p:stCondLst>
                                  <p:childTnLst>
                                    <p:animMotion origin="layout" path="M 1.66667E-6 -2.60116E-6 L 0.375 0.2148 " pathEditMode="relative" rAng="0" ptsTypes="AA">
                                      <p:cBhvr>
                                        <p:cTn id="30" dur="2000" fill="hold"/>
                                        <p:tgtEl>
                                          <p:spTgt spid="27"/>
                                        </p:tgtEl>
                                        <p:attrNameLst>
                                          <p:attrName>ppt_x</p:attrName>
                                          <p:attrName>ppt_y</p:attrName>
                                        </p:attrNameLst>
                                      </p:cBhvr>
                                      <p:rCtr x="18750" y="107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377600" y="1427293"/>
            <a:ext cx="8078495" cy="1754326"/>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ii. Hoạt động </a:t>
            </a:r>
          </a:p>
          <a:p>
            <a:pPr algn="ctr"/>
            <a:r>
              <a:rPr lang="en-US" sz="5400" b="1" cap="all" spc="0"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Hệ thống kiến thức</a:t>
            </a:r>
            <a:endParaRPr lang="en-US" sz="5400" b="1" cap="all"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3017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21938240"/>
              </p:ext>
            </p:extLst>
          </p:nvPr>
        </p:nvGraphicFramePr>
        <p:xfrm>
          <a:off x="128336" y="613556"/>
          <a:ext cx="11999495" cy="5979517"/>
        </p:xfrm>
        <a:graphic>
          <a:graphicData uri="http://schemas.openxmlformats.org/drawingml/2006/table">
            <a:tbl>
              <a:tblPr firstRow="1" firstCol="1" bandRow="1">
                <a:tableStyleId>{5940675A-B579-460E-94D1-54222C63F5DA}</a:tableStyleId>
              </a:tblPr>
              <a:tblGrid>
                <a:gridCol w="1705191">
                  <a:extLst>
                    <a:ext uri="{9D8B030D-6E8A-4147-A177-3AD203B41FA5}">
                      <a16:colId xmlns:a16="http://schemas.microsoft.com/office/drawing/2014/main" val="3769376504"/>
                    </a:ext>
                  </a:extLst>
                </a:gridCol>
                <a:gridCol w="4547178">
                  <a:extLst>
                    <a:ext uri="{9D8B030D-6E8A-4147-A177-3AD203B41FA5}">
                      <a16:colId xmlns:a16="http://schemas.microsoft.com/office/drawing/2014/main" val="4007426992"/>
                    </a:ext>
                  </a:extLst>
                </a:gridCol>
                <a:gridCol w="5747126">
                  <a:extLst>
                    <a:ext uri="{9D8B030D-6E8A-4147-A177-3AD203B41FA5}">
                      <a16:colId xmlns:a16="http://schemas.microsoft.com/office/drawing/2014/main" val="4007374439"/>
                    </a:ext>
                  </a:extLst>
                </a:gridCol>
              </a:tblGrid>
              <a:tr h="432999">
                <a:tc>
                  <a:txBody>
                    <a:bodyPr/>
                    <a:lstStyle/>
                    <a:p>
                      <a:pPr algn="ctr">
                        <a:lnSpc>
                          <a:spcPct val="115000"/>
                        </a:lnSpc>
                        <a:spcAft>
                          <a:spcPts val="0"/>
                        </a:spcAft>
                        <a:tabLst>
                          <a:tab pos="1714500" algn="l"/>
                        </a:tabLst>
                      </a:pPr>
                      <a:r>
                        <a:rPr lang="vi-VN" sz="2800" b="1" dirty="0">
                          <a:solidFill>
                            <a:srgbClr val="002060"/>
                          </a:solidFill>
                          <a:effectLst/>
                          <a:latin typeface="+mj-lt"/>
                        </a:rPr>
                        <a:t>Tiêu chí</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smtClean="0">
                          <a:solidFill>
                            <a:srgbClr val="002060"/>
                          </a:solidFill>
                          <a:effectLst/>
                          <a:latin typeface="+mj-lt"/>
                        </a:rPr>
                        <a:t>Truyện</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a:solidFill>
                            <a:srgbClr val="002060"/>
                          </a:solidFill>
                          <a:effectLst/>
                          <a:latin typeface="+mj-lt"/>
                        </a:rPr>
                        <a:t>Truyện </a:t>
                      </a:r>
                      <a:r>
                        <a:rPr lang="vi-VN" sz="2800" b="1" dirty="0" smtClean="0">
                          <a:solidFill>
                            <a:srgbClr val="002060"/>
                          </a:solidFill>
                          <a:effectLst/>
                          <a:latin typeface="+mj-lt"/>
                        </a:rPr>
                        <a:t>ĐỒNG</a:t>
                      </a:r>
                      <a:r>
                        <a:rPr lang="vi-VN" sz="2800" b="1" baseline="0" dirty="0" smtClean="0">
                          <a:solidFill>
                            <a:srgbClr val="002060"/>
                          </a:solidFill>
                          <a:effectLst/>
                          <a:latin typeface="+mj-lt"/>
                        </a:rPr>
                        <a:t> THOẠI</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1949927"/>
                  </a:ext>
                </a:extLst>
              </a:tr>
              <a:tr h="2837121">
                <a:tc>
                  <a:txBody>
                    <a:bodyPr/>
                    <a:lstStyle/>
                    <a:p>
                      <a:pPr>
                        <a:lnSpc>
                          <a:spcPct val="115000"/>
                        </a:lnSpc>
                        <a:spcAft>
                          <a:spcPts val="0"/>
                        </a:spcAft>
                        <a:tabLst>
                          <a:tab pos="1714500" algn="l"/>
                        </a:tabLst>
                      </a:pPr>
                      <a:r>
                        <a:rPr lang="vi-VN" sz="2800" b="1" dirty="0">
                          <a:solidFill>
                            <a:srgbClr val="002060"/>
                          </a:solidFill>
                          <a:effectLst/>
                          <a:latin typeface="+mj-lt"/>
                        </a:rPr>
                        <a:t>Định nghĩa</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r>
                        <a:rPr lang="vi-VN" sz="1800" dirty="0">
                          <a:effectLst/>
                          <a:latin typeface="+mj-lt"/>
                        </a:rPr>
                        <a:t>  </a:t>
                      </a:r>
                      <a:endParaRPr lang="en-US" sz="1800" dirty="0" smtClean="0">
                        <a:effectLst/>
                        <a:latin typeface="+mj-lt"/>
                      </a:endParaRPr>
                    </a:p>
                    <a:p>
                      <a:pPr>
                        <a:lnSpc>
                          <a:spcPct val="115000"/>
                        </a:lnSpc>
                        <a:spcAft>
                          <a:spcPts val="0"/>
                        </a:spcAft>
                        <a:tabLst>
                          <a:tab pos="1714500" algn="l"/>
                        </a:tabLst>
                      </a:pPr>
                      <a:endParaRPr lang="en-US" sz="1800" dirty="0" smtClean="0">
                        <a:effectLst/>
                        <a:latin typeface="+mj-lt"/>
                        <a:ea typeface="Calibri" panose="020F0502020204030204" pitchFamily="34" charset="0"/>
                        <a:cs typeface="Times New Roman" panose="02020603050405020304" pitchFamily="18" charset="0"/>
                      </a:endParaRPr>
                    </a:p>
                    <a:p>
                      <a:pPr>
                        <a:lnSpc>
                          <a:spcPct val="115000"/>
                        </a:lnSpc>
                        <a:spcAft>
                          <a:spcPts val="0"/>
                        </a:spcAft>
                        <a:tabLst>
                          <a:tab pos="1714500" algn="l"/>
                        </a:tabLst>
                      </a:pPr>
                      <a:endParaRPr lang="en-US"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1714500" algn="l"/>
                        </a:tabLs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3677411"/>
                  </a:ext>
                </a:extLst>
              </a:tr>
              <a:tr h="2651668">
                <a:tc>
                  <a:txBody>
                    <a:bodyPr/>
                    <a:lstStyle/>
                    <a:p>
                      <a:pPr>
                        <a:lnSpc>
                          <a:spcPct val="115000"/>
                        </a:lnSpc>
                        <a:spcAft>
                          <a:spcPts val="0"/>
                        </a:spcAft>
                        <a:tabLst>
                          <a:tab pos="1714500" algn="l"/>
                        </a:tabLst>
                      </a:pPr>
                      <a:r>
                        <a:rPr lang="en-US" sz="2800" b="1" dirty="0" smtClean="0">
                          <a:solidFill>
                            <a:srgbClr val="002060"/>
                          </a:solidFill>
                          <a:effectLst/>
                          <a:latin typeface="Times New Roman" panose="02020603050405020304" pitchFamily="18" charset="0"/>
                          <a:cs typeface="Times New Roman" panose="02020603050405020304" pitchFamily="18" charset="0"/>
                        </a:rPr>
                        <a:t>Ví</a:t>
                      </a:r>
                      <a:r>
                        <a:rPr lang="en-US" sz="2800" b="1" baseline="0" dirty="0" smtClean="0">
                          <a:solidFill>
                            <a:srgbClr val="002060"/>
                          </a:solidFill>
                          <a:effectLst/>
                          <a:latin typeface="Times New Roman" panose="02020603050405020304" pitchFamily="18" charset="0"/>
                          <a:cs typeface="Times New Roman" panose="02020603050405020304" pitchFamily="18" charset="0"/>
                        </a:rPr>
                        <a:t> dụ</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r>
                        <a:rPr lang="vi-VN" sz="1800" dirty="0">
                          <a:effectLst/>
                          <a:latin typeface="+mj-lt"/>
                        </a:rPr>
                        <a:t> </a:t>
                      </a:r>
                      <a:endParaRPr lang="en-US" sz="1800" dirty="0" smtClean="0">
                        <a:effectLst/>
                        <a:latin typeface="+mj-lt"/>
                      </a:endParaRPr>
                    </a:p>
                    <a:p>
                      <a:pPr>
                        <a:lnSpc>
                          <a:spcPct val="115000"/>
                        </a:lnSpc>
                        <a:spcAft>
                          <a:spcPts val="0"/>
                        </a:spcAft>
                        <a:tabLst>
                          <a:tab pos="1714500" algn="l"/>
                        </a:tabLst>
                      </a:pPr>
                      <a:endParaRPr lang="en-US" sz="1800" dirty="0">
                        <a:effectLst/>
                        <a:latin typeface="+mj-lt"/>
                      </a:endParaRPr>
                    </a:p>
                    <a:p>
                      <a:pPr>
                        <a:lnSpc>
                          <a:spcPct val="115000"/>
                        </a:lnSpc>
                        <a:spcAft>
                          <a:spcPts val="0"/>
                        </a:spcAft>
                        <a:tabLst>
                          <a:tab pos="1714500" algn="l"/>
                        </a:tabLs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1714500" algn="l"/>
                        </a:tabLs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4103987"/>
                  </a:ext>
                </a:extLst>
              </a:tr>
            </a:tbl>
          </a:graphicData>
        </a:graphic>
      </p:graphicFrame>
      <p:sp>
        <p:nvSpPr>
          <p:cNvPr id="12" name="Rectangle 1"/>
          <p:cNvSpPr>
            <a:spLocks noChangeArrowheads="1"/>
          </p:cNvSpPr>
          <p:nvPr/>
        </p:nvSpPr>
        <p:spPr bwMode="auto">
          <a:xfrm>
            <a:off x="3954379" y="35351"/>
            <a:ext cx="39303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714500" algn="l"/>
              </a:tabLst>
            </a:pPr>
            <a:r>
              <a:rPr kumimoji="0" lang="vi-VN" altLang="en-US" sz="3200" b="1"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altLang="en-US" sz="3200" b="0" i="0" u="none" strike="noStrike" cap="none" normalizeH="0" baseline="0" dirty="0" smtClean="0">
              <a:ln>
                <a:noFill/>
              </a:ln>
              <a:solidFill>
                <a:schemeClr val="tx1"/>
              </a:solidFill>
              <a:effectLst/>
            </a:endParaRPr>
          </a:p>
        </p:txBody>
      </p:sp>
      <p:sp>
        <p:nvSpPr>
          <p:cNvPr id="9" name="Rectangle 1"/>
          <p:cNvSpPr>
            <a:spLocks noChangeArrowheads="1"/>
          </p:cNvSpPr>
          <p:nvPr/>
        </p:nvSpPr>
        <p:spPr bwMode="auto">
          <a:xfrm>
            <a:off x="1812758" y="1122313"/>
            <a:ext cx="431532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a:latin typeface="Times New Roman" panose="02020603050405020304" pitchFamily="18" charset="0"/>
                <a:cs typeface="Times New Roman" panose="02020603050405020304" pitchFamily="18" charset="0"/>
              </a:rPr>
              <a:t>Truyện </a:t>
            </a:r>
            <a:r>
              <a:rPr lang="en-US" sz="2800" dirty="0" smtClean="0">
                <a:latin typeface="Times New Roman" panose="02020603050405020304" pitchFamily="18" charset="0"/>
                <a:cs typeface="Times New Roman" panose="02020603050405020304" pitchFamily="18" charset="0"/>
              </a:rPr>
              <a:t>là loại tác phẩm văn học kể lại một câu chuyện, có cốt truyện, nhân vật, không gian, thời gian, hoàn cảnh diễn ra sự việc..</a:t>
            </a:r>
            <a:endParaRPr lang="en-US" sz="2800" dirty="0">
              <a:latin typeface="Times New Roman" panose="02020603050405020304" pitchFamily="18" charset="0"/>
              <a:cs typeface="Times New Roman" panose="02020603050405020304" pitchFamily="18" charset="0"/>
            </a:endParaRPr>
          </a:p>
        </p:txBody>
      </p:sp>
      <p:sp>
        <p:nvSpPr>
          <p:cNvPr id="15" name="Rectangle 1"/>
          <p:cNvSpPr>
            <a:spLocks noChangeArrowheads="1"/>
          </p:cNvSpPr>
          <p:nvPr/>
        </p:nvSpPr>
        <p:spPr bwMode="auto">
          <a:xfrm>
            <a:off x="6400800" y="1061909"/>
            <a:ext cx="5486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a:latin typeface="Times New Roman" panose="02020603050405020304" pitchFamily="18" charset="0"/>
                <a:cs typeface="Times New Roman" panose="02020603050405020304" pitchFamily="18" charset="0"/>
              </a:rPr>
              <a:t>Truyện </a:t>
            </a:r>
            <a:r>
              <a:rPr lang="en-US" sz="2800" b="1" dirty="0" smtClean="0">
                <a:latin typeface="Times New Roman" panose="02020603050405020304" pitchFamily="18" charset="0"/>
                <a:cs typeface="Times New Roman" panose="02020603050405020304" pitchFamily="18" charset="0"/>
              </a:rPr>
              <a:t>đồng thoại: </a:t>
            </a:r>
            <a:r>
              <a:rPr lang="en-US" sz="2800" dirty="0" smtClean="0">
                <a:latin typeface="Times New Roman" panose="02020603050405020304" pitchFamily="18" charset="0"/>
                <a:cs typeface="Times New Roman" panose="02020603050405020304" pitchFamily="18" charset="0"/>
              </a:rPr>
              <a:t>là truyện viết cho trẻ em, có nhân vật là loài vật hoặc đồ vật được nhân cách hóa. Các nhân vật này vừa mang những đặc tính vốn có của loài vật hoặc đồ vật vừa mang đặc điểm của con người.</a:t>
            </a:r>
            <a:endParaRPr lang="en-US" sz="2800"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1941095" y="4786519"/>
            <a:ext cx="4315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a:latin typeface="Times New Roman" panose="02020603050405020304" pitchFamily="18" charset="0"/>
                <a:cs typeface="Times New Roman" panose="02020603050405020304" pitchFamily="18" charset="0"/>
              </a:rPr>
              <a:t>Truyện </a:t>
            </a:r>
            <a:r>
              <a:rPr lang="en-US" sz="2800" dirty="0" smtClean="0">
                <a:latin typeface="Times New Roman" panose="02020603050405020304" pitchFamily="18" charset="0"/>
                <a:cs typeface="Times New Roman" panose="02020603050405020304" pitchFamily="18" charset="0"/>
              </a:rPr>
              <a:t>cổ tích</a:t>
            </a:r>
            <a:endParaRPr lang="en-US" sz="2800" dirty="0">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1941095" y="4101645"/>
            <a:ext cx="4315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a:latin typeface="Times New Roman" panose="02020603050405020304" pitchFamily="18" charset="0"/>
                <a:cs typeface="Times New Roman" panose="02020603050405020304" pitchFamily="18" charset="0"/>
              </a:rPr>
              <a:t>Truyện </a:t>
            </a:r>
            <a:r>
              <a:rPr lang="en-US" sz="2800" dirty="0" smtClean="0">
                <a:latin typeface="Times New Roman" panose="02020603050405020304" pitchFamily="18" charset="0"/>
                <a:cs typeface="Times New Roman" panose="02020603050405020304" pitchFamily="18" charset="0"/>
              </a:rPr>
              <a:t>đồng thoại</a:t>
            </a:r>
            <a:endParaRPr lang="en-US" sz="2800" dirty="0">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1941095" y="5353965"/>
            <a:ext cx="4315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a:latin typeface="Times New Roman" panose="02020603050405020304" pitchFamily="18" charset="0"/>
                <a:cs typeface="Times New Roman" panose="02020603050405020304" pitchFamily="18" charset="0"/>
              </a:rPr>
              <a:t>Truyện </a:t>
            </a:r>
            <a:r>
              <a:rPr lang="en-US" sz="2800" dirty="0" smtClean="0">
                <a:latin typeface="Times New Roman" panose="02020603050405020304" pitchFamily="18" charset="0"/>
                <a:cs typeface="Times New Roman" panose="02020603050405020304" pitchFamily="18" charset="0"/>
              </a:rPr>
              <a:t>cười</a:t>
            </a:r>
            <a:endParaRPr lang="en-US" sz="2800" dirty="0">
              <a:latin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6593306" y="4808533"/>
            <a:ext cx="4315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smtClean="0">
                <a:latin typeface="Times New Roman" panose="02020603050405020304" pitchFamily="18" charset="0"/>
                <a:cs typeface="Times New Roman" panose="02020603050405020304" pitchFamily="18" charset="0"/>
              </a:rPr>
              <a:t>Hoàng tử bé</a:t>
            </a:r>
            <a:endParaRPr lang="en-US" sz="2800" dirty="0">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6593306" y="4123659"/>
            <a:ext cx="4315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smtClean="0">
                <a:latin typeface="Times New Roman" panose="02020603050405020304" pitchFamily="18" charset="0"/>
                <a:cs typeface="Times New Roman" panose="02020603050405020304" pitchFamily="18" charset="0"/>
              </a:rPr>
              <a:t>Dế mèn phiêu lưu kí</a:t>
            </a:r>
            <a:endParaRPr lang="en-US" sz="2800" dirty="0">
              <a:latin typeface="Times New Roman" panose="02020603050405020304" pitchFamily="18" charset="0"/>
              <a:cs typeface="Times New Roman" panose="02020603050405020304" pitchFamily="18" charset="0"/>
            </a:endParaRPr>
          </a:p>
        </p:txBody>
      </p:sp>
      <p:sp>
        <p:nvSpPr>
          <p:cNvPr id="13" name="Rectangle 1"/>
          <p:cNvSpPr>
            <a:spLocks noChangeArrowheads="1"/>
          </p:cNvSpPr>
          <p:nvPr/>
        </p:nvSpPr>
        <p:spPr bwMode="auto">
          <a:xfrm>
            <a:off x="6593306" y="5611476"/>
            <a:ext cx="4315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algn="just"/>
            <a:r>
              <a:rPr lang="en-US" sz="2800" b="1" dirty="0" smtClean="0">
                <a:latin typeface="Times New Roman" panose="02020603050405020304" pitchFamily="18" charset="0"/>
                <a:cs typeface="Times New Roman" panose="02020603050405020304" pitchFamily="18" charset="0"/>
              </a:rPr>
              <a:t>Con quạ thông minh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88700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6" grpId="0"/>
      <p:bldP spid="7" grpId="0"/>
      <p:bldP spid="8"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99582625"/>
              </p:ext>
            </p:extLst>
          </p:nvPr>
        </p:nvGraphicFramePr>
        <p:xfrm>
          <a:off x="272714" y="769789"/>
          <a:ext cx="11790951" cy="5841670"/>
        </p:xfrm>
        <a:graphic>
          <a:graphicData uri="http://schemas.openxmlformats.org/drawingml/2006/table">
            <a:tbl>
              <a:tblPr firstRow="1" firstCol="1" bandRow="1">
                <a:tableStyleId>{5940675A-B579-460E-94D1-54222C63F5DA}</a:tableStyleId>
              </a:tblPr>
              <a:tblGrid>
                <a:gridCol w="3657602">
                  <a:extLst>
                    <a:ext uri="{9D8B030D-6E8A-4147-A177-3AD203B41FA5}">
                      <a16:colId xmlns:a16="http://schemas.microsoft.com/office/drawing/2014/main" val="3769376504"/>
                    </a:ext>
                  </a:extLst>
                </a:gridCol>
                <a:gridCol w="3231672">
                  <a:extLst>
                    <a:ext uri="{9D8B030D-6E8A-4147-A177-3AD203B41FA5}">
                      <a16:colId xmlns:a16="http://schemas.microsoft.com/office/drawing/2014/main" val="4007426992"/>
                    </a:ext>
                  </a:extLst>
                </a:gridCol>
                <a:gridCol w="1759540">
                  <a:extLst>
                    <a:ext uri="{9D8B030D-6E8A-4147-A177-3AD203B41FA5}">
                      <a16:colId xmlns:a16="http://schemas.microsoft.com/office/drawing/2014/main" val="20002"/>
                    </a:ext>
                  </a:extLst>
                </a:gridCol>
                <a:gridCol w="1650415">
                  <a:extLst>
                    <a:ext uri="{9D8B030D-6E8A-4147-A177-3AD203B41FA5}">
                      <a16:colId xmlns:a16="http://schemas.microsoft.com/office/drawing/2014/main" val="20003"/>
                    </a:ext>
                  </a:extLst>
                </a:gridCol>
                <a:gridCol w="1491722">
                  <a:extLst>
                    <a:ext uri="{9D8B030D-6E8A-4147-A177-3AD203B41FA5}">
                      <a16:colId xmlns:a16="http://schemas.microsoft.com/office/drawing/2014/main" val="20004"/>
                    </a:ext>
                  </a:extLst>
                </a:gridCol>
              </a:tblGrid>
              <a:tr h="497539">
                <a:tc>
                  <a:txBody>
                    <a:bodyPr/>
                    <a:lstStyle/>
                    <a:p>
                      <a:pPr algn="ctr">
                        <a:lnSpc>
                          <a:spcPct val="115000"/>
                        </a:lnSpc>
                        <a:spcAft>
                          <a:spcPts val="0"/>
                        </a:spcAft>
                        <a:tabLst>
                          <a:tab pos="1714500" algn="l"/>
                        </a:tabLst>
                      </a:pPr>
                      <a:r>
                        <a:rPr lang="vi-VN" sz="2800" b="1" dirty="0" smtClean="0">
                          <a:solidFill>
                            <a:srgbClr val="002060"/>
                          </a:solidFill>
                          <a:effectLst/>
                          <a:latin typeface="+mj-lt"/>
                        </a:rPr>
                        <a:t>Văn</a:t>
                      </a:r>
                      <a:r>
                        <a:rPr lang="vi-VN" sz="2800" b="1" baseline="0" dirty="0" smtClean="0">
                          <a:solidFill>
                            <a:srgbClr val="002060"/>
                          </a:solidFill>
                          <a:effectLst/>
                          <a:latin typeface="+mj-lt"/>
                        </a:rPr>
                        <a:t> bản</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smtClean="0">
                          <a:solidFill>
                            <a:srgbClr val="002060"/>
                          </a:solidFill>
                          <a:effectLst/>
                          <a:latin typeface="+mj-lt"/>
                        </a:rPr>
                        <a:t>Các</a:t>
                      </a:r>
                      <a:r>
                        <a:rPr lang="vi-VN" sz="2800" b="1" baseline="0" dirty="0" smtClean="0">
                          <a:solidFill>
                            <a:srgbClr val="002060"/>
                          </a:solidFill>
                          <a:effectLst/>
                          <a:latin typeface="+mj-lt"/>
                        </a:rPr>
                        <a:t> n</a:t>
                      </a:r>
                      <a:r>
                        <a:rPr lang="vi-VN" sz="2800" b="1" dirty="0" smtClean="0">
                          <a:solidFill>
                            <a:srgbClr val="002060"/>
                          </a:solidFill>
                          <a:effectLst/>
                          <a:latin typeface="+mj-lt"/>
                        </a:rPr>
                        <a:t>hân</a:t>
                      </a:r>
                      <a:r>
                        <a:rPr lang="vi-VN" sz="2800" b="1" baseline="0" dirty="0" smtClean="0">
                          <a:solidFill>
                            <a:srgbClr val="002060"/>
                          </a:solidFill>
                          <a:effectLst/>
                          <a:latin typeface="+mj-lt"/>
                        </a:rPr>
                        <a:t> vật chính</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smtClean="0">
                          <a:solidFill>
                            <a:srgbClr val="002060"/>
                          </a:solidFill>
                          <a:effectLst/>
                          <a:latin typeface="+mj-lt"/>
                          <a:ea typeface="Calibri" panose="020F0502020204030204" pitchFamily="34" charset="0"/>
                          <a:cs typeface="Times New Roman" panose="02020603050405020304" pitchFamily="18" charset="0"/>
                        </a:rPr>
                        <a:t>Thể</a:t>
                      </a:r>
                      <a:r>
                        <a:rPr lang="vi-VN" sz="2800" b="1" baseline="0" dirty="0" smtClean="0">
                          <a:solidFill>
                            <a:srgbClr val="002060"/>
                          </a:solidFill>
                          <a:effectLst/>
                          <a:latin typeface="+mj-lt"/>
                          <a:ea typeface="Calibri" panose="020F0502020204030204" pitchFamily="34" charset="0"/>
                          <a:cs typeface="Times New Roman" panose="02020603050405020304" pitchFamily="18" charset="0"/>
                        </a:rPr>
                        <a:t> loại</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smtClean="0">
                          <a:solidFill>
                            <a:srgbClr val="002060"/>
                          </a:solidFill>
                          <a:effectLst/>
                          <a:latin typeface="+mj-lt"/>
                          <a:ea typeface="Calibri" panose="020F0502020204030204" pitchFamily="34" charset="0"/>
                          <a:cs typeface="Times New Roman" panose="02020603050405020304" pitchFamily="18" charset="0"/>
                        </a:rPr>
                        <a:t>Ngôi</a:t>
                      </a:r>
                      <a:r>
                        <a:rPr lang="vi-VN" sz="2800" b="1" baseline="0" dirty="0" smtClean="0">
                          <a:solidFill>
                            <a:srgbClr val="002060"/>
                          </a:solidFill>
                          <a:effectLst/>
                          <a:latin typeface="+mj-lt"/>
                          <a:ea typeface="Calibri" panose="020F0502020204030204" pitchFamily="34" charset="0"/>
                          <a:cs typeface="Times New Roman" panose="02020603050405020304" pitchFamily="18" charset="0"/>
                        </a:rPr>
                        <a:t> kể</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714500" algn="l"/>
                        </a:tabLst>
                      </a:pPr>
                      <a:r>
                        <a:rPr lang="vi-VN" sz="2800" b="1" dirty="0" smtClean="0">
                          <a:solidFill>
                            <a:srgbClr val="002060"/>
                          </a:solidFill>
                          <a:effectLst/>
                          <a:latin typeface="+mj-lt"/>
                          <a:ea typeface="Calibri" panose="020F0502020204030204" pitchFamily="34" charset="0"/>
                          <a:cs typeface="Times New Roman" panose="02020603050405020304" pitchFamily="18" charset="0"/>
                        </a:rPr>
                        <a:t>PTBĐ</a:t>
                      </a:r>
                      <a:endParaRPr lang="en-US" sz="28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1949927"/>
                  </a:ext>
                </a:extLst>
              </a:tr>
              <a:tr h="589140">
                <a:tc>
                  <a:txBody>
                    <a:bodyPr/>
                    <a:lstStyle/>
                    <a:p>
                      <a:pPr>
                        <a:lnSpc>
                          <a:spcPct val="100000"/>
                        </a:lnSpc>
                        <a:spcAft>
                          <a:spcPts val="0"/>
                        </a:spcAft>
                        <a:tabLst>
                          <a:tab pos="1714500" algn="l"/>
                        </a:tabLst>
                      </a:pPr>
                      <a:r>
                        <a:rPr lang="vi-VN" sz="2800" dirty="0" smtClean="0">
                          <a:solidFill>
                            <a:srgbClr val="002060"/>
                          </a:solidFill>
                          <a:effectLst/>
                          <a:latin typeface="+mj-lt"/>
                        </a:rPr>
                        <a:t>Bài</a:t>
                      </a:r>
                      <a:r>
                        <a:rPr lang="vi-VN" sz="2800" baseline="0" dirty="0" smtClean="0">
                          <a:solidFill>
                            <a:srgbClr val="002060"/>
                          </a:solidFill>
                          <a:effectLst/>
                          <a:latin typeface="+mj-lt"/>
                        </a:rPr>
                        <a:t> học đường đời đầu tiên</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r>
                        <a:rPr lang="vi-VN" sz="2800" dirty="0">
                          <a:effectLst/>
                          <a:latin typeface="+mj-lt"/>
                        </a:rPr>
                        <a:t>  </a:t>
                      </a:r>
                      <a:endParaRPr lang="en-US" sz="2800" dirty="0" smtClean="0">
                        <a:effectLst/>
                        <a:latin typeface="+mj-lt"/>
                      </a:endParaRPr>
                    </a:p>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553677411"/>
                  </a:ext>
                </a:extLst>
              </a:tr>
              <a:tr h="558113">
                <a:tc>
                  <a:txBody>
                    <a:bodyPr/>
                    <a:lstStyle/>
                    <a:p>
                      <a:pPr>
                        <a:lnSpc>
                          <a:spcPct val="100000"/>
                        </a:lnSpc>
                        <a:spcAft>
                          <a:spcPts val="0"/>
                        </a:spcAft>
                        <a:tabLst>
                          <a:tab pos="1714500" algn="l"/>
                        </a:tabLst>
                      </a:pPr>
                      <a:r>
                        <a:rPr lang="vi-VN" sz="2800" dirty="0" smtClean="0">
                          <a:solidFill>
                            <a:srgbClr val="002060"/>
                          </a:solidFill>
                          <a:effectLst/>
                          <a:latin typeface="+mj-lt"/>
                        </a:rPr>
                        <a:t>Nếu</a:t>
                      </a:r>
                      <a:r>
                        <a:rPr lang="vi-VN" sz="2800" baseline="0" dirty="0" smtClean="0">
                          <a:solidFill>
                            <a:srgbClr val="002060"/>
                          </a:solidFill>
                          <a:effectLst/>
                          <a:latin typeface="+mj-lt"/>
                        </a:rPr>
                        <a:t> cậu muốn có một người bạn</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134103987"/>
                  </a:ext>
                </a:extLst>
              </a:tr>
              <a:tr h="558113">
                <a:tc>
                  <a:txBody>
                    <a:bodyPr/>
                    <a:lstStyle/>
                    <a:p>
                      <a:pPr>
                        <a:lnSpc>
                          <a:spcPct val="100000"/>
                        </a:lnSpc>
                        <a:spcAft>
                          <a:spcPts val="0"/>
                        </a:spcAft>
                        <a:tabLst>
                          <a:tab pos="1714500" algn="l"/>
                        </a:tabLst>
                      </a:pPr>
                      <a:r>
                        <a:rPr lang="vi-VN" sz="2800" dirty="0" smtClean="0">
                          <a:solidFill>
                            <a:srgbClr val="002060"/>
                          </a:solidFill>
                          <a:effectLst/>
                          <a:latin typeface="+mj-lt"/>
                          <a:ea typeface="Calibri" panose="020F0502020204030204" pitchFamily="34" charset="0"/>
                          <a:cs typeface="Times New Roman" panose="02020603050405020304" pitchFamily="18" charset="0"/>
                        </a:rPr>
                        <a:t>Chuyện</a:t>
                      </a:r>
                      <a:r>
                        <a:rPr lang="vi-VN" sz="2800" baseline="0" dirty="0" smtClean="0">
                          <a:solidFill>
                            <a:srgbClr val="002060"/>
                          </a:solidFill>
                          <a:effectLst/>
                          <a:latin typeface="+mj-lt"/>
                          <a:ea typeface="Calibri" panose="020F0502020204030204" pitchFamily="34" charset="0"/>
                          <a:cs typeface="Times New Roman" panose="02020603050405020304" pitchFamily="18" charset="0"/>
                        </a:rPr>
                        <a:t> cổ tích về loài người</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rowSpan="2">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3"/>
                  </a:ext>
                </a:extLst>
              </a:tr>
              <a:tr h="558113">
                <a:tc>
                  <a:txBody>
                    <a:bodyPr/>
                    <a:lstStyle/>
                    <a:p>
                      <a:pPr>
                        <a:lnSpc>
                          <a:spcPct val="100000"/>
                        </a:lnSpc>
                        <a:spcAft>
                          <a:spcPts val="0"/>
                        </a:spcAft>
                        <a:tabLst>
                          <a:tab pos="1714500" algn="l"/>
                        </a:tabLst>
                      </a:pPr>
                      <a:r>
                        <a:rPr lang="vi-VN" sz="2800" dirty="0" smtClean="0">
                          <a:solidFill>
                            <a:srgbClr val="002060"/>
                          </a:solidFill>
                          <a:effectLst/>
                          <a:latin typeface="+mj-lt"/>
                          <a:ea typeface="Calibri" panose="020F0502020204030204" pitchFamily="34" charset="0"/>
                          <a:cs typeface="Times New Roman" panose="02020603050405020304" pitchFamily="18" charset="0"/>
                        </a:rPr>
                        <a:t>Mây</a:t>
                      </a:r>
                      <a:r>
                        <a:rPr lang="vi-VN" sz="2800" baseline="0" dirty="0" smtClean="0">
                          <a:solidFill>
                            <a:srgbClr val="002060"/>
                          </a:solidFill>
                          <a:effectLst/>
                          <a:latin typeface="+mj-lt"/>
                          <a:ea typeface="Calibri" panose="020F0502020204030204" pitchFamily="34" charset="0"/>
                          <a:cs typeface="Times New Roman" panose="02020603050405020304" pitchFamily="18" charset="0"/>
                        </a:rPr>
                        <a:t> và sóng</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vMerge="1">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4"/>
                  </a:ext>
                </a:extLst>
              </a:tr>
              <a:tr h="558113">
                <a:tc>
                  <a:txBody>
                    <a:bodyPr/>
                    <a:lstStyle/>
                    <a:p>
                      <a:pPr>
                        <a:lnSpc>
                          <a:spcPct val="100000"/>
                        </a:lnSpc>
                        <a:spcAft>
                          <a:spcPts val="0"/>
                        </a:spcAft>
                        <a:tabLst>
                          <a:tab pos="1714500" algn="l"/>
                        </a:tabLst>
                      </a:pPr>
                      <a:r>
                        <a:rPr lang="vi-VN" sz="2800" dirty="0" smtClean="0">
                          <a:solidFill>
                            <a:srgbClr val="002060"/>
                          </a:solidFill>
                          <a:effectLst/>
                          <a:latin typeface="+mj-lt"/>
                          <a:ea typeface="Calibri" panose="020F0502020204030204" pitchFamily="34" charset="0"/>
                          <a:cs typeface="Times New Roman" panose="02020603050405020304" pitchFamily="18" charset="0"/>
                        </a:rPr>
                        <a:t>Bức</a:t>
                      </a:r>
                      <a:r>
                        <a:rPr lang="vi-VN" sz="2800" baseline="0" dirty="0" smtClean="0">
                          <a:solidFill>
                            <a:srgbClr val="002060"/>
                          </a:solidFill>
                          <a:effectLst/>
                          <a:latin typeface="+mj-lt"/>
                          <a:ea typeface="Calibri" panose="020F0502020204030204" pitchFamily="34" charset="0"/>
                          <a:cs typeface="Times New Roman" panose="02020603050405020304" pitchFamily="18" charset="0"/>
                        </a:rPr>
                        <a:t> tranh của em gái tôi</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rowSpan="3">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5"/>
                  </a:ext>
                </a:extLst>
              </a:tr>
              <a:tr h="558113">
                <a:tc>
                  <a:txBody>
                    <a:bodyPr/>
                    <a:lstStyle/>
                    <a:p>
                      <a:pPr>
                        <a:lnSpc>
                          <a:spcPct val="100000"/>
                        </a:lnSpc>
                        <a:spcAft>
                          <a:spcPts val="0"/>
                        </a:spcAft>
                        <a:tabLst>
                          <a:tab pos="1714500" algn="l"/>
                        </a:tabLst>
                      </a:pPr>
                      <a:r>
                        <a:rPr lang="vi-VN" sz="2800" dirty="0" smtClean="0">
                          <a:solidFill>
                            <a:srgbClr val="002060"/>
                          </a:solidFill>
                          <a:effectLst/>
                          <a:latin typeface="+mj-lt"/>
                          <a:ea typeface="Calibri" panose="020F0502020204030204" pitchFamily="34" charset="0"/>
                          <a:cs typeface="Times New Roman" panose="02020603050405020304" pitchFamily="18" charset="0"/>
                        </a:rPr>
                        <a:t>Cô</a:t>
                      </a:r>
                      <a:r>
                        <a:rPr lang="vi-VN" sz="2800" baseline="0" dirty="0" smtClean="0">
                          <a:solidFill>
                            <a:srgbClr val="002060"/>
                          </a:solidFill>
                          <a:effectLst/>
                          <a:latin typeface="+mj-lt"/>
                          <a:ea typeface="Calibri" panose="020F0502020204030204" pitchFamily="34" charset="0"/>
                          <a:cs typeface="Times New Roman" panose="02020603050405020304" pitchFamily="18" charset="0"/>
                        </a:rPr>
                        <a:t> bé bán diêm</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vMerge="1">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6"/>
                  </a:ext>
                </a:extLst>
              </a:tr>
              <a:tr h="558113">
                <a:tc>
                  <a:txBody>
                    <a:bodyPr/>
                    <a:lstStyle/>
                    <a:p>
                      <a:pPr>
                        <a:lnSpc>
                          <a:spcPct val="100000"/>
                        </a:lnSpc>
                        <a:spcAft>
                          <a:spcPts val="0"/>
                        </a:spcAft>
                        <a:tabLst>
                          <a:tab pos="1714500" algn="l"/>
                        </a:tabLst>
                      </a:pPr>
                      <a:r>
                        <a:rPr lang="vi-VN" sz="2800" dirty="0" smtClean="0">
                          <a:solidFill>
                            <a:srgbClr val="002060"/>
                          </a:solidFill>
                          <a:effectLst/>
                          <a:latin typeface="+mj-lt"/>
                          <a:ea typeface="Calibri" panose="020F0502020204030204" pitchFamily="34" charset="0"/>
                          <a:cs typeface="Times New Roman" panose="02020603050405020304" pitchFamily="18" charset="0"/>
                        </a:rPr>
                        <a:t>Gió</a:t>
                      </a:r>
                      <a:r>
                        <a:rPr lang="vi-VN" sz="2800" baseline="0" dirty="0" smtClean="0">
                          <a:solidFill>
                            <a:srgbClr val="002060"/>
                          </a:solidFill>
                          <a:effectLst/>
                          <a:latin typeface="+mj-lt"/>
                          <a:ea typeface="Calibri" panose="020F0502020204030204" pitchFamily="34" charset="0"/>
                          <a:cs typeface="Times New Roman" panose="02020603050405020304" pitchFamily="18" charset="0"/>
                        </a:rPr>
                        <a:t> lạnh đầu mùa</a:t>
                      </a:r>
                      <a:endParaRPr lang="en-US" sz="28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tc vMerge="1">
                  <a:txBody>
                    <a:bodyPr/>
                    <a:lstStyle/>
                    <a:p>
                      <a:pPr>
                        <a:lnSpc>
                          <a:spcPct val="115000"/>
                        </a:lnSpc>
                        <a:spcAft>
                          <a:spcPts val="0"/>
                        </a:spcAft>
                        <a:tabLst>
                          <a:tab pos="1714500" algn="l"/>
                        </a:tabLst>
                      </a:pPr>
                      <a:endParaRPr lang="en-US" sz="2800" dirty="0" smtClean="0">
                        <a:effectLst/>
                        <a:latin typeface="+mj-lt"/>
                      </a:endParaRPr>
                    </a:p>
                  </a:txBody>
                  <a:tcPr marL="68580" marR="68580" marT="0" marB="0"/>
                </a:tc>
                <a:extLst>
                  <a:ext uri="{0D108BD9-81ED-4DB2-BD59-A6C34878D82A}">
                    <a16:rowId xmlns:a16="http://schemas.microsoft.com/office/drawing/2014/main" val="10007"/>
                  </a:ext>
                </a:extLst>
              </a:tr>
            </a:tbl>
          </a:graphicData>
        </a:graphic>
      </p:graphicFrame>
      <p:sp>
        <p:nvSpPr>
          <p:cNvPr id="2" name="Rectangle 1"/>
          <p:cNvSpPr/>
          <p:nvPr/>
        </p:nvSpPr>
        <p:spPr>
          <a:xfrm>
            <a:off x="3648122" y="0"/>
            <a:ext cx="4895764" cy="646331"/>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Phiếu học tập số 2</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026569" y="1507958"/>
            <a:ext cx="3048000" cy="523220"/>
          </a:xfrm>
          <a:prstGeom prst="rect">
            <a:avLst/>
          </a:prstGeom>
          <a:noFill/>
        </p:spPr>
        <p:txBody>
          <a:bodyPr wrap="square" rtlCol="0">
            <a:spAutoFit/>
          </a:bodyPr>
          <a:lstStyle/>
          <a:p>
            <a:r>
              <a:rPr lang="vi-VN" sz="2800" dirty="0" smtClean="0">
                <a:latin typeface="+mj-lt"/>
              </a:rPr>
              <a:t>Dế Mèn, Dế Choắt</a:t>
            </a:r>
            <a:endParaRPr lang="vi-VN" sz="2800" dirty="0">
              <a:latin typeface="+mj-lt"/>
            </a:endParaRPr>
          </a:p>
        </p:txBody>
      </p:sp>
      <p:sp>
        <p:nvSpPr>
          <p:cNvPr id="9" name="TextBox 8"/>
          <p:cNvSpPr txBox="1"/>
          <p:nvPr/>
        </p:nvSpPr>
        <p:spPr>
          <a:xfrm>
            <a:off x="7170821" y="1292514"/>
            <a:ext cx="1780673" cy="954107"/>
          </a:xfrm>
          <a:prstGeom prst="rect">
            <a:avLst/>
          </a:prstGeom>
          <a:noFill/>
        </p:spPr>
        <p:txBody>
          <a:bodyPr wrap="square" rtlCol="0">
            <a:spAutoFit/>
          </a:bodyPr>
          <a:lstStyle/>
          <a:p>
            <a:pPr algn="ctr"/>
            <a:r>
              <a:rPr lang="vi-VN" sz="2800" dirty="0" smtClean="0">
                <a:latin typeface="+mj-lt"/>
              </a:rPr>
              <a:t>Truyện</a:t>
            </a:r>
          </a:p>
          <a:p>
            <a:pPr algn="ctr"/>
            <a:r>
              <a:rPr lang="vi-VN" sz="2800" dirty="0" smtClean="0">
                <a:latin typeface="+mj-lt"/>
              </a:rPr>
              <a:t>Đồng thoại</a:t>
            </a:r>
            <a:endParaRPr lang="vi-VN" sz="2800" dirty="0">
              <a:latin typeface="+mj-lt"/>
            </a:endParaRPr>
          </a:p>
        </p:txBody>
      </p:sp>
      <p:sp>
        <p:nvSpPr>
          <p:cNvPr id="11" name="TextBox 10"/>
          <p:cNvSpPr txBox="1"/>
          <p:nvPr/>
        </p:nvSpPr>
        <p:spPr>
          <a:xfrm>
            <a:off x="8935452" y="4571209"/>
            <a:ext cx="1668380" cy="954107"/>
          </a:xfrm>
          <a:prstGeom prst="rect">
            <a:avLst/>
          </a:prstGeom>
          <a:noFill/>
        </p:spPr>
        <p:txBody>
          <a:bodyPr wrap="square" rtlCol="0">
            <a:spAutoFit/>
          </a:bodyPr>
          <a:lstStyle/>
          <a:p>
            <a:pPr algn="ctr"/>
            <a:r>
              <a:rPr lang="vi-VN" sz="2800" dirty="0" smtClean="0">
                <a:latin typeface="+mj-lt"/>
              </a:rPr>
              <a:t>Ngôi 1 (anh trai)</a:t>
            </a:r>
            <a:endParaRPr lang="vi-VN" sz="2800" dirty="0">
              <a:latin typeface="+mj-lt"/>
            </a:endParaRPr>
          </a:p>
        </p:txBody>
      </p:sp>
      <p:sp>
        <p:nvSpPr>
          <p:cNvPr id="14" name="TextBox 13"/>
          <p:cNvSpPr txBox="1"/>
          <p:nvPr/>
        </p:nvSpPr>
        <p:spPr>
          <a:xfrm>
            <a:off x="10619874" y="1287867"/>
            <a:ext cx="1411705" cy="954107"/>
          </a:xfrm>
          <a:prstGeom prst="rect">
            <a:avLst/>
          </a:prstGeom>
          <a:noFill/>
        </p:spPr>
        <p:txBody>
          <a:bodyPr wrap="square" rtlCol="0">
            <a:spAutoFit/>
          </a:bodyPr>
          <a:lstStyle/>
          <a:p>
            <a:pPr algn="ctr"/>
            <a:r>
              <a:rPr lang="vi-VN" sz="2800" dirty="0" smtClean="0">
                <a:latin typeface="+mj-lt"/>
              </a:rPr>
              <a:t>TS+MT</a:t>
            </a:r>
          </a:p>
          <a:p>
            <a:pPr algn="ctr"/>
            <a:r>
              <a:rPr lang="vi-VN" sz="2800" dirty="0" smtClean="0">
                <a:latin typeface="+mj-lt"/>
              </a:rPr>
              <a:t>+ </a:t>
            </a:r>
            <a:r>
              <a:rPr lang="vi-VN" sz="2800" dirty="0">
                <a:latin typeface="+mj-lt"/>
              </a:rPr>
              <a:t>BC</a:t>
            </a:r>
          </a:p>
        </p:txBody>
      </p:sp>
      <p:sp>
        <p:nvSpPr>
          <p:cNvPr id="15" name="TextBox 14"/>
          <p:cNvSpPr txBox="1"/>
          <p:nvPr/>
        </p:nvSpPr>
        <p:spPr>
          <a:xfrm>
            <a:off x="4026569" y="2438400"/>
            <a:ext cx="3048000" cy="523220"/>
          </a:xfrm>
          <a:prstGeom prst="rect">
            <a:avLst/>
          </a:prstGeom>
          <a:noFill/>
        </p:spPr>
        <p:txBody>
          <a:bodyPr wrap="square" rtlCol="0">
            <a:spAutoFit/>
          </a:bodyPr>
          <a:lstStyle/>
          <a:p>
            <a:r>
              <a:rPr lang="vi-VN" sz="2800" dirty="0" smtClean="0">
                <a:latin typeface="+mj-lt"/>
              </a:rPr>
              <a:t>Hoàng tử bé, Cáo</a:t>
            </a:r>
            <a:endParaRPr lang="vi-VN" sz="2800" dirty="0">
              <a:latin typeface="+mj-lt"/>
            </a:endParaRPr>
          </a:p>
        </p:txBody>
      </p:sp>
      <p:sp>
        <p:nvSpPr>
          <p:cNvPr id="16" name="TextBox 15"/>
          <p:cNvSpPr txBox="1"/>
          <p:nvPr/>
        </p:nvSpPr>
        <p:spPr>
          <a:xfrm>
            <a:off x="7074569" y="2246621"/>
            <a:ext cx="1780673" cy="954107"/>
          </a:xfrm>
          <a:prstGeom prst="rect">
            <a:avLst/>
          </a:prstGeom>
          <a:noFill/>
        </p:spPr>
        <p:txBody>
          <a:bodyPr wrap="square" rtlCol="0">
            <a:spAutoFit/>
          </a:bodyPr>
          <a:lstStyle/>
          <a:p>
            <a:pPr algn="ctr"/>
            <a:r>
              <a:rPr lang="vi-VN" sz="2800" dirty="0" smtClean="0">
                <a:latin typeface="+mj-lt"/>
              </a:rPr>
              <a:t>Truyện</a:t>
            </a:r>
          </a:p>
          <a:p>
            <a:pPr algn="ctr"/>
            <a:r>
              <a:rPr lang="vi-VN" sz="2800" dirty="0" smtClean="0">
                <a:latin typeface="+mj-lt"/>
              </a:rPr>
              <a:t>Đồng thoại</a:t>
            </a:r>
            <a:endParaRPr lang="vi-VN" sz="2800" dirty="0">
              <a:latin typeface="+mj-lt"/>
            </a:endParaRPr>
          </a:p>
        </p:txBody>
      </p:sp>
      <p:sp>
        <p:nvSpPr>
          <p:cNvPr id="17" name="TextBox 16"/>
          <p:cNvSpPr txBox="1"/>
          <p:nvPr/>
        </p:nvSpPr>
        <p:spPr>
          <a:xfrm>
            <a:off x="8903368" y="2425334"/>
            <a:ext cx="1668380" cy="523220"/>
          </a:xfrm>
          <a:prstGeom prst="rect">
            <a:avLst/>
          </a:prstGeom>
          <a:noFill/>
        </p:spPr>
        <p:txBody>
          <a:bodyPr wrap="square" rtlCol="0">
            <a:spAutoFit/>
          </a:bodyPr>
          <a:lstStyle/>
          <a:p>
            <a:pPr algn="ctr"/>
            <a:r>
              <a:rPr lang="vi-VN" sz="2800" dirty="0" smtClean="0">
                <a:latin typeface="+mj-lt"/>
              </a:rPr>
              <a:t>Ngôi 3</a:t>
            </a:r>
            <a:endParaRPr lang="vi-VN" sz="2800" dirty="0">
              <a:latin typeface="+mj-lt"/>
            </a:endParaRPr>
          </a:p>
        </p:txBody>
      </p:sp>
      <p:sp>
        <p:nvSpPr>
          <p:cNvPr id="18" name="TextBox 17"/>
          <p:cNvSpPr txBox="1"/>
          <p:nvPr/>
        </p:nvSpPr>
        <p:spPr>
          <a:xfrm>
            <a:off x="10571748" y="2209890"/>
            <a:ext cx="1459831" cy="954107"/>
          </a:xfrm>
          <a:prstGeom prst="rect">
            <a:avLst/>
          </a:prstGeom>
          <a:noFill/>
        </p:spPr>
        <p:txBody>
          <a:bodyPr wrap="square" rtlCol="0">
            <a:spAutoFit/>
          </a:bodyPr>
          <a:lstStyle/>
          <a:p>
            <a:r>
              <a:rPr lang="vi-VN" sz="2800" dirty="0" smtClean="0">
                <a:latin typeface="+mj-lt"/>
              </a:rPr>
              <a:t>TS+MT</a:t>
            </a:r>
          </a:p>
          <a:p>
            <a:r>
              <a:rPr lang="vi-VN" sz="2800" dirty="0" smtClean="0">
                <a:latin typeface="+mj-lt"/>
              </a:rPr>
              <a:t>BC+ NL</a:t>
            </a:r>
            <a:endParaRPr lang="vi-VN" sz="2800" dirty="0">
              <a:latin typeface="+mj-lt"/>
            </a:endParaRPr>
          </a:p>
        </p:txBody>
      </p:sp>
      <p:sp>
        <p:nvSpPr>
          <p:cNvPr id="19" name="TextBox 18"/>
          <p:cNvSpPr txBox="1"/>
          <p:nvPr/>
        </p:nvSpPr>
        <p:spPr>
          <a:xfrm>
            <a:off x="4010526" y="3248637"/>
            <a:ext cx="3048000" cy="523220"/>
          </a:xfrm>
          <a:prstGeom prst="rect">
            <a:avLst/>
          </a:prstGeom>
          <a:noFill/>
        </p:spPr>
        <p:txBody>
          <a:bodyPr wrap="square" rtlCol="0">
            <a:spAutoFit/>
          </a:bodyPr>
          <a:lstStyle/>
          <a:p>
            <a:pPr algn="ctr"/>
            <a:r>
              <a:rPr lang="vi-VN" sz="2800" dirty="0" smtClean="0">
                <a:latin typeface="+mj-lt"/>
              </a:rPr>
              <a:t>Trẻ con</a:t>
            </a:r>
            <a:endParaRPr lang="vi-VN" sz="2800" dirty="0">
              <a:latin typeface="+mj-lt"/>
            </a:endParaRPr>
          </a:p>
        </p:txBody>
      </p:sp>
      <p:sp>
        <p:nvSpPr>
          <p:cNvPr id="20" name="TextBox 19"/>
          <p:cNvSpPr txBox="1"/>
          <p:nvPr/>
        </p:nvSpPr>
        <p:spPr>
          <a:xfrm>
            <a:off x="7234988" y="3267146"/>
            <a:ext cx="1668380" cy="523220"/>
          </a:xfrm>
          <a:prstGeom prst="rect">
            <a:avLst/>
          </a:prstGeom>
          <a:noFill/>
        </p:spPr>
        <p:txBody>
          <a:bodyPr wrap="square" rtlCol="0">
            <a:spAutoFit/>
          </a:bodyPr>
          <a:lstStyle/>
          <a:p>
            <a:pPr algn="ctr"/>
            <a:r>
              <a:rPr lang="vi-VN" sz="2800" dirty="0">
                <a:latin typeface="+mj-lt"/>
              </a:rPr>
              <a:t>Thơ 5 chữ</a:t>
            </a:r>
          </a:p>
        </p:txBody>
      </p:sp>
      <p:sp>
        <p:nvSpPr>
          <p:cNvPr id="21" name="TextBox 20"/>
          <p:cNvSpPr txBox="1"/>
          <p:nvPr/>
        </p:nvSpPr>
        <p:spPr>
          <a:xfrm>
            <a:off x="10603832" y="3316509"/>
            <a:ext cx="1411705" cy="954107"/>
          </a:xfrm>
          <a:prstGeom prst="rect">
            <a:avLst/>
          </a:prstGeom>
          <a:noFill/>
        </p:spPr>
        <p:txBody>
          <a:bodyPr wrap="square" rtlCol="0">
            <a:spAutoFit/>
          </a:bodyPr>
          <a:lstStyle/>
          <a:p>
            <a:pPr algn="ctr"/>
            <a:r>
              <a:rPr lang="vi-VN" sz="2800" dirty="0" smtClean="0">
                <a:latin typeface="+mj-lt"/>
              </a:rPr>
              <a:t>TS+MT</a:t>
            </a:r>
          </a:p>
          <a:p>
            <a:pPr algn="ctr"/>
            <a:r>
              <a:rPr lang="vi-VN" sz="2800" dirty="0" smtClean="0">
                <a:latin typeface="+mj-lt"/>
              </a:rPr>
              <a:t>+ </a:t>
            </a:r>
            <a:r>
              <a:rPr lang="vi-VN" sz="2800" dirty="0">
                <a:latin typeface="+mj-lt"/>
              </a:rPr>
              <a:t>BC</a:t>
            </a:r>
          </a:p>
        </p:txBody>
      </p:sp>
      <p:sp>
        <p:nvSpPr>
          <p:cNvPr id="22" name="TextBox 21"/>
          <p:cNvSpPr txBox="1"/>
          <p:nvPr/>
        </p:nvSpPr>
        <p:spPr>
          <a:xfrm>
            <a:off x="3866148" y="3993471"/>
            <a:ext cx="3336756" cy="523220"/>
          </a:xfrm>
          <a:prstGeom prst="rect">
            <a:avLst/>
          </a:prstGeom>
          <a:noFill/>
        </p:spPr>
        <p:txBody>
          <a:bodyPr wrap="square" rtlCol="0">
            <a:spAutoFit/>
          </a:bodyPr>
          <a:lstStyle/>
          <a:p>
            <a:pPr algn="ctr"/>
            <a:r>
              <a:rPr lang="vi-VN" sz="2800" dirty="0" smtClean="0">
                <a:latin typeface="+mj-lt"/>
              </a:rPr>
              <a:t>Em bé và mẹ</a:t>
            </a:r>
            <a:endParaRPr lang="vi-VN" sz="2800" dirty="0">
              <a:latin typeface="+mj-lt"/>
            </a:endParaRPr>
          </a:p>
        </p:txBody>
      </p:sp>
      <p:sp>
        <p:nvSpPr>
          <p:cNvPr id="23" name="TextBox 22"/>
          <p:cNvSpPr txBox="1"/>
          <p:nvPr/>
        </p:nvSpPr>
        <p:spPr>
          <a:xfrm>
            <a:off x="7186862" y="4005810"/>
            <a:ext cx="1668380" cy="523220"/>
          </a:xfrm>
          <a:prstGeom prst="rect">
            <a:avLst/>
          </a:prstGeom>
          <a:noFill/>
        </p:spPr>
        <p:txBody>
          <a:bodyPr wrap="square" rtlCol="0">
            <a:spAutoFit/>
          </a:bodyPr>
          <a:lstStyle/>
          <a:p>
            <a:pPr algn="ctr"/>
            <a:r>
              <a:rPr lang="vi-VN" sz="2800" dirty="0">
                <a:latin typeface="+mj-lt"/>
              </a:rPr>
              <a:t>Thơ </a:t>
            </a:r>
            <a:r>
              <a:rPr lang="vi-VN" sz="2800" dirty="0" smtClean="0">
                <a:latin typeface="+mj-lt"/>
              </a:rPr>
              <a:t>tự do</a:t>
            </a:r>
            <a:endParaRPr lang="vi-VN" sz="2800" dirty="0">
              <a:latin typeface="+mj-lt"/>
            </a:endParaRPr>
          </a:p>
        </p:txBody>
      </p:sp>
      <p:sp>
        <p:nvSpPr>
          <p:cNvPr id="25" name="TextBox 24"/>
          <p:cNvSpPr txBox="1"/>
          <p:nvPr/>
        </p:nvSpPr>
        <p:spPr>
          <a:xfrm>
            <a:off x="3898232" y="4529030"/>
            <a:ext cx="3336756" cy="954107"/>
          </a:xfrm>
          <a:prstGeom prst="rect">
            <a:avLst/>
          </a:prstGeom>
          <a:noFill/>
        </p:spPr>
        <p:txBody>
          <a:bodyPr wrap="square" rtlCol="0">
            <a:spAutoFit/>
          </a:bodyPr>
          <a:lstStyle/>
          <a:p>
            <a:pPr algn="ctr"/>
            <a:r>
              <a:rPr lang="vi-VN" sz="2800" dirty="0" smtClean="0">
                <a:latin typeface="+mj-lt"/>
              </a:rPr>
              <a:t>Kiều Phương, </a:t>
            </a:r>
          </a:p>
          <a:p>
            <a:pPr algn="ctr"/>
            <a:r>
              <a:rPr lang="vi-VN" sz="2800" dirty="0" smtClean="0">
                <a:latin typeface="+mj-lt"/>
              </a:rPr>
              <a:t>anh trai. </a:t>
            </a:r>
            <a:endParaRPr lang="vi-VN" sz="2800" dirty="0">
              <a:latin typeface="+mj-lt"/>
            </a:endParaRPr>
          </a:p>
        </p:txBody>
      </p:sp>
      <p:sp>
        <p:nvSpPr>
          <p:cNvPr id="26" name="TextBox 25"/>
          <p:cNvSpPr txBox="1"/>
          <p:nvPr/>
        </p:nvSpPr>
        <p:spPr>
          <a:xfrm>
            <a:off x="3898232" y="5483137"/>
            <a:ext cx="3160294" cy="523220"/>
          </a:xfrm>
          <a:prstGeom prst="rect">
            <a:avLst/>
          </a:prstGeom>
          <a:noFill/>
        </p:spPr>
        <p:txBody>
          <a:bodyPr wrap="square" rtlCol="0">
            <a:spAutoFit/>
          </a:bodyPr>
          <a:lstStyle/>
          <a:p>
            <a:pPr algn="ctr"/>
            <a:r>
              <a:rPr lang="vi-VN" sz="2800" dirty="0">
                <a:latin typeface="+mj-lt"/>
              </a:rPr>
              <a:t>Cô bé bán diêm</a:t>
            </a:r>
          </a:p>
        </p:txBody>
      </p:sp>
      <p:sp>
        <p:nvSpPr>
          <p:cNvPr id="27" name="TextBox 26"/>
          <p:cNvSpPr txBox="1"/>
          <p:nvPr/>
        </p:nvSpPr>
        <p:spPr>
          <a:xfrm>
            <a:off x="3914275" y="6019136"/>
            <a:ext cx="3160294" cy="523220"/>
          </a:xfrm>
          <a:prstGeom prst="rect">
            <a:avLst/>
          </a:prstGeom>
          <a:noFill/>
        </p:spPr>
        <p:txBody>
          <a:bodyPr wrap="square" rtlCol="0">
            <a:spAutoFit/>
          </a:bodyPr>
          <a:lstStyle/>
          <a:p>
            <a:pPr algn="ctr"/>
            <a:r>
              <a:rPr lang="vi-VN" sz="2800" dirty="0" smtClean="0">
                <a:latin typeface="+mj-lt"/>
              </a:rPr>
              <a:t>Sơn, Lan, Hiên</a:t>
            </a:r>
            <a:endParaRPr lang="vi-VN" sz="2800" dirty="0">
              <a:latin typeface="+mj-lt"/>
            </a:endParaRPr>
          </a:p>
        </p:txBody>
      </p:sp>
      <p:sp>
        <p:nvSpPr>
          <p:cNvPr id="29" name="TextBox 28"/>
          <p:cNvSpPr txBox="1"/>
          <p:nvPr/>
        </p:nvSpPr>
        <p:spPr>
          <a:xfrm>
            <a:off x="7122695" y="5525316"/>
            <a:ext cx="1780673" cy="523220"/>
          </a:xfrm>
          <a:prstGeom prst="rect">
            <a:avLst/>
          </a:prstGeom>
          <a:noFill/>
        </p:spPr>
        <p:txBody>
          <a:bodyPr wrap="square" rtlCol="0">
            <a:spAutoFit/>
          </a:bodyPr>
          <a:lstStyle/>
          <a:p>
            <a:pPr algn="ctr"/>
            <a:r>
              <a:rPr lang="vi-VN" sz="2800" dirty="0" smtClean="0">
                <a:latin typeface="+mj-lt"/>
              </a:rPr>
              <a:t>Cổ tích</a:t>
            </a:r>
            <a:endParaRPr lang="vi-VN" sz="2800" dirty="0">
              <a:latin typeface="+mj-lt"/>
            </a:endParaRPr>
          </a:p>
        </p:txBody>
      </p:sp>
      <p:sp>
        <p:nvSpPr>
          <p:cNvPr id="30" name="TextBox 29"/>
          <p:cNvSpPr txBox="1"/>
          <p:nvPr/>
        </p:nvSpPr>
        <p:spPr>
          <a:xfrm>
            <a:off x="6890083" y="6055146"/>
            <a:ext cx="2261938" cy="523220"/>
          </a:xfrm>
          <a:prstGeom prst="rect">
            <a:avLst/>
          </a:prstGeom>
          <a:noFill/>
        </p:spPr>
        <p:txBody>
          <a:bodyPr wrap="square" rtlCol="0">
            <a:spAutoFit/>
          </a:bodyPr>
          <a:lstStyle/>
          <a:p>
            <a:pPr algn="ctr"/>
            <a:r>
              <a:rPr lang="vi-VN" sz="2800" dirty="0" smtClean="0">
                <a:latin typeface="+mj-lt"/>
              </a:rPr>
              <a:t>Truyện ngắn</a:t>
            </a:r>
            <a:endParaRPr lang="vi-VN" sz="2800" dirty="0">
              <a:latin typeface="+mj-lt"/>
            </a:endParaRPr>
          </a:p>
        </p:txBody>
      </p:sp>
      <p:sp>
        <p:nvSpPr>
          <p:cNvPr id="31" name="TextBox 30"/>
          <p:cNvSpPr txBox="1"/>
          <p:nvPr/>
        </p:nvSpPr>
        <p:spPr>
          <a:xfrm>
            <a:off x="6938209" y="4744473"/>
            <a:ext cx="2261938" cy="523220"/>
          </a:xfrm>
          <a:prstGeom prst="rect">
            <a:avLst/>
          </a:prstGeom>
          <a:noFill/>
        </p:spPr>
        <p:txBody>
          <a:bodyPr wrap="square" rtlCol="0">
            <a:spAutoFit/>
          </a:bodyPr>
          <a:lstStyle/>
          <a:p>
            <a:pPr algn="ctr"/>
            <a:r>
              <a:rPr lang="vi-VN" sz="2800" dirty="0" smtClean="0">
                <a:latin typeface="+mj-lt"/>
              </a:rPr>
              <a:t>Truyện ngắn</a:t>
            </a:r>
            <a:endParaRPr lang="vi-VN" sz="2800" dirty="0">
              <a:latin typeface="+mj-lt"/>
            </a:endParaRPr>
          </a:p>
        </p:txBody>
      </p:sp>
      <p:sp>
        <p:nvSpPr>
          <p:cNvPr id="32" name="TextBox 31"/>
          <p:cNvSpPr txBox="1"/>
          <p:nvPr/>
        </p:nvSpPr>
        <p:spPr>
          <a:xfrm>
            <a:off x="8855242" y="5483137"/>
            <a:ext cx="1668380" cy="523220"/>
          </a:xfrm>
          <a:prstGeom prst="rect">
            <a:avLst/>
          </a:prstGeom>
          <a:noFill/>
        </p:spPr>
        <p:txBody>
          <a:bodyPr wrap="square" rtlCol="0">
            <a:spAutoFit/>
          </a:bodyPr>
          <a:lstStyle/>
          <a:p>
            <a:pPr algn="ctr"/>
            <a:r>
              <a:rPr lang="vi-VN" sz="2800" dirty="0" smtClean="0">
                <a:latin typeface="+mj-lt"/>
              </a:rPr>
              <a:t>Ngôi 3</a:t>
            </a:r>
            <a:endParaRPr lang="vi-VN" sz="2800" dirty="0">
              <a:latin typeface="+mj-lt"/>
            </a:endParaRPr>
          </a:p>
        </p:txBody>
      </p:sp>
      <p:sp>
        <p:nvSpPr>
          <p:cNvPr id="33" name="TextBox 32"/>
          <p:cNvSpPr txBox="1"/>
          <p:nvPr/>
        </p:nvSpPr>
        <p:spPr>
          <a:xfrm>
            <a:off x="8903368" y="6055146"/>
            <a:ext cx="1668380" cy="523220"/>
          </a:xfrm>
          <a:prstGeom prst="rect">
            <a:avLst/>
          </a:prstGeom>
          <a:noFill/>
        </p:spPr>
        <p:txBody>
          <a:bodyPr wrap="square" rtlCol="0">
            <a:spAutoFit/>
          </a:bodyPr>
          <a:lstStyle/>
          <a:p>
            <a:pPr algn="ctr"/>
            <a:r>
              <a:rPr lang="vi-VN" sz="2800" dirty="0" smtClean="0">
                <a:latin typeface="+mj-lt"/>
              </a:rPr>
              <a:t>Ngôi 3</a:t>
            </a:r>
            <a:endParaRPr lang="vi-VN" sz="2800" dirty="0">
              <a:latin typeface="+mj-lt"/>
            </a:endParaRPr>
          </a:p>
        </p:txBody>
      </p:sp>
      <p:sp>
        <p:nvSpPr>
          <p:cNvPr id="34" name="TextBox 33"/>
          <p:cNvSpPr txBox="1"/>
          <p:nvPr/>
        </p:nvSpPr>
        <p:spPr>
          <a:xfrm>
            <a:off x="10619874" y="5106921"/>
            <a:ext cx="1411705" cy="954107"/>
          </a:xfrm>
          <a:prstGeom prst="rect">
            <a:avLst/>
          </a:prstGeom>
          <a:noFill/>
        </p:spPr>
        <p:txBody>
          <a:bodyPr wrap="square" rtlCol="0">
            <a:spAutoFit/>
          </a:bodyPr>
          <a:lstStyle/>
          <a:p>
            <a:pPr algn="ctr"/>
            <a:r>
              <a:rPr lang="vi-VN" sz="2800" dirty="0" smtClean="0">
                <a:latin typeface="+mj-lt"/>
              </a:rPr>
              <a:t>TS+MT</a:t>
            </a:r>
          </a:p>
          <a:p>
            <a:pPr algn="ctr"/>
            <a:r>
              <a:rPr lang="vi-VN" sz="2800" dirty="0" smtClean="0">
                <a:latin typeface="+mj-lt"/>
              </a:rPr>
              <a:t>+ </a:t>
            </a:r>
            <a:r>
              <a:rPr lang="vi-VN" sz="2800" dirty="0">
                <a:latin typeface="+mj-lt"/>
              </a:rPr>
              <a:t>BC</a:t>
            </a:r>
          </a:p>
        </p:txBody>
      </p:sp>
      <p:sp>
        <p:nvSpPr>
          <p:cNvPr id="35" name="TextBox 34"/>
          <p:cNvSpPr txBox="1"/>
          <p:nvPr/>
        </p:nvSpPr>
        <p:spPr>
          <a:xfrm>
            <a:off x="8951494" y="1292514"/>
            <a:ext cx="1668380" cy="954107"/>
          </a:xfrm>
          <a:prstGeom prst="rect">
            <a:avLst/>
          </a:prstGeom>
          <a:noFill/>
        </p:spPr>
        <p:txBody>
          <a:bodyPr wrap="square" rtlCol="0">
            <a:spAutoFit/>
          </a:bodyPr>
          <a:lstStyle/>
          <a:p>
            <a:pPr algn="ctr"/>
            <a:r>
              <a:rPr lang="vi-VN" sz="2800" dirty="0" smtClean="0">
                <a:latin typeface="+mj-lt"/>
              </a:rPr>
              <a:t>Ngôi 1 (Dế Mèn)</a:t>
            </a:r>
            <a:endParaRPr lang="vi-VN" sz="2800" dirty="0">
              <a:latin typeface="+mj-lt"/>
            </a:endParaRPr>
          </a:p>
        </p:txBody>
      </p:sp>
    </p:spTree>
    <p:extLst>
      <p:ext uri="{BB962C8B-B14F-4D97-AF65-F5344CB8AC3E}">
        <p14:creationId xmlns:p14="http://schemas.microsoft.com/office/powerpoint/2010/main" val="16564749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ppt_x"/>
                                          </p:val>
                                        </p:tav>
                                        <p:tav tm="100000">
                                          <p:val>
                                            <p:strVal val="#ppt_x"/>
                                          </p:val>
                                        </p:tav>
                                      </p:tavLst>
                                    </p:anim>
                                    <p:anim calcmode="lin" valueType="num">
                                      <p:cBhvr additive="base">
                                        <p:cTn id="7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ppt_x"/>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additive="base">
                                        <p:cTn id="102" dur="500" fill="hold"/>
                                        <p:tgtEl>
                                          <p:spTgt spid="11"/>
                                        </p:tgtEl>
                                        <p:attrNameLst>
                                          <p:attrName>ppt_x</p:attrName>
                                        </p:attrNameLst>
                                      </p:cBhvr>
                                      <p:tavLst>
                                        <p:tav tm="0">
                                          <p:val>
                                            <p:strVal val="#ppt_x"/>
                                          </p:val>
                                        </p:tav>
                                        <p:tav tm="100000">
                                          <p:val>
                                            <p:strVal val="#ppt_x"/>
                                          </p:val>
                                        </p:tav>
                                      </p:tavLst>
                                    </p:anim>
                                    <p:anim calcmode="lin" valueType="num">
                                      <p:cBhvr additive="base">
                                        <p:cTn id="10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additive="base">
                                        <p:cTn id="108" dur="500" fill="hold"/>
                                        <p:tgtEl>
                                          <p:spTgt spid="34"/>
                                        </p:tgtEl>
                                        <p:attrNameLst>
                                          <p:attrName>ppt_x</p:attrName>
                                        </p:attrNameLst>
                                      </p:cBhvr>
                                      <p:tavLst>
                                        <p:tav tm="0">
                                          <p:val>
                                            <p:strVal val="#ppt_x"/>
                                          </p:val>
                                        </p:tav>
                                        <p:tav tm="100000">
                                          <p:val>
                                            <p:strVal val="#ppt_x"/>
                                          </p:val>
                                        </p:tav>
                                      </p:tavLst>
                                    </p:anim>
                                    <p:anim calcmode="lin" valueType="num">
                                      <p:cBhvr additive="base">
                                        <p:cTn id="10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additive="base">
                                        <p:cTn id="114" dur="500" fill="hold"/>
                                        <p:tgtEl>
                                          <p:spTgt spid="26"/>
                                        </p:tgtEl>
                                        <p:attrNameLst>
                                          <p:attrName>ppt_x</p:attrName>
                                        </p:attrNameLst>
                                      </p:cBhvr>
                                      <p:tavLst>
                                        <p:tav tm="0">
                                          <p:val>
                                            <p:strVal val="#ppt_x"/>
                                          </p:val>
                                        </p:tav>
                                        <p:tav tm="100000">
                                          <p:val>
                                            <p:strVal val="#ppt_x"/>
                                          </p:val>
                                        </p:tav>
                                      </p:tavLst>
                                    </p:anim>
                                    <p:anim calcmode="lin" valueType="num">
                                      <p:cBhvr additive="base">
                                        <p:cTn id="1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2"/>
                                        </p:tgtEl>
                                        <p:attrNameLst>
                                          <p:attrName>style.visibility</p:attrName>
                                        </p:attrNameLst>
                                      </p:cBhvr>
                                      <p:to>
                                        <p:strVal val="visible"/>
                                      </p:to>
                                    </p:set>
                                    <p:anim calcmode="lin" valueType="num">
                                      <p:cBhvr additive="base">
                                        <p:cTn id="126" dur="500" fill="hold"/>
                                        <p:tgtEl>
                                          <p:spTgt spid="32"/>
                                        </p:tgtEl>
                                        <p:attrNameLst>
                                          <p:attrName>ppt_x</p:attrName>
                                        </p:attrNameLst>
                                      </p:cBhvr>
                                      <p:tavLst>
                                        <p:tav tm="0">
                                          <p:val>
                                            <p:strVal val="#ppt_x"/>
                                          </p:val>
                                        </p:tav>
                                        <p:tav tm="100000">
                                          <p:val>
                                            <p:strVal val="#ppt_x"/>
                                          </p:val>
                                        </p:tav>
                                      </p:tavLst>
                                    </p:anim>
                                    <p:anim calcmode="lin" valueType="num">
                                      <p:cBhvr additive="base">
                                        <p:cTn id="12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 calcmode="lin" valueType="num">
                                      <p:cBhvr additive="base">
                                        <p:cTn id="132" dur="500" fill="hold"/>
                                        <p:tgtEl>
                                          <p:spTgt spid="27"/>
                                        </p:tgtEl>
                                        <p:attrNameLst>
                                          <p:attrName>ppt_x</p:attrName>
                                        </p:attrNameLst>
                                      </p:cBhvr>
                                      <p:tavLst>
                                        <p:tav tm="0">
                                          <p:val>
                                            <p:strVal val="#ppt_x"/>
                                          </p:val>
                                        </p:tav>
                                        <p:tav tm="100000">
                                          <p:val>
                                            <p:strVal val="#ppt_x"/>
                                          </p:val>
                                        </p:tav>
                                      </p:tavLst>
                                    </p:anim>
                                    <p:anim calcmode="lin" valueType="num">
                                      <p:cBhvr additive="base">
                                        <p:cTn id="1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0"/>
                                        </p:tgtEl>
                                        <p:attrNameLst>
                                          <p:attrName>style.visibility</p:attrName>
                                        </p:attrNameLst>
                                      </p:cBhvr>
                                      <p:to>
                                        <p:strVal val="visible"/>
                                      </p:to>
                                    </p:set>
                                    <p:anim calcmode="lin" valueType="num">
                                      <p:cBhvr additive="base">
                                        <p:cTn id="138" dur="500" fill="hold"/>
                                        <p:tgtEl>
                                          <p:spTgt spid="30"/>
                                        </p:tgtEl>
                                        <p:attrNameLst>
                                          <p:attrName>ppt_x</p:attrName>
                                        </p:attrNameLst>
                                      </p:cBhvr>
                                      <p:tavLst>
                                        <p:tav tm="0">
                                          <p:val>
                                            <p:strVal val="#ppt_x"/>
                                          </p:val>
                                        </p:tav>
                                        <p:tav tm="100000">
                                          <p:val>
                                            <p:strVal val="#ppt_x"/>
                                          </p:val>
                                        </p:tav>
                                      </p:tavLst>
                                    </p:anim>
                                    <p:anim calcmode="lin" valueType="num">
                                      <p:cBhvr additive="base">
                                        <p:cTn id="1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4" grpId="0"/>
      <p:bldP spid="15" grpId="0"/>
      <p:bldP spid="16" grpId="0"/>
      <p:bldP spid="17" grpId="0"/>
      <p:bldP spid="18" grpId="0"/>
      <p:bldP spid="19" grpId="0"/>
      <p:bldP spid="20" grpId="0"/>
      <p:bldP spid="21" grpId="0"/>
      <p:bldP spid="22" grpId="0"/>
      <p:bldP spid="23" grpId="0"/>
      <p:bldP spid="25" grpId="0"/>
      <p:bldP spid="26" grpId="0"/>
      <p:bldP spid="27" grpId="0"/>
      <p:bldP spid="29" grpId="0"/>
      <p:bldP spid="30" grpId="0"/>
      <p:bldP spid="31" grpId="0"/>
      <p:bldP spid="32" grpId="0"/>
      <p:bldP spid="33" grpId="0"/>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heme/theme1.xml><?xml version="1.0" encoding="utf-8"?>
<a:theme xmlns:a="http://schemas.openxmlformats.org/drawingml/2006/main" name="2-1031-7">
  <a:themeElements>
    <a:clrScheme name="自定义 1429">
      <a:dk1>
        <a:sysClr val="windowText" lastClr="000000"/>
      </a:dk1>
      <a:lt1>
        <a:sysClr val="window" lastClr="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2-1031-7</Template>
  <TotalTime>1639</TotalTime>
  <Words>2772</Words>
  <Application>Microsoft Office PowerPoint</Application>
  <PresentationFormat>Widescreen</PresentationFormat>
  <Paragraphs>446</Paragraphs>
  <Slides>46</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宋体</vt:lpstr>
      <vt:lpstr>Algerian</vt:lpstr>
      <vt:lpstr>Arial</vt:lpstr>
      <vt:lpstr>Arial Unicode MS</vt:lpstr>
      <vt:lpstr>Calibri</vt:lpstr>
      <vt:lpstr>等线</vt:lpstr>
      <vt:lpstr>iCiel Altus</vt:lpstr>
      <vt:lpstr>MS Mincho</vt:lpstr>
      <vt:lpstr>Roboto</vt:lpstr>
      <vt:lpstr>Times New Roman</vt:lpstr>
      <vt:lpstr>Wingdings</vt:lpstr>
      <vt:lpstr>Yeseva One</vt:lpstr>
      <vt:lpstr>2-1031-7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Ba bài học Hoàng tử bé  học được từ Cáo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DIEM MY</dc:creator>
  <cp:lastModifiedBy>Admin QT</cp:lastModifiedBy>
  <cp:revision>94</cp:revision>
  <dcterms:created xsi:type="dcterms:W3CDTF">2018-12-13T14:11:00Z</dcterms:created>
  <dcterms:modified xsi:type="dcterms:W3CDTF">2023-10-23T13:53:01Z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0F19EC5A6A3C40128252B93579862A71</vt:lpwstr>
  </property>
  <property fmtid="{D5CDD505-2E9C-101B-9397-08002B2CF9AE}" pid="3" name="KSOProductBuildVer">
    <vt:lpwstr>2052-11.1.0.10463</vt:lpwstr>
  </property>
</Properties>
</file>