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3" r:id="rId1"/>
  </p:sldMasterIdLst>
  <p:notesMasterIdLst>
    <p:notesMasterId r:id="rId15"/>
  </p:notesMasterIdLst>
  <p:sldIdLst>
    <p:sldId id="256" r:id="rId2"/>
    <p:sldId id="268" r:id="rId3"/>
    <p:sldId id="258" r:id="rId4"/>
    <p:sldId id="257" r:id="rId5"/>
    <p:sldId id="267" r:id="rId6"/>
    <p:sldId id="301" r:id="rId7"/>
    <p:sldId id="302" r:id="rId8"/>
    <p:sldId id="303" r:id="rId9"/>
    <p:sldId id="304" r:id="rId10"/>
    <p:sldId id="305" r:id="rId11"/>
    <p:sldId id="259" r:id="rId12"/>
    <p:sldId id="306" r:id="rId13"/>
    <p:sldId id="260" r:id="rId14"/>
  </p:sldIdLst>
  <p:sldSz cx="9144000" cy="5143500" type="screen16x9"/>
  <p:notesSz cx="6858000" cy="9144000"/>
  <p:embeddedFontLst>
    <p:embeddedFont>
      <p:font typeface="Roboto Condensed Light" panose="020B0604020202020204" charset="0"/>
      <p:regular r:id="rId16"/>
      <p:italic r:id="rId17"/>
    </p:embeddedFont>
    <p:embeddedFont>
      <p:font typeface="SimSun" panose="02010600030101010101" pitchFamily="2" charset="-122"/>
      <p:regular r:id="rId18"/>
    </p:embeddedFont>
    <p:embeddedFont>
      <p:font typeface="Gill Sans MT" panose="020B0604020202020204" charset="0"/>
      <p:regular r:id="rId19"/>
      <p:bold r:id="rId20"/>
      <p:italic r:id="rId21"/>
      <p:boldItalic r:id="rId22"/>
    </p:embeddedFont>
    <p:embeddedFont>
      <p:font typeface="Nunito Light" panose="020B060402020202020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45127-6DA7-4AFA-BF4F-09D9ECE3526E}">
  <a:tblStyle styleId="{87945127-6DA7-4AFA-BF4F-09D9ECE352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81653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gee6d783e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8" name="Google Shape;2438;gee6d783e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3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8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gf62a9327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2" name="Google Shape;2492;gf62a9327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26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gf62a93272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6" name="Google Shape;2506;gf62a93272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36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9" name="Google Shape;3079;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3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96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13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73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3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82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31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26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28/10/2023</a:t>
            </a:fld>
            <a:endParaRPr lang="x-none"/>
          </a:p>
        </p:txBody>
      </p:sp>
      <p:sp>
        <p:nvSpPr>
          <p:cNvPr id="5" name="Footer Placeholder 4"/>
          <p:cNvSpPr>
            <a:spLocks noGrp="1"/>
          </p:cNvSpPr>
          <p:nvPr>
            <p:ph type="ftr" sz="quarter" idx="11"/>
          </p:nvPr>
        </p:nvSpPr>
        <p:spPr>
          <a:xfrm>
            <a:off x="1812376" y="246981"/>
            <a:ext cx="3730436" cy="231901"/>
          </a:xfrm>
        </p:spPr>
        <p:txBody>
          <a:bodyPr/>
          <a:lstStyle/>
          <a:p>
            <a:endParaRPr lang="x-none"/>
          </a:p>
        </p:txBody>
      </p:sp>
      <p:sp>
        <p:nvSpPr>
          <p:cNvPr id="6" name="Slide Number Placeholder 5"/>
          <p:cNvSpPr>
            <a:spLocks noGrp="1"/>
          </p:cNvSpPr>
          <p:nvPr>
            <p:ph type="sldNum" sz="quarter" idx="12"/>
          </p:nvPr>
        </p:nvSpPr>
        <p:spPr>
          <a:xfrm>
            <a:off x="1078249" y="599230"/>
            <a:ext cx="608264" cy="377684"/>
          </a:xfrm>
        </p:spPr>
        <p:txBody>
          <a:bodyPr/>
          <a:lstStyle/>
          <a:p>
            <a:fld id="{76932AEB-4243-494B-8C43-3298BD7D96E9}" type="slidenum">
              <a:rPr lang="x-none" smtClean="0"/>
              <a:t>‹#›</a:t>
            </a:fld>
            <a:endParaRPr lang="x-none"/>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71525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28/10/2023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43730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28/10/2023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354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7"/>
        <p:cNvGrpSpPr/>
        <p:nvPr/>
      </p:nvGrpSpPr>
      <p:grpSpPr>
        <a:xfrm>
          <a:off x="0" y="0"/>
          <a:ext cx="0" cy="0"/>
          <a:chOff x="0" y="0"/>
          <a:chExt cx="0" cy="0"/>
        </a:xfrm>
      </p:grpSpPr>
      <p:sp>
        <p:nvSpPr>
          <p:cNvPr id="909" name="Google Shape;909;p10"/>
          <p:cNvSpPr txBox="1">
            <a:spLocks noGrp="1"/>
          </p:cNvSpPr>
          <p:nvPr>
            <p:ph type="title"/>
          </p:nvPr>
        </p:nvSpPr>
        <p:spPr>
          <a:xfrm>
            <a:off x="5449550" y="539500"/>
            <a:ext cx="2981400" cy="1824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35504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4"/>
        <p:cNvGrpSpPr/>
        <p:nvPr/>
      </p:nvGrpSpPr>
      <p:grpSpPr>
        <a:xfrm>
          <a:off x="0" y="0"/>
          <a:ext cx="0" cy="0"/>
          <a:chOff x="0" y="0"/>
          <a:chExt cx="0" cy="0"/>
        </a:xfrm>
      </p:grpSpPr>
      <p:sp>
        <p:nvSpPr>
          <p:cNvPr id="1146" name="Google Shape;1146;p13"/>
          <p:cNvSpPr txBox="1">
            <a:spLocks noGrp="1"/>
          </p:cNvSpPr>
          <p:nvPr>
            <p:ph type="title"/>
          </p:nvPr>
        </p:nvSpPr>
        <p:spPr>
          <a:xfrm>
            <a:off x="1874325" y="15445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7" name="Google Shape;1147;p13"/>
          <p:cNvSpPr txBox="1">
            <a:spLocks noGrp="1"/>
          </p:cNvSpPr>
          <p:nvPr>
            <p:ph type="subTitle" idx="1"/>
          </p:nvPr>
        </p:nvSpPr>
        <p:spPr>
          <a:xfrm>
            <a:off x="1874325" y="19431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48" name="Google Shape;1148;p13"/>
          <p:cNvSpPr txBox="1">
            <a:spLocks noGrp="1"/>
          </p:cNvSpPr>
          <p:nvPr>
            <p:ph type="title" idx="2"/>
          </p:nvPr>
        </p:nvSpPr>
        <p:spPr>
          <a:xfrm>
            <a:off x="5534611" y="15445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9" name="Google Shape;1149;p13"/>
          <p:cNvSpPr txBox="1">
            <a:spLocks noGrp="1"/>
          </p:cNvSpPr>
          <p:nvPr>
            <p:ph type="subTitle" idx="3"/>
          </p:nvPr>
        </p:nvSpPr>
        <p:spPr>
          <a:xfrm>
            <a:off x="5534611" y="19431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0" name="Google Shape;1150;p13"/>
          <p:cNvSpPr txBox="1">
            <a:spLocks noGrp="1"/>
          </p:cNvSpPr>
          <p:nvPr>
            <p:ph type="title" idx="4"/>
          </p:nvPr>
        </p:nvSpPr>
        <p:spPr>
          <a:xfrm>
            <a:off x="1874325" y="32209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1" name="Google Shape;1151;p13"/>
          <p:cNvSpPr txBox="1">
            <a:spLocks noGrp="1"/>
          </p:cNvSpPr>
          <p:nvPr>
            <p:ph type="subTitle" idx="5"/>
          </p:nvPr>
        </p:nvSpPr>
        <p:spPr>
          <a:xfrm>
            <a:off x="1874325" y="36195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2" name="Google Shape;1152;p13"/>
          <p:cNvSpPr txBox="1">
            <a:spLocks noGrp="1"/>
          </p:cNvSpPr>
          <p:nvPr>
            <p:ph type="title" idx="6"/>
          </p:nvPr>
        </p:nvSpPr>
        <p:spPr>
          <a:xfrm>
            <a:off x="5534611" y="322095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3" name="Google Shape;1153;p13"/>
          <p:cNvSpPr txBox="1">
            <a:spLocks noGrp="1"/>
          </p:cNvSpPr>
          <p:nvPr>
            <p:ph type="subTitle" idx="7"/>
          </p:nvPr>
        </p:nvSpPr>
        <p:spPr>
          <a:xfrm>
            <a:off x="5534611" y="3619575"/>
            <a:ext cx="2565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4" name="Google Shape;1154;p13"/>
          <p:cNvSpPr txBox="1">
            <a:spLocks noGrp="1"/>
          </p:cNvSpPr>
          <p:nvPr>
            <p:ph type="title" idx="8" hasCustomPrompt="1"/>
          </p:nvPr>
        </p:nvSpPr>
        <p:spPr>
          <a:xfrm>
            <a:off x="1043489" y="18034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5" name="Google Shape;1155;p13"/>
          <p:cNvSpPr txBox="1">
            <a:spLocks noGrp="1"/>
          </p:cNvSpPr>
          <p:nvPr>
            <p:ph type="title" idx="9" hasCustomPrompt="1"/>
          </p:nvPr>
        </p:nvSpPr>
        <p:spPr>
          <a:xfrm>
            <a:off x="1043489" y="34798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6" name="Google Shape;1156;p13"/>
          <p:cNvSpPr txBox="1">
            <a:spLocks noGrp="1"/>
          </p:cNvSpPr>
          <p:nvPr>
            <p:ph type="title" idx="13" hasCustomPrompt="1"/>
          </p:nvPr>
        </p:nvSpPr>
        <p:spPr>
          <a:xfrm>
            <a:off x="4701088" y="18034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7" name="Google Shape;1157;p13"/>
          <p:cNvSpPr txBox="1">
            <a:spLocks noGrp="1"/>
          </p:cNvSpPr>
          <p:nvPr>
            <p:ph type="title" idx="14" hasCustomPrompt="1"/>
          </p:nvPr>
        </p:nvSpPr>
        <p:spPr>
          <a:xfrm>
            <a:off x="4701088" y="3479807"/>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8" name="Google Shape;1158;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3799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4"/>
        <p:cNvGrpSpPr/>
        <p:nvPr/>
      </p:nvGrpSpPr>
      <p:grpSpPr>
        <a:xfrm>
          <a:off x="0" y="0"/>
          <a:ext cx="0" cy="0"/>
          <a:chOff x="0" y="0"/>
          <a:chExt cx="0" cy="0"/>
        </a:xfrm>
      </p:grpSpPr>
      <p:sp>
        <p:nvSpPr>
          <p:cNvPr id="266" name="Google Shape;266;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7" name="Google Shape;267;p4"/>
          <p:cNvSpPr txBox="1">
            <a:spLocks noGrp="1"/>
          </p:cNvSpPr>
          <p:nvPr>
            <p:ph type="body" idx="1"/>
          </p:nvPr>
        </p:nvSpPr>
        <p:spPr>
          <a:xfrm>
            <a:off x="720000" y="1209621"/>
            <a:ext cx="7704000" cy="3383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extLst>
      <p:ext uri="{BB962C8B-B14F-4D97-AF65-F5344CB8AC3E}">
        <p14:creationId xmlns:p14="http://schemas.microsoft.com/office/powerpoint/2010/main" val="21770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8"/>
        <p:cNvGrpSpPr/>
        <p:nvPr/>
      </p:nvGrpSpPr>
      <p:grpSpPr>
        <a:xfrm>
          <a:off x="0" y="0"/>
          <a:ext cx="0" cy="0"/>
          <a:chOff x="0" y="0"/>
          <a:chExt cx="0" cy="0"/>
        </a:xfrm>
      </p:grpSpPr>
      <p:sp>
        <p:nvSpPr>
          <p:cNvPr id="610" name="Google Shape;610;p7"/>
          <p:cNvSpPr txBox="1">
            <a:spLocks noGrp="1"/>
          </p:cNvSpPr>
          <p:nvPr>
            <p:ph type="body" idx="1"/>
          </p:nvPr>
        </p:nvSpPr>
        <p:spPr>
          <a:xfrm>
            <a:off x="883048" y="1629150"/>
            <a:ext cx="4067400" cy="24948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611" name="Google Shape;611;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66554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0"/>
        <p:cNvGrpSpPr/>
        <p:nvPr/>
      </p:nvGrpSpPr>
      <p:grpSpPr>
        <a:xfrm>
          <a:off x="0" y="0"/>
          <a:ext cx="0" cy="0"/>
          <a:chOff x="0" y="0"/>
          <a:chExt cx="0" cy="0"/>
        </a:xfrm>
      </p:grpSpPr>
      <p:sp>
        <p:nvSpPr>
          <p:cNvPr id="122" name="Google Shape;122;p3"/>
          <p:cNvSpPr txBox="1">
            <a:spLocks noGrp="1"/>
          </p:cNvSpPr>
          <p:nvPr>
            <p:ph type="title"/>
          </p:nvPr>
        </p:nvSpPr>
        <p:spPr>
          <a:xfrm>
            <a:off x="2537250" y="2507353"/>
            <a:ext cx="406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4048350" y="1254650"/>
            <a:ext cx="1047300" cy="104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3"/>
          <p:cNvSpPr txBox="1">
            <a:spLocks noGrp="1"/>
          </p:cNvSpPr>
          <p:nvPr>
            <p:ph type="subTitle" idx="1"/>
          </p:nvPr>
        </p:nvSpPr>
        <p:spPr>
          <a:xfrm>
            <a:off x="2161800" y="3328478"/>
            <a:ext cx="4820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77148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1"/>
        <p:cNvGrpSpPr/>
        <p:nvPr/>
      </p:nvGrpSpPr>
      <p:grpSpPr>
        <a:xfrm>
          <a:off x="0" y="0"/>
          <a:ext cx="0" cy="0"/>
          <a:chOff x="0" y="0"/>
          <a:chExt cx="0" cy="0"/>
        </a:xfrm>
      </p:grpSpPr>
      <p:sp>
        <p:nvSpPr>
          <p:cNvPr id="793" name="Google Shape;793;p9"/>
          <p:cNvSpPr txBox="1">
            <a:spLocks noGrp="1"/>
          </p:cNvSpPr>
          <p:nvPr>
            <p:ph type="title"/>
          </p:nvPr>
        </p:nvSpPr>
        <p:spPr>
          <a:xfrm>
            <a:off x="2424600" y="1685097"/>
            <a:ext cx="4294800" cy="712500"/>
          </a:xfrm>
          <a:prstGeom prst="rect">
            <a:avLst/>
          </a:prstGeom>
          <a:effectLst>
            <a:outerShdw dist="47625" dir="540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32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4" name="Google Shape;794;p9"/>
          <p:cNvSpPr txBox="1">
            <a:spLocks noGrp="1"/>
          </p:cNvSpPr>
          <p:nvPr>
            <p:ph type="subTitle" idx="1"/>
          </p:nvPr>
        </p:nvSpPr>
        <p:spPr>
          <a:xfrm>
            <a:off x="2162400" y="2361003"/>
            <a:ext cx="4819200" cy="109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4423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28/10/2023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90084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F475A-DB62-3A4F-99EF-04F720E6D75D}" type="datetimeFigureOut">
              <a:rPr lang="x-none" smtClean="0"/>
              <a:t>28/10/2023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224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F475A-DB62-3A4F-99EF-04F720E6D75D}" type="datetimeFigureOut">
              <a:rPr lang="x-none" smtClean="0"/>
              <a:t>28/10/2023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1297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F475A-DB62-3A4F-99EF-04F720E6D75D}" type="datetimeFigureOut">
              <a:rPr lang="x-none" smtClean="0"/>
              <a:t>28/10/2023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76932AEB-4243-494B-8C43-3298BD7D96E9}" type="slidenum">
              <a:rPr lang="x-none" smtClean="0"/>
              <a:t>‹#›</a:t>
            </a:fld>
            <a:endParaRPr lang="x-none"/>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35294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F475A-DB62-3A4F-99EF-04F720E6D75D}" type="datetimeFigureOut">
              <a:rPr lang="x-none" smtClean="0"/>
              <a:t>28/10/2023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76932AEB-4243-494B-8C43-3298BD7D96E9}" type="slidenum">
              <a:rPr lang="x-none" smtClean="0"/>
              <a:t>‹#›</a:t>
            </a:fld>
            <a:endParaRPr lang="x-none"/>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3052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F475A-DB62-3A4F-99EF-04F720E6D75D}" type="datetimeFigureOut">
              <a:rPr lang="x-none" smtClean="0"/>
              <a:t>28/10/2023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76932AEB-4243-494B-8C43-3298BD7D96E9}" type="slidenum">
              <a:rPr lang="x-none" smtClean="0"/>
              <a:t>‹#›</a:t>
            </a:fld>
            <a:endParaRPr lang="x-none"/>
          </a:p>
        </p:txBody>
      </p:sp>
    </p:spTree>
    <p:extLst>
      <p:ext uri="{BB962C8B-B14F-4D97-AF65-F5344CB8AC3E}">
        <p14:creationId xmlns:p14="http://schemas.microsoft.com/office/powerpoint/2010/main" val="128517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DF475A-DB62-3A4F-99EF-04F720E6D75D}" type="datetimeFigureOut">
              <a:rPr lang="x-none" smtClean="0"/>
              <a:t>28/10/2023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4143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CADF475A-DB62-3A4F-99EF-04F720E6D75D}" type="datetimeFigureOut">
              <a:rPr lang="x-none" smtClean="0"/>
              <a:t>28/10/2023</a:t>
            </a:fld>
            <a:endParaRPr lang="x-none"/>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5954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28/10/2023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5488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sp>
        <p:nvSpPr>
          <p:cNvPr id="2440" name="Google Shape;2440;p30"/>
          <p:cNvSpPr/>
          <p:nvPr/>
        </p:nvSpPr>
        <p:spPr>
          <a:xfrm>
            <a:off x="2148524" y="2818038"/>
            <a:ext cx="593673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txBox="1">
            <a:spLocks noGrp="1"/>
          </p:cNvSpPr>
          <p:nvPr>
            <p:ph type="ctrTitle"/>
          </p:nvPr>
        </p:nvSpPr>
        <p:spPr>
          <a:xfrm>
            <a:off x="1258142" y="920542"/>
            <a:ext cx="7717500" cy="16419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chemeClr val="accent2"/>
                </a:solidFill>
                <a:latin typeface="Times New Roman" panose="02020603050405020304" pitchFamily="18" charset="0"/>
                <a:cs typeface="Times New Roman" panose="02020603050405020304" pitchFamily="18" charset="0"/>
              </a:rPr>
              <a:t>Bài</a:t>
            </a:r>
            <a:r>
              <a:rPr lang="en" b="1" dirty="0">
                <a:solidFill>
                  <a:schemeClr val="accent2"/>
                </a:solidFill>
                <a:latin typeface="Times New Roman" panose="02020603050405020304" pitchFamily="18" charset="0"/>
                <a:cs typeface="Times New Roman" panose="02020603050405020304" pitchFamily="18" charset="0"/>
              </a:rPr>
              <a:t> 2: </a:t>
            </a:r>
            <a:r>
              <a:rPr lang="en" dirty="0">
                <a:solidFill>
                  <a:schemeClr val="accent2"/>
                </a:solidFill>
              </a:rPr>
              <a:t/>
            </a:r>
            <a:br>
              <a:rPr lang="en" dirty="0">
                <a:solidFill>
                  <a:schemeClr val="accent2"/>
                </a:solidFill>
              </a:rPr>
            </a:br>
            <a:r>
              <a:rPr lang="en" b="1" dirty="0" err="1">
                <a:latin typeface="Times New Roman" panose="02020603050405020304" pitchFamily="18" charset="0"/>
                <a:cs typeface="Times New Roman" panose="02020603050405020304" pitchFamily="18" charset="0"/>
              </a:rPr>
              <a:t>Khúc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nhạc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tâm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hồn</a:t>
            </a:r>
            <a:endParaRPr b="1" dirty="0">
              <a:latin typeface="Times New Roman" panose="02020603050405020304" pitchFamily="18" charset="0"/>
              <a:cs typeface="Times New Roman" panose="02020603050405020304" pitchFamily="18" charset="0"/>
            </a:endParaRPr>
          </a:p>
        </p:txBody>
      </p:sp>
      <p:sp>
        <p:nvSpPr>
          <p:cNvPr id="2442" name="Google Shape;2442;p30"/>
          <p:cNvSpPr txBox="1">
            <a:spLocks noGrp="1"/>
          </p:cNvSpPr>
          <p:nvPr>
            <p:ph type="subTitle" idx="1"/>
          </p:nvPr>
        </p:nvSpPr>
        <p:spPr>
          <a:xfrm>
            <a:off x="1877990" y="2739580"/>
            <a:ext cx="6477804" cy="733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Times New Roman" panose="02020603050405020304" pitchFamily="18" charset="0"/>
                <a:cs typeface="Times New Roman" panose="02020603050405020304" pitchFamily="18" charset="0"/>
              </a:rPr>
              <a:t>Giới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thiệu</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bài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học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và</a:t>
            </a:r>
            <a:r>
              <a:rPr lang="en" sz="2000" b="1" dirty="0">
                <a:latin typeface="Times New Roman" panose="02020603050405020304" pitchFamily="18" charset="0"/>
                <a:cs typeface="Times New Roman" panose="02020603050405020304" pitchFamily="18" charset="0"/>
              </a:rPr>
              <a:t> Tri </a:t>
            </a:r>
            <a:r>
              <a:rPr lang="en" sz="2000" b="1" dirty="0" err="1">
                <a:latin typeface="Times New Roman" panose="02020603050405020304" pitchFamily="18" charset="0"/>
                <a:cs typeface="Times New Roman" panose="02020603050405020304" pitchFamily="18" charset="0"/>
              </a:rPr>
              <a:t>thức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Ngữ</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Văn</a:t>
            </a:r>
            <a:endParaRPr sz="2000" b="1" dirty="0">
              <a:latin typeface="Times New Roman" panose="02020603050405020304" pitchFamily="18" charset="0"/>
              <a:cs typeface="Times New Roman" panose="02020603050405020304" pitchFamily="18" charset="0"/>
            </a:endParaRPr>
          </a:p>
        </p:txBody>
      </p:sp>
      <p:pic>
        <p:nvPicPr>
          <p:cNvPr id="12290" name="Picture 2" descr="Hình nền Phím đàn Piano Thiết Kế Nền, Nhạc Cụ, Nhạc Sĩ, Lung Lay Vector để  tải xuống miễn phí">
            <a:extLst>
              <a:ext uri="{FF2B5EF4-FFF2-40B4-BE49-F238E27FC236}">
                <a16:creationId xmlns:a16="http://schemas.microsoft.com/office/drawing/2014/main" id="{84635719-F6D3-FA8F-AA8B-614DE247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9862"/>
            <a:ext cx="9144000" cy="149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6146" name="Picture 2" descr="Nói giảm nói tránh là gì? Định nghĩa, tác dụng của biện pháp">
            <a:extLst>
              <a:ext uri="{FF2B5EF4-FFF2-40B4-BE49-F238E27FC236}">
                <a16:creationId xmlns:a16="http://schemas.microsoft.com/office/drawing/2014/main" id="{E703F0BE-FBE0-483C-BD16-0354E4127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36" y="1557652"/>
            <a:ext cx="4178479" cy="2611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9869" y="2353319"/>
            <a:ext cx="4099938" cy="193899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Nói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giảm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nói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tượng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khỏi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buồn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ghê</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sợ</a:t>
            </a:r>
            <a:r>
              <a:rPr lang="en-US" sz="2000" dirty="0" smtClean="0">
                <a:latin typeface="Times New Roman" panose="02020603050405020304" pitchFamily="18" charset="0"/>
                <a:cs typeface="Times New Roman" panose="02020603050405020304" pitchFamily="18" charset="0"/>
              </a:rPr>
              <a:t> hay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phép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870" y="1557652"/>
            <a:ext cx="2702104"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a:t>
            </a:r>
            <a:r>
              <a:rPr lang="en-US" sz="2000" b="1" dirty="0" err="1" smtClean="0">
                <a:latin typeface="Times New Roman" panose="02020603050405020304" pitchFamily="18" charset="0"/>
                <a:cs typeface="Times New Roman" panose="02020603050405020304" pitchFamily="18" charset="0"/>
              </a:rPr>
              <a:t>Nói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giảm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nói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tránh</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b. </a:t>
            </a:r>
            <a:r>
              <a:rPr lang="en-US" sz="2000" b="1" dirty="0" err="1" smtClean="0">
                <a:latin typeface="Times New Roman" panose="02020603050405020304" pitchFamily="18" charset="0"/>
                <a:cs typeface="Times New Roman" panose="02020603050405020304" pitchFamily="18" charset="0"/>
              </a:rPr>
              <a:t>Kết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luận</a:t>
            </a:r>
            <a:r>
              <a:rPr lang="en-US" sz="2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444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3"/>
        <p:cNvGrpSpPr/>
        <p:nvPr/>
      </p:nvGrpSpPr>
      <p:grpSpPr>
        <a:xfrm>
          <a:off x="0" y="0"/>
          <a:ext cx="0" cy="0"/>
          <a:chOff x="0" y="0"/>
          <a:chExt cx="0" cy="0"/>
        </a:xfrm>
      </p:grpSpPr>
      <p:sp>
        <p:nvSpPr>
          <p:cNvPr id="2495" name="Google Shape;2495;p33"/>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rot="-1477434" flipH="1">
            <a:off x="69898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rot="1477434">
            <a:off x="18719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7CEB0D59-816F-0A9D-E9E9-8321AC5E1B4F}"/>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III. Luyện tập: </a:t>
            </a:r>
          </a:p>
        </p:txBody>
      </p:sp>
      <p:sp>
        <p:nvSpPr>
          <p:cNvPr id="2" name="TextBox 1"/>
          <p:cNvSpPr txBox="1"/>
          <p:nvPr/>
        </p:nvSpPr>
        <p:spPr>
          <a:xfrm>
            <a:off x="246580" y="1654139"/>
            <a:ext cx="8445357" cy="1631216"/>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Bài</a:t>
            </a:r>
            <a:r>
              <a:rPr lang="en-US" sz="2000" b="1" dirty="0" smtClean="0">
                <a:latin typeface="Times New Roman" panose="02020603050405020304" pitchFamily="18" charset="0"/>
                <a:cs typeface="Times New Roman" panose="02020603050405020304" pitchFamily="18" charset="0"/>
              </a:rPr>
              <a:t> 1: </a:t>
            </a:r>
            <a:r>
              <a:rPr lang="en-US" sz="2000" b="1" dirty="0" err="1" smtClean="0">
                <a:latin typeface="Times New Roman" panose="02020603050405020304" pitchFamily="18" charset="0"/>
                <a:cs typeface="Times New Roman" panose="02020603050405020304" pitchFamily="18" charset="0"/>
              </a:rPr>
              <a:t>Dùng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nét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tương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đồng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thay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thế</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được</a:t>
            </a:r>
            <a:r>
              <a:rPr lang="en-US" sz="2000" b="1" dirty="0" smtClean="0">
                <a:latin typeface="Times New Roman" panose="02020603050405020304" pitchFamily="18" charset="0"/>
                <a:cs typeface="Times New Roman" panose="02020603050405020304" pitchFamily="18" charset="0"/>
              </a:rPr>
              <a:t> in </a:t>
            </a:r>
            <a:r>
              <a:rPr lang="en-US" sz="2000" b="1" dirty="0" err="1" smtClean="0">
                <a:latin typeface="Times New Roman" panose="02020603050405020304" pitchFamily="18" charset="0"/>
                <a:cs typeface="Times New Roman" panose="02020603050405020304" pitchFamily="18" charset="0"/>
              </a:rPr>
              <a:t>đậm</a:t>
            </a:r>
            <a:r>
              <a:rPr lang="en-US" sz="2000" b="1" dirty="0" smtClean="0">
                <a:latin typeface="Times New Roman" panose="02020603050405020304" pitchFamily="18" charset="0"/>
                <a:cs typeface="Times New Roman" panose="02020603050405020304" pitchFamily="18" charset="0"/>
              </a:rPr>
              <a:t>:</a:t>
            </a:r>
          </a:p>
          <a:p>
            <a:pPr marL="342900" indent="-342900">
              <a:buAutoNum type="alphaLcPeriod"/>
            </a:pP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dở</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lắm</a:t>
            </a:r>
            <a:r>
              <a:rPr lang="en-US" sz="2000" dirty="0" smtClean="0">
                <a:latin typeface="Times New Roman" panose="02020603050405020304" pitchFamily="18" charset="0"/>
                <a:cs typeface="Times New Roman" panose="02020603050405020304" pitchFamily="18" charset="0"/>
              </a:rPr>
              <a:t>. </a:t>
            </a:r>
          </a:p>
          <a:p>
            <a:pPr marL="342900" indent="-342900">
              <a:buAutoNum type="alphaLcPeriod"/>
            </a:pPr>
            <a:r>
              <a:rPr lang="en-US" sz="2000" dirty="0" smtClean="0">
                <a:latin typeface="Times New Roman" panose="02020603050405020304" pitchFamily="18" charset="0"/>
                <a:cs typeface="Times New Roman" panose="02020603050405020304" pitchFamily="18" charset="0"/>
              </a:rPr>
              <a:t>My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t>
            </a:r>
            <a:r>
              <a:rPr lang="en-US" sz="2000" b="1" dirty="0" err="1" smtClean="0">
                <a:latin typeface="Times New Roman" panose="02020603050405020304" pitchFamily="18" charset="0"/>
                <a:cs typeface="Times New Roman" panose="02020603050405020304" pitchFamily="18" charset="0"/>
              </a:rPr>
              <a:t>ất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dốt</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a:t>
            </a:r>
          </a:p>
          <a:p>
            <a:pPr marL="342900" indent="-342900">
              <a:buAutoNum type="alphaLcPeriod"/>
            </a:pP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chết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ức</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576" y="277401"/>
            <a:ext cx="7294652" cy="2462213"/>
          </a:xfrm>
          <a:prstGeom prst="rect">
            <a:avLst/>
          </a:prstGeom>
          <a:noFill/>
        </p:spPr>
        <p:txBody>
          <a:bodyPr wrap="square" rtlCol="0">
            <a:spAutoFit/>
          </a:bodyPr>
          <a:lstStyle/>
          <a:p>
            <a:r>
              <a:rPr lang="en-US" b="1" dirty="0" err="1" smtClean="0"/>
              <a:t>Bài</a:t>
            </a:r>
            <a:r>
              <a:rPr lang="en-US" b="1" dirty="0" smtClean="0"/>
              <a:t> 2:  </a:t>
            </a:r>
            <a:r>
              <a:rPr lang="vi-VN" b="1" dirty="0" smtClean="0"/>
              <a:t>Trong </a:t>
            </a:r>
            <a:r>
              <a:rPr lang="vi-VN" b="1" dirty="0"/>
              <a:t>các câu sau, câu nào có sử dụng cách nói giảm, nói tránh? Nêu tác dụng của nói giảm, nói tránh trong từng trường hợp và điền vào bảng theo mẫu phía dưới: </a:t>
            </a:r>
            <a:endParaRPr lang="en-US" b="1" dirty="0"/>
          </a:p>
          <a:p>
            <a:r>
              <a:rPr lang="en-US" i="1" dirty="0"/>
              <a:t>a</a:t>
            </a:r>
            <a:r>
              <a:rPr lang="en-US" i="1" dirty="0" smtClean="0"/>
              <a:t>. </a:t>
            </a:r>
            <a:r>
              <a:rPr lang="vi-VN" i="1" dirty="0" smtClean="0"/>
              <a:t>Bạn </a:t>
            </a:r>
            <a:r>
              <a:rPr lang="vi-VN" i="1" dirty="0"/>
              <a:t>ấy thật xấu!</a:t>
            </a:r>
            <a:endParaRPr lang="en-US" dirty="0"/>
          </a:p>
          <a:p>
            <a:pPr lvl="0"/>
            <a:r>
              <a:rPr lang="en-US" i="1" dirty="0" smtClean="0"/>
              <a:t>b.                        </a:t>
            </a:r>
            <a:r>
              <a:rPr lang="vi-VN" i="1" dirty="0" smtClean="0"/>
              <a:t>Bỗng </a:t>
            </a:r>
            <a:r>
              <a:rPr lang="vi-VN" i="1" dirty="0"/>
              <a:t>loè chớp đỏ</a:t>
            </a:r>
            <a:endParaRPr lang="en-US" dirty="0"/>
          </a:p>
          <a:p>
            <a:r>
              <a:rPr lang="en-US" i="1" dirty="0" smtClean="0"/>
              <a:t>                          </a:t>
            </a:r>
            <a:r>
              <a:rPr lang="vi-VN" i="1" dirty="0" smtClean="0"/>
              <a:t>Thôi </a:t>
            </a:r>
            <a:r>
              <a:rPr lang="vi-VN" i="1" dirty="0"/>
              <a:t>rồi, Lượm ơi</a:t>
            </a:r>
            <a:endParaRPr lang="en-US" dirty="0"/>
          </a:p>
          <a:p>
            <a:r>
              <a:rPr lang="en-US" i="1" dirty="0" smtClean="0"/>
              <a:t>                          </a:t>
            </a:r>
            <a:r>
              <a:rPr lang="vi-VN" i="1" dirty="0" smtClean="0"/>
              <a:t>Chú </a:t>
            </a:r>
            <a:r>
              <a:rPr lang="vi-VN" i="1" dirty="0"/>
              <a:t>đồng chí nhỏ</a:t>
            </a:r>
            <a:endParaRPr lang="en-US" dirty="0"/>
          </a:p>
          <a:p>
            <a:r>
              <a:rPr lang="en-US" i="1" dirty="0" smtClean="0"/>
              <a:t>                          </a:t>
            </a:r>
            <a:r>
              <a:rPr lang="vi-VN" i="1" dirty="0" smtClean="0"/>
              <a:t>Một </a:t>
            </a:r>
            <a:r>
              <a:rPr lang="vi-VN" i="1" dirty="0"/>
              <a:t>dòng máu tươi.</a:t>
            </a:r>
            <a:endParaRPr lang="en-US" dirty="0"/>
          </a:p>
          <a:p>
            <a:r>
              <a:rPr lang="en-US" i="1" dirty="0" smtClean="0"/>
              <a:t>                                           </a:t>
            </a:r>
            <a:r>
              <a:rPr lang="vi-VN" i="1" dirty="0" smtClean="0"/>
              <a:t>(</a:t>
            </a:r>
            <a:r>
              <a:rPr lang="vi-VN" i="1" dirty="0"/>
              <a:t>Trích Lượm, </a:t>
            </a:r>
            <a:r>
              <a:rPr lang="vi-VN" dirty="0"/>
              <a:t>Tố Hữu</a:t>
            </a:r>
            <a:r>
              <a:rPr lang="vi-VN" i="1" dirty="0"/>
              <a:t>)</a:t>
            </a:r>
            <a:endParaRPr lang="en-US" dirty="0"/>
          </a:p>
          <a:p>
            <a:pPr lvl="0"/>
            <a:r>
              <a:rPr lang="en-US" i="1" dirty="0" smtClean="0"/>
              <a:t>c. </a:t>
            </a:r>
            <a:r>
              <a:rPr lang="vi-VN" i="1" dirty="0" smtClean="0"/>
              <a:t>Cô </a:t>
            </a:r>
            <a:r>
              <a:rPr lang="vi-VN" i="1" dirty="0"/>
              <a:t>ấy đã trút hơi thở cuối cùng và ra đi mãi mãi.</a:t>
            </a:r>
            <a:endParaRPr lang="en-US" dirty="0"/>
          </a:p>
          <a:p>
            <a:pPr lvl="0"/>
            <a:r>
              <a:rPr lang="en-US" i="1" dirty="0" smtClean="0"/>
              <a:t>d. </a:t>
            </a:r>
            <a:r>
              <a:rPr lang="vi-VN" i="1" dirty="0" smtClean="0"/>
              <a:t>Bài </a:t>
            </a:r>
            <a:r>
              <a:rPr lang="vi-VN" i="1" dirty="0"/>
              <a:t>làm của em quá kém</a:t>
            </a:r>
            <a:r>
              <a:rPr lang="vi-VN" i="1"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07305850"/>
              </p:ext>
            </p:extLst>
          </p:nvPr>
        </p:nvGraphicFramePr>
        <p:xfrm>
          <a:off x="883576" y="3026096"/>
          <a:ext cx="7291228" cy="1137777"/>
        </p:xfrm>
        <a:graphic>
          <a:graphicData uri="http://schemas.openxmlformats.org/drawingml/2006/table">
            <a:tbl>
              <a:tblPr firstRow="1" bandRow="1">
                <a:tableStyleId>{912C8C85-51F0-491E-9774-3900AFEF0FD7}</a:tableStyleId>
              </a:tblPr>
              <a:tblGrid>
                <a:gridCol w="2914437">
                  <a:extLst>
                    <a:ext uri="{9D8B030D-6E8A-4147-A177-3AD203B41FA5}">
                      <a16:colId xmlns:a16="http://schemas.microsoft.com/office/drawing/2014/main" val="20000"/>
                    </a:ext>
                  </a:extLst>
                </a:gridCol>
                <a:gridCol w="4376791">
                  <a:extLst>
                    <a:ext uri="{9D8B030D-6E8A-4147-A177-3AD203B41FA5}">
                      <a16:colId xmlns:a16="http://schemas.microsoft.com/office/drawing/2014/main" val="20001"/>
                    </a:ext>
                  </a:extLst>
                </a:gridCol>
              </a:tblGrid>
              <a:tr h="370840">
                <a:tc>
                  <a:txBody>
                    <a:bodyPr/>
                    <a:lstStyle/>
                    <a:p>
                      <a:pPr algn="ctr"/>
                      <a:r>
                        <a:rPr lang="en-US" dirty="0" err="1" smtClean="0"/>
                        <a:t>Câu</a:t>
                      </a:r>
                      <a:endParaRPr lang="en-US" dirty="0"/>
                    </a:p>
                  </a:txBody>
                  <a:tcPr>
                    <a:solidFill>
                      <a:schemeClr val="accent6">
                        <a:lumMod val="50000"/>
                      </a:schemeClr>
                    </a:solidFill>
                  </a:tcPr>
                </a:tc>
                <a:tc>
                  <a:txBody>
                    <a:bodyPr/>
                    <a:lstStyle/>
                    <a:p>
                      <a:pPr algn="ctr"/>
                      <a:r>
                        <a:rPr lang="en-US" dirty="0" err="1" smtClean="0"/>
                        <a:t>Tác</a:t>
                      </a:r>
                      <a:r>
                        <a:rPr lang="en-US" baseline="0" dirty="0" smtClean="0"/>
                        <a:t> </a:t>
                      </a:r>
                      <a:r>
                        <a:rPr lang="en-US" baseline="0" dirty="0" err="1" smtClean="0"/>
                        <a:t>dụng</a:t>
                      </a:r>
                      <a:r>
                        <a:rPr lang="en-US" baseline="0" dirty="0" smtClean="0"/>
                        <a:t> </a:t>
                      </a:r>
                      <a:r>
                        <a:rPr lang="en-US" baseline="0" dirty="0" err="1" smtClean="0"/>
                        <a:t>của</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nói</a:t>
                      </a:r>
                      <a:r>
                        <a:rPr lang="en-US" baseline="0" dirty="0" smtClean="0"/>
                        <a:t> </a:t>
                      </a:r>
                      <a:r>
                        <a:rPr lang="en-US" baseline="0" dirty="0" err="1" smtClean="0"/>
                        <a:t>giảm</a:t>
                      </a:r>
                      <a:r>
                        <a:rPr lang="en-US" baseline="0" dirty="0" smtClean="0"/>
                        <a:t>, </a:t>
                      </a:r>
                      <a:r>
                        <a:rPr lang="en-US" baseline="0" dirty="0" err="1" smtClean="0"/>
                        <a:t>nói</a:t>
                      </a:r>
                      <a:r>
                        <a:rPr lang="en-US" baseline="0" dirty="0" smtClean="0"/>
                        <a:t> </a:t>
                      </a:r>
                      <a:r>
                        <a:rPr lang="en-US" baseline="0" dirty="0" err="1" smtClean="0"/>
                        <a:t>tránh</a:t>
                      </a:r>
                      <a:r>
                        <a:rPr lang="en-US" baseline="0" dirty="0" smtClean="0"/>
                        <a:t> </a:t>
                      </a:r>
                      <a:endParaRPr lang="en-US" dirty="0"/>
                    </a:p>
                  </a:txBody>
                  <a:tcPr>
                    <a:solidFill>
                      <a:schemeClr val="accent6">
                        <a:lumMod val="50000"/>
                      </a:schemeClr>
                    </a:solidFill>
                  </a:tcPr>
                </a:tc>
                <a:extLst>
                  <a:ext uri="{0D108BD9-81ED-4DB2-BD59-A6C34878D82A}">
                    <a16:rowId xmlns:a16="http://schemas.microsoft.com/office/drawing/2014/main" val="10000"/>
                  </a:ext>
                </a:extLst>
              </a:tr>
              <a:tr h="363405">
                <a:tc>
                  <a:txBody>
                    <a:bodyPr/>
                    <a:lstStyle/>
                    <a:p>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extLst>
                  <a:ext uri="{0D108BD9-81ED-4DB2-BD59-A6C34878D82A}">
                    <a16:rowId xmlns:a16="http://schemas.microsoft.com/office/drawing/2014/main" val="10001"/>
                  </a:ext>
                </a:extLst>
              </a:tr>
              <a:tr h="403532">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31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7"/>
        <p:cNvGrpSpPr/>
        <p:nvPr/>
      </p:nvGrpSpPr>
      <p:grpSpPr>
        <a:xfrm>
          <a:off x="0" y="0"/>
          <a:ext cx="0" cy="0"/>
          <a:chOff x="0" y="0"/>
          <a:chExt cx="0" cy="0"/>
        </a:xfrm>
      </p:grpSpPr>
      <p:pic>
        <p:nvPicPr>
          <p:cNvPr id="1026" name="Picture 2" descr="Background book - Background sách đẹp, ấn tượng và sáng tạo">
            <a:extLst>
              <a:ext uri="{FF2B5EF4-FFF2-40B4-BE49-F238E27FC236}">
                <a16:creationId xmlns:a16="http://schemas.microsoft.com/office/drawing/2014/main" id="{C03FF3C0-43AC-E93C-E3D7-30DA8CEA7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Folded Corner 5">
            <a:extLst>
              <a:ext uri="{FF2B5EF4-FFF2-40B4-BE49-F238E27FC236}">
                <a16:creationId xmlns:a16="http://schemas.microsoft.com/office/drawing/2014/main" id="{A8B807C3-8ECF-74E0-019C-894336331A39}"/>
              </a:ext>
            </a:extLst>
          </p:cNvPr>
          <p:cNvSpPr/>
          <p:nvPr/>
        </p:nvSpPr>
        <p:spPr>
          <a:xfrm>
            <a:off x="184727" y="1311564"/>
            <a:ext cx="3722255" cy="14224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lang="x-none" sz="2000" dirty="0">
                <a:highlight>
                  <a:srgbClr val="FFFF00"/>
                </a:highlight>
                <a:latin typeface="Times New Roman" panose="02020603050405020304" pitchFamily="18" charset="0"/>
                <a:cs typeface="Times New Roman" panose="02020603050405020304" pitchFamily="18" charset="0"/>
              </a:rPr>
              <a:t>Bài tập về nhà: </a:t>
            </a:r>
            <a:r>
              <a:rPr lang="x-none" sz="2000" dirty="0">
                <a:latin typeface="Times New Roman" panose="02020603050405020304" pitchFamily="18" charset="0"/>
                <a:cs typeface="Times New Roman" panose="02020603050405020304" pitchFamily="18" charset="0"/>
              </a:rPr>
              <a:t>Sưu tầm 5 bài thơ 4 chữ, 5 chữ dành cho thiếu nhi và chép 5 bài thơ tìm được vào vở.</a:t>
            </a:r>
          </a:p>
        </p:txBody>
      </p:sp>
      <p:sp>
        <p:nvSpPr>
          <p:cNvPr id="70" name="Google Shape;2495;p33">
            <a:extLst>
              <a:ext uri="{FF2B5EF4-FFF2-40B4-BE49-F238E27FC236}">
                <a16:creationId xmlns:a16="http://schemas.microsoft.com/office/drawing/2014/main" id="{5E23CE18-AB7D-C1E7-1C83-0409E5AFD9D9}"/>
              </a:ext>
            </a:extLst>
          </p:cNvPr>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Subtitle 2">
            <a:extLst>
              <a:ext uri="{FF2B5EF4-FFF2-40B4-BE49-F238E27FC236}">
                <a16:creationId xmlns:a16="http://schemas.microsoft.com/office/drawing/2014/main" id="{6C3E8443-C25C-8E99-AB99-1882765EF8EA}"/>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IV. Vận dụng: </a:t>
            </a:r>
          </a:p>
        </p:txBody>
      </p:sp>
      <p:pic>
        <p:nvPicPr>
          <p:cNvPr id="1028" name="Picture 4" descr="Đồng dao:&quot; Vè nối đuôi&quot; | Mầm non Gia Thượng">
            <a:extLst>
              <a:ext uri="{FF2B5EF4-FFF2-40B4-BE49-F238E27FC236}">
                <a16:creationId xmlns:a16="http://schemas.microsoft.com/office/drawing/2014/main" id="{38FD3AD9-4A11-1636-8957-37DC7FCFB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9177">
            <a:off x="317321" y="2842949"/>
            <a:ext cx="1564381" cy="2034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ở Giáo Dục Và Đào Tạo Vĩnh Phúc">
            <a:extLst>
              <a:ext uri="{FF2B5EF4-FFF2-40B4-BE49-F238E27FC236}">
                <a16:creationId xmlns:a16="http://schemas.microsoft.com/office/drawing/2014/main" id="{73E24CE4-20C4-D93D-6DEE-B34D51667C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77"/>
          <a:stretch/>
        </p:blipFill>
        <p:spPr bwMode="auto">
          <a:xfrm rot="20027207">
            <a:off x="4399210" y="1334319"/>
            <a:ext cx="1777448" cy="2565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him trên Vietnamese poems">
            <a:extLst>
              <a:ext uri="{FF2B5EF4-FFF2-40B4-BE49-F238E27FC236}">
                <a16:creationId xmlns:a16="http://schemas.microsoft.com/office/drawing/2014/main" id="{AAF18439-F11E-01C1-D96D-51B08F173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32281">
            <a:off x="3507181" y="2952991"/>
            <a:ext cx="1378739" cy="194306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Ếch dưới ao | Mầm non Thủy Tiên">
            <a:extLst>
              <a:ext uri="{FF2B5EF4-FFF2-40B4-BE49-F238E27FC236}">
                <a16:creationId xmlns:a16="http://schemas.microsoft.com/office/drawing/2014/main" id="{595D87BB-7D3F-4C54-22D6-986F409A1C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044" name="Picture 20" descr="Các bài đồng dao cho bé">
            <a:extLst>
              <a:ext uri="{FF2B5EF4-FFF2-40B4-BE49-F238E27FC236}">
                <a16:creationId xmlns:a16="http://schemas.microsoft.com/office/drawing/2014/main" id="{8413E69E-E660-E1EC-44DA-BA7378F58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4371">
            <a:off x="1997307" y="2726155"/>
            <a:ext cx="1410895" cy="1993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0"/>
        <p:cNvGrpSpPr/>
        <p:nvPr/>
      </p:nvGrpSpPr>
      <p:grpSpPr>
        <a:xfrm>
          <a:off x="0" y="0"/>
          <a:ext cx="0" cy="0"/>
          <a:chOff x="0" y="0"/>
          <a:chExt cx="0" cy="0"/>
        </a:xfrm>
      </p:grpSpPr>
      <p:pic>
        <p:nvPicPr>
          <p:cNvPr id="8196" name="Picture 4" descr="Ngắm Hình Ảnh Đẹp Về Mẹ Để Sống Lại Với Kỉ Niệm Tuổi Thơ - REC Miền Nam">
            <a:extLst>
              <a:ext uri="{FF2B5EF4-FFF2-40B4-BE49-F238E27FC236}">
                <a16:creationId xmlns:a16="http://schemas.microsoft.com/office/drawing/2014/main" id="{2A5BFD82-0F22-3942-036E-C4B6915C3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082;p42">
            <a:extLst>
              <a:ext uri="{FF2B5EF4-FFF2-40B4-BE49-F238E27FC236}">
                <a16:creationId xmlns:a16="http://schemas.microsoft.com/office/drawing/2014/main" id="{FEE55B8A-2DF5-75EC-A233-D8C09FC7315C}"/>
              </a:ext>
            </a:extLst>
          </p:cNvPr>
          <p:cNvSpPr txBox="1">
            <a:spLocks/>
          </p:cNvSpPr>
          <p:nvPr/>
        </p:nvSpPr>
        <p:spPr>
          <a:xfrm>
            <a:off x="3602182" y="114628"/>
            <a:ext cx="5541818" cy="1824600"/>
          </a:xfrm>
          <a:prstGeom prst="rect">
            <a:avLst/>
          </a:prstGeom>
        </p:spPr>
        <p:txBody>
          <a:bodyPr spcFirstLastPara="1" vert="horz" wrap="square" lIns="91425" tIns="91425" rIns="91425" bIns="91425" rtlCol="0" anchor="ctr" anchorCtr="0">
            <a:noAutofit/>
          </a:bodyPr>
          <a:lstStyle>
            <a:lvl1pPr lvl="0" algn="l" defTabSz="685800" rtl="0" eaLnBrk="1" latinLnBrk="0" hangingPunct="1">
              <a:lnSpc>
                <a:spcPct val="90000"/>
              </a:lnSpc>
              <a:spcBef>
                <a:spcPts val="0"/>
              </a:spcBef>
              <a:spcAft>
                <a:spcPts val="0"/>
              </a:spcAft>
              <a:buSzPts val="3200"/>
              <a:buNone/>
              <a:defRPr sz="4000" b="0" i="0" kern="1200" cap="all">
                <a:solidFill>
                  <a:schemeClr val="tx1"/>
                </a:solidFill>
                <a:effectLst/>
                <a:latin typeface="+mj-lt"/>
                <a:ea typeface="+mj-ea"/>
                <a:cs typeface="+mj-cs"/>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pPr>
              <a:buClrTx/>
              <a:buFontTx/>
            </a:pP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32"/>
          <p:cNvSpPr/>
          <p:nvPr/>
        </p:nvSpPr>
        <p:spPr>
          <a:xfrm>
            <a:off x="1064579" y="32877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2"/>
          <p:cNvSpPr/>
          <p:nvPr/>
        </p:nvSpPr>
        <p:spPr>
          <a:xfrm>
            <a:off x="4722179" y="32877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2"/>
          <p:cNvSpPr/>
          <p:nvPr/>
        </p:nvSpPr>
        <p:spPr>
          <a:xfrm>
            <a:off x="4702254" y="16113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2"/>
          <p:cNvSpPr/>
          <p:nvPr/>
        </p:nvSpPr>
        <p:spPr>
          <a:xfrm>
            <a:off x="1044654" y="1611350"/>
            <a:ext cx="732383" cy="749801"/>
          </a:xfrm>
          <a:custGeom>
            <a:avLst/>
            <a:gdLst/>
            <a:ahLst/>
            <a:cxnLst/>
            <a:rect l="l" t="t" r="r" b="b"/>
            <a:pathLst>
              <a:path w="12375" h="12598" extrusionOk="0">
                <a:moveTo>
                  <a:pt x="5461" y="1"/>
                </a:moveTo>
                <a:lnTo>
                  <a:pt x="5032" y="19"/>
                </a:lnTo>
                <a:lnTo>
                  <a:pt x="4585" y="75"/>
                </a:lnTo>
                <a:lnTo>
                  <a:pt x="4156" y="187"/>
                </a:lnTo>
                <a:lnTo>
                  <a:pt x="3765" y="299"/>
                </a:lnTo>
                <a:lnTo>
                  <a:pt x="3392" y="429"/>
                </a:lnTo>
                <a:lnTo>
                  <a:pt x="3057" y="578"/>
                </a:lnTo>
                <a:lnTo>
                  <a:pt x="2721" y="746"/>
                </a:lnTo>
                <a:lnTo>
                  <a:pt x="2423" y="932"/>
                </a:lnTo>
                <a:lnTo>
                  <a:pt x="2144" y="1137"/>
                </a:lnTo>
                <a:lnTo>
                  <a:pt x="1883" y="1361"/>
                </a:lnTo>
                <a:lnTo>
                  <a:pt x="1640" y="1585"/>
                </a:lnTo>
                <a:lnTo>
                  <a:pt x="1417" y="1827"/>
                </a:lnTo>
                <a:lnTo>
                  <a:pt x="1193" y="2088"/>
                </a:lnTo>
                <a:lnTo>
                  <a:pt x="1007" y="2349"/>
                </a:lnTo>
                <a:lnTo>
                  <a:pt x="839" y="2628"/>
                </a:lnTo>
                <a:lnTo>
                  <a:pt x="690" y="2926"/>
                </a:lnTo>
                <a:lnTo>
                  <a:pt x="541" y="3224"/>
                </a:lnTo>
                <a:lnTo>
                  <a:pt x="429" y="3523"/>
                </a:lnTo>
                <a:lnTo>
                  <a:pt x="317" y="3839"/>
                </a:lnTo>
                <a:lnTo>
                  <a:pt x="243" y="4156"/>
                </a:lnTo>
                <a:lnTo>
                  <a:pt x="168" y="4473"/>
                </a:lnTo>
                <a:lnTo>
                  <a:pt x="94" y="4790"/>
                </a:lnTo>
                <a:lnTo>
                  <a:pt x="56" y="5125"/>
                </a:lnTo>
                <a:lnTo>
                  <a:pt x="19" y="5461"/>
                </a:lnTo>
                <a:lnTo>
                  <a:pt x="1" y="5777"/>
                </a:lnTo>
                <a:lnTo>
                  <a:pt x="1" y="6113"/>
                </a:lnTo>
                <a:lnTo>
                  <a:pt x="1" y="6448"/>
                </a:lnTo>
                <a:lnTo>
                  <a:pt x="19" y="6765"/>
                </a:lnTo>
                <a:lnTo>
                  <a:pt x="56" y="7101"/>
                </a:lnTo>
                <a:lnTo>
                  <a:pt x="94" y="7417"/>
                </a:lnTo>
                <a:lnTo>
                  <a:pt x="150" y="7734"/>
                </a:lnTo>
                <a:lnTo>
                  <a:pt x="224" y="8051"/>
                </a:lnTo>
                <a:lnTo>
                  <a:pt x="299" y="8349"/>
                </a:lnTo>
                <a:lnTo>
                  <a:pt x="373" y="8647"/>
                </a:lnTo>
                <a:lnTo>
                  <a:pt x="466" y="8945"/>
                </a:lnTo>
                <a:lnTo>
                  <a:pt x="634" y="9374"/>
                </a:lnTo>
                <a:lnTo>
                  <a:pt x="820" y="9803"/>
                </a:lnTo>
                <a:lnTo>
                  <a:pt x="1063" y="10231"/>
                </a:lnTo>
                <a:lnTo>
                  <a:pt x="1324" y="10623"/>
                </a:lnTo>
                <a:lnTo>
                  <a:pt x="1473" y="10809"/>
                </a:lnTo>
                <a:lnTo>
                  <a:pt x="1622" y="10995"/>
                </a:lnTo>
                <a:lnTo>
                  <a:pt x="1789" y="11182"/>
                </a:lnTo>
                <a:lnTo>
                  <a:pt x="1957" y="11349"/>
                </a:lnTo>
                <a:lnTo>
                  <a:pt x="2144" y="11517"/>
                </a:lnTo>
                <a:lnTo>
                  <a:pt x="2349" y="11666"/>
                </a:lnTo>
                <a:lnTo>
                  <a:pt x="2554" y="11797"/>
                </a:lnTo>
                <a:lnTo>
                  <a:pt x="2777" y="11946"/>
                </a:lnTo>
                <a:lnTo>
                  <a:pt x="3001" y="12057"/>
                </a:lnTo>
                <a:lnTo>
                  <a:pt x="3243" y="12169"/>
                </a:lnTo>
                <a:lnTo>
                  <a:pt x="3485" y="12262"/>
                </a:lnTo>
                <a:lnTo>
                  <a:pt x="3728" y="12337"/>
                </a:lnTo>
                <a:lnTo>
                  <a:pt x="3988" y="12412"/>
                </a:lnTo>
                <a:lnTo>
                  <a:pt x="4231" y="12467"/>
                </a:lnTo>
                <a:lnTo>
                  <a:pt x="4492" y="12505"/>
                </a:lnTo>
                <a:lnTo>
                  <a:pt x="4771" y="12542"/>
                </a:lnTo>
                <a:lnTo>
                  <a:pt x="5293" y="12598"/>
                </a:lnTo>
                <a:lnTo>
                  <a:pt x="5833" y="12598"/>
                </a:lnTo>
                <a:lnTo>
                  <a:pt x="6374" y="12542"/>
                </a:lnTo>
                <a:lnTo>
                  <a:pt x="6895" y="12467"/>
                </a:lnTo>
                <a:lnTo>
                  <a:pt x="7361" y="12374"/>
                </a:lnTo>
                <a:lnTo>
                  <a:pt x="7827" y="12244"/>
                </a:lnTo>
                <a:lnTo>
                  <a:pt x="8274" y="12095"/>
                </a:lnTo>
                <a:lnTo>
                  <a:pt x="8703" y="11908"/>
                </a:lnTo>
                <a:lnTo>
                  <a:pt x="9113" y="11703"/>
                </a:lnTo>
                <a:lnTo>
                  <a:pt x="9504" y="11480"/>
                </a:lnTo>
                <a:lnTo>
                  <a:pt x="9877" y="11238"/>
                </a:lnTo>
                <a:lnTo>
                  <a:pt x="10231" y="10977"/>
                </a:lnTo>
                <a:lnTo>
                  <a:pt x="10567" y="10678"/>
                </a:lnTo>
                <a:lnTo>
                  <a:pt x="10883" y="10380"/>
                </a:lnTo>
                <a:lnTo>
                  <a:pt x="11182" y="10063"/>
                </a:lnTo>
                <a:lnTo>
                  <a:pt x="11442" y="9728"/>
                </a:lnTo>
                <a:lnTo>
                  <a:pt x="11666" y="9393"/>
                </a:lnTo>
                <a:lnTo>
                  <a:pt x="11871" y="9020"/>
                </a:lnTo>
                <a:lnTo>
                  <a:pt x="12039" y="8666"/>
                </a:lnTo>
                <a:lnTo>
                  <a:pt x="12188" y="8275"/>
                </a:lnTo>
                <a:lnTo>
                  <a:pt x="12262" y="8032"/>
                </a:lnTo>
                <a:lnTo>
                  <a:pt x="12318" y="7715"/>
                </a:lnTo>
                <a:lnTo>
                  <a:pt x="12356" y="7380"/>
                </a:lnTo>
                <a:lnTo>
                  <a:pt x="12374" y="7045"/>
                </a:lnTo>
                <a:lnTo>
                  <a:pt x="12356" y="6691"/>
                </a:lnTo>
                <a:lnTo>
                  <a:pt x="12318" y="6337"/>
                </a:lnTo>
                <a:lnTo>
                  <a:pt x="12244" y="5964"/>
                </a:lnTo>
                <a:lnTo>
                  <a:pt x="12151" y="5610"/>
                </a:lnTo>
                <a:lnTo>
                  <a:pt x="12020" y="5237"/>
                </a:lnTo>
                <a:lnTo>
                  <a:pt x="11871" y="4864"/>
                </a:lnTo>
                <a:lnTo>
                  <a:pt x="11703" y="4492"/>
                </a:lnTo>
                <a:lnTo>
                  <a:pt x="11517" y="4119"/>
                </a:lnTo>
                <a:lnTo>
                  <a:pt x="11312" y="3765"/>
                </a:lnTo>
                <a:lnTo>
                  <a:pt x="11088" y="3411"/>
                </a:lnTo>
                <a:lnTo>
                  <a:pt x="10846" y="3057"/>
                </a:lnTo>
                <a:lnTo>
                  <a:pt x="10567" y="2721"/>
                </a:lnTo>
                <a:lnTo>
                  <a:pt x="10287" y="2405"/>
                </a:lnTo>
                <a:lnTo>
                  <a:pt x="9989" y="2088"/>
                </a:lnTo>
                <a:lnTo>
                  <a:pt x="9672" y="1790"/>
                </a:lnTo>
                <a:lnTo>
                  <a:pt x="9355" y="1510"/>
                </a:lnTo>
                <a:lnTo>
                  <a:pt x="9020" y="1249"/>
                </a:lnTo>
                <a:lnTo>
                  <a:pt x="8647" y="1007"/>
                </a:lnTo>
                <a:lnTo>
                  <a:pt x="8293" y="783"/>
                </a:lnTo>
                <a:lnTo>
                  <a:pt x="7920" y="597"/>
                </a:lnTo>
                <a:lnTo>
                  <a:pt x="7529" y="429"/>
                </a:lnTo>
                <a:lnTo>
                  <a:pt x="7119" y="280"/>
                </a:lnTo>
                <a:lnTo>
                  <a:pt x="6728" y="168"/>
                </a:lnTo>
                <a:lnTo>
                  <a:pt x="6299" y="75"/>
                </a:lnTo>
                <a:lnTo>
                  <a:pt x="5889" y="19"/>
                </a:lnTo>
                <a:lnTo>
                  <a:pt x="5461" y="1"/>
                </a:lnTo>
                <a:close/>
              </a:path>
            </a:pathLst>
          </a:custGeom>
          <a:solidFill>
            <a:schemeClr val="accent3"/>
          </a:solidFill>
          <a:ln w="28575" cap="flat" cmpd="sng">
            <a:solidFill>
              <a:schemeClr val="dk1"/>
            </a:solidFill>
            <a:prstDash val="solid"/>
            <a:round/>
            <a:headEnd type="none" w="sm" len="sm"/>
            <a:tailEnd type="none" w="sm" len="sm"/>
          </a:ln>
          <a:effectLst>
            <a:outerShdw dist="6667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2"/>
          <p:cNvSpPr/>
          <p:nvPr/>
        </p:nvSpPr>
        <p:spPr>
          <a:xfrm>
            <a:off x="2200500" y="479950"/>
            <a:ext cx="47430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2"/>
          <p:cNvSpPr txBox="1">
            <a:spLocks noGrp="1"/>
          </p:cNvSpPr>
          <p:nvPr>
            <p:ph type="title"/>
          </p:nvPr>
        </p:nvSpPr>
        <p:spPr>
          <a:xfrm>
            <a:off x="1874325" y="1872553"/>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Tìm</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hiểu</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và</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giới</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thiệu</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bài</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học</a:t>
            </a:r>
            <a:endParaRPr sz="2400" b="1" dirty="0">
              <a:latin typeface="Times New Roman" panose="02020603050405020304" pitchFamily="18" charset="0"/>
              <a:cs typeface="Times New Roman" panose="02020603050405020304" pitchFamily="18" charset="0"/>
            </a:endParaRPr>
          </a:p>
        </p:txBody>
      </p:sp>
      <p:sp>
        <p:nvSpPr>
          <p:cNvPr id="2467" name="Google Shape;2467;p32"/>
          <p:cNvSpPr txBox="1">
            <a:spLocks noGrp="1"/>
          </p:cNvSpPr>
          <p:nvPr>
            <p:ph type="title" idx="2"/>
          </p:nvPr>
        </p:nvSpPr>
        <p:spPr>
          <a:xfrm>
            <a:off x="5616928" y="1872553"/>
            <a:ext cx="2658853"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Khám</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phá</a:t>
            </a:r>
            <a:r>
              <a:rPr lang="en" sz="2400" b="1" dirty="0">
                <a:latin typeface="Times New Roman" panose="02020603050405020304" pitchFamily="18" charset="0"/>
                <a:cs typeface="Times New Roman" panose="02020603050405020304" pitchFamily="18" charset="0"/>
              </a:rPr>
              <a:t> Tri </a:t>
            </a:r>
            <a:r>
              <a:rPr lang="en" sz="2400" b="1" dirty="0" err="1">
                <a:latin typeface="Times New Roman" panose="02020603050405020304" pitchFamily="18" charset="0"/>
                <a:cs typeface="Times New Roman" panose="02020603050405020304" pitchFamily="18" charset="0"/>
              </a:rPr>
              <a:t>thức</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Ngữ</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Văn</a:t>
            </a:r>
            <a:endParaRPr sz="2400" b="1" dirty="0">
              <a:latin typeface="Times New Roman" panose="02020603050405020304" pitchFamily="18" charset="0"/>
              <a:cs typeface="Times New Roman" panose="02020603050405020304" pitchFamily="18" charset="0"/>
            </a:endParaRPr>
          </a:p>
        </p:txBody>
      </p:sp>
      <p:sp>
        <p:nvSpPr>
          <p:cNvPr id="2469" name="Google Shape;2469;p32"/>
          <p:cNvSpPr txBox="1">
            <a:spLocks noGrp="1"/>
          </p:cNvSpPr>
          <p:nvPr>
            <p:ph type="title" idx="4"/>
          </p:nvPr>
        </p:nvSpPr>
        <p:spPr>
          <a:xfrm>
            <a:off x="1874325" y="3575224"/>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Luyện</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tập</a:t>
            </a:r>
            <a:endParaRPr sz="2400" b="1" dirty="0">
              <a:latin typeface="Times New Roman" panose="02020603050405020304" pitchFamily="18" charset="0"/>
              <a:cs typeface="Times New Roman" panose="02020603050405020304" pitchFamily="18" charset="0"/>
            </a:endParaRPr>
          </a:p>
        </p:txBody>
      </p:sp>
      <p:sp>
        <p:nvSpPr>
          <p:cNvPr id="2470" name="Google Shape;2470;p32"/>
          <p:cNvSpPr txBox="1">
            <a:spLocks noGrp="1"/>
          </p:cNvSpPr>
          <p:nvPr>
            <p:ph type="title" idx="6"/>
          </p:nvPr>
        </p:nvSpPr>
        <p:spPr>
          <a:xfrm>
            <a:off x="5795011" y="3575224"/>
            <a:ext cx="2305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err="1">
                <a:latin typeface="Times New Roman" panose="02020603050405020304" pitchFamily="18" charset="0"/>
                <a:cs typeface="Times New Roman" panose="02020603050405020304" pitchFamily="18" charset="0"/>
              </a:rPr>
              <a:t>Vận</a:t>
            </a:r>
            <a:r>
              <a:rPr lang="en" sz="2400" b="1" dirty="0">
                <a:latin typeface="Times New Roman" panose="02020603050405020304" pitchFamily="18" charset="0"/>
                <a:cs typeface="Times New Roman" panose="02020603050405020304" pitchFamily="18" charset="0"/>
              </a:rPr>
              <a:t> </a:t>
            </a:r>
            <a:r>
              <a:rPr lang="en" sz="2400" b="1" dirty="0" err="1">
                <a:latin typeface="Times New Roman" panose="02020603050405020304" pitchFamily="18" charset="0"/>
                <a:cs typeface="Times New Roman" panose="02020603050405020304" pitchFamily="18" charset="0"/>
              </a:rPr>
              <a:t>dụng</a:t>
            </a:r>
            <a:endParaRPr sz="2400" b="1" dirty="0">
              <a:latin typeface="Times New Roman" panose="02020603050405020304" pitchFamily="18" charset="0"/>
              <a:cs typeface="Times New Roman" panose="02020603050405020304" pitchFamily="18" charset="0"/>
            </a:endParaRPr>
          </a:p>
        </p:txBody>
      </p:sp>
      <p:sp>
        <p:nvSpPr>
          <p:cNvPr id="2472" name="Google Shape;2472;p32"/>
          <p:cNvSpPr txBox="1">
            <a:spLocks noGrp="1"/>
          </p:cNvSpPr>
          <p:nvPr>
            <p:ph type="title" idx="8"/>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01</a:t>
            </a:r>
            <a:endParaRPr b="1" dirty="0">
              <a:solidFill>
                <a:schemeClr val="bg1"/>
              </a:solidFill>
              <a:latin typeface="Times New Roman" panose="02020603050405020304" pitchFamily="18" charset="0"/>
              <a:cs typeface="Times New Roman" panose="02020603050405020304" pitchFamily="18" charset="0"/>
            </a:endParaRPr>
          </a:p>
        </p:txBody>
      </p:sp>
      <p:sp>
        <p:nvSpPr>
          <p:cNvPr id="2473" name="Google Shape;2473;p32"/>
          <p:cNvSpPr txBox="1">
            <a:spLocks noGrp="1"/>
          </p:cNvSpPr>
          <p:nvPr>
            <p:ph type="title" idx="9"/>
          </p:nvPr>
        </p:nvSpPr>
        <p:spPr>
          <a:xfrm>
            <a:off x="4697766" y="1872553"/>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02</a:t>
            </a:r>
            <a:endParaRPr b="1" dirty="0">
              <a:solidFill>
                <a:schemeClr val="bg1"/>
              </a:solidFill>
              <a:latin typeface="Times New Roman" panose="02020603050405020304" pitchFamily="18" charset="0"/>
              <a:cs typeface="Times New Roman" panose="02020603050405020304" pitchFamily="18" charset="0"/>
            </a:endParaRPr>
          </a:p>
        </p:txBody>
      </p:sp>
      <p:sp>
        <p:nvSpPr>
          <p:cNvPr id="2474" name="Google Shape;2474;p32"/>
          <p:cNvSpPr txBox="1">
            <a:spLocks noGrp="1"/>
          </p:cNvSpPr>
          <p:nvPr>
            <p:ph type="title" idx="13"/>
          </p:nvPr>
        </p:nvSpPr>
        <p:spPr>
          <a:xfrm>
            <a:off x="1035953" y="3539846"/>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03</a:t>
            </a:r>
            <a:endParaRPr b="1" dirty="0">
              <a:solidFill>
                <a:schemeClr val="bg1"/>
              </a:solidFill>
              <a:latin typeface="Times New Roman" panose="02020603050405020304" pitchFamily="18" charset="0"/>
              <a:cs typeface="Times New Roman" panose="02020603050405020304" pitchFamily="18" charset="0"/>
            </a:endParaRPr>
          </a:p>
        </p:txBody>
      </p:sp>
      <p:sp>
        <p:nvSpPr>
          <p:cNvPr id="2475" name="Google Shape;2475;p32"/>
          <p:cNvSpPr txBox="1">
            <a:spLocks noGrp="1"/>
          </p:cNvSpPr>
          <p:nvPr>
            <p:ph type="title" idx="1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04</a:t>
            </a:r>
            <a:endParaRPr b="1" dirty="0">
              <a:solidFill>
                <a:schemeClr val="bg1"/>
              </a:solidFill>
              <a:latin typeface="Times New Roman" panose="02020603050405020304" pitchFamily="18" charset="0"/>
              <a:cs typeface="Times New Roman" panose="02020603050405020304" pitchFamily="18" charset="0"/>
            </a:endParaRPr>
          </a:p>
        </p:txBody>
      </p:sp>
      <p:sp>
        <p:nvSpPr>
          <p:cNvPr id="2463" name="Google Shape;2463;p32"/>
          <p:cNvSpPr txBox="1">
            <a:spLocks noGrp="1"/>
          </p:cNvSpPr>
          <p:nvPr>
            <p:ph type="title" idx="15"/>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Nội</a:t>
            </a:r>
            <a:r>
              <a:rPr lang="en" b="1" dirty="0">
                <a:latin typeface="Times New Roman" panose="02020603050405020304" pitchFamily="18" charset="0"/>
                <a:cs typeface="Times New Roman" panose="02020603050405020304" pitchFamily="18" charset="0"/>
              </a:rPr>
              <a:t> dung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endParaRPr b="1" dirty="0">
              <a:latin typeface="Times New Roman" panose="02020603050405020304" pitchFamily="18" charset="0"/>
              <a:cs typeface="Times New Roman" panose="02020603050405020304" pitchFamily="18" charset="0"/>
            </a:endParaRPr>
          </a:p>
        </p:txBody>
      </p:sp>
      <p:sp>
        <p:nvSpPr>
          <p:cNvPr id="2476" name="Google Shape;2476;p32"/>
          <p:cNvSpPr/>
          <p:nvPr/>
        </p:nvSpPr>
        <p:spPr>
          <a:xfrm rot="-1477434" flipH="1">
            <a:off x="6326837" y="652676"/>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2"/>
          <p:cNvSpPr/>
          <p:nvPr/>
        </p:nvSpPr>
        <p:spPr>
          <a:xfrm rot="1477434">
            <a:off x="2539507" y="672386"/>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32"/>
          <p:cNvGrpSpPr/>
          <p:nvPr/>
        </p:nvGrpSpPr>
        <p:grpSpPr>
          <a:xfrm>
            <a:off x="1291083" y="1512567"/>
            <a:ext cx="239532" cy="218874"/>
            <a:chOff x="2367550" y="423275"/>
            <a:chExt cx="517125" cy="472525"/>
          </a:xfrm>
        </p:grpSpPr>
        <p:sp>
          <p:nvSpPr>
            <p:cNvPr id="2479" name="Google Shape;2479;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1" name="Google Shape;2481;p32"/>
          <p:cNvGrpSpPr/>
          <p:nvPr/>
        </p:nvGrpSpPr>
        <p:grpSpPr>
          <a:xfrm>
            <a:off x="1291083" y="3188967"/>
            <a:ext cx="239532" cy="218874"/>
            <a:chOff x="2367550" y="423275"/>
            <a:chExt cx="517125" cy="472525"/>
          </a:xfrm>
        </p:grpSpPr>
        <p:sp>
          <p:nvSpPr>
            <p:cNvPr id="2482" name="Google Shape;2482;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4" name="Google Shape;2484;p32"/>
          <p:cNvGrpSpPr/>
          <p:nvPr/>
        </p:nvGrpSpPr>
        <p:grpSpPr>
          <a:xfrm>
            <a:off x="4948683" y="3188967"/>
            <a:ext cx="239532" cy="218874"/>
            <a:chOff x="2367550" y="423275"/>
            <a:chExt cx="517125" cy="472525"/>
          </a:xfrm>
        </p:grpSpPr>
        <p:sp>
          <p:nvSpPr>
            <p:cNvPr id="2485" name="Google Shape;2485;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32"/>
          <p:cNvGrpSpPr/>
          <p:nvPr/>
        </p:nvGrpSpPr>
        <p:grpSpPr>
          <a:xfrm>
            <a:off x="4948683" y="1512567"/>
            <a:ext cx="239532" cy="218874"/>
            <a:chOff x="2367550" y="423275"/>
            <a:chExt cx="517125" cy="472525"/>
          </a:xfrm>
        </p:grpSpPr>
        <p:sp>
          <p:nvSpPr>
            <p:cNvPr id="2488" name="Google Shape;2488;p32"/>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2"/>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465"/>
                                        </p:tgtEl>
                                        <p:attrNameLst>
                                          <p:attrName>style.visibility</p:attrName>
                                        </p:attrNameLst>
                                      </p:cBhvr>
                                      <p:to>
                                        <p:strVal val="visible"/>
                                      </p:to>
                                    </p:set>
                                    <p:animEffect transition="in" filter="dissolve">
                                      <p:cBhvr>
                                        <p:cTn id="11" dur="500"/>
                                        <p:tgtEl>
                                          <p:spTgt spid="246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67"/>
                                        </p:tgtEl>
                                        <p:attrNameLst>
                                          <p:attrName>style.visibility</p:attrName>
                                        </p:attrNameLst>
                                      </p:cBhvr>
                                      <p:to>
                                        <p:strVal val="visible"/>
                                      </p:to>
                                    </p:set>
                                    <p:animEffect transition="in" filter="dissolve">
                                      <p:cBhvr>
                                        <p:cTn id="20" dur="500"/>
                                        <p:tgtEl>
                                          <p:spTgt spid="246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69"/>
                                        </p:tgtEl>
                                        <p:attrNameLst>
                                          <p:attrName>style.visibility</p:attrName>
                                        </p:attrNameLst>
                                      </p:cBhvr>
                                      <p:to>
                                        <p:strVal val="visible"/>
                                      </p:to>
                                    </p:set>
                                    <p:animEffect transition="in" filter="dissolve">
                                      <p:cBhvr>
                                        <p:cTn id="29" dur="500"/>
                                        <p:tgtEl>
                                          <p:spTgt spid="246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70"/>
                                        </p:tgtEl>
                                        <p:attrNameLst>
                                          <p:attrName>style.visibility</p:attrName>
                                        </p:attrNameLst>
                                      </p:cBhvr>
                                      <p:to>
                                        <p:strVal val="visible"/>
                                      </p:to>
                                    </p:set>
                                    <p:animEffect transition="in" filter="dissolve">
                                      <p:cBhvr>
                                        <p:cTn id="38" dur="500"/>
                                        <p:tgtEl>
                                          <p:spTgt spid="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P spid="2467" grpId="0"/>
      <p:bldP spid="2469" grpId="0"/>
      <p:bldP spid="2470" grpId="0"/>
      <p:bldP spid="2472" grpId="0"/>
      <p:bldP spid="2473" grpId="0"/>
      <p:bldP spid="2474" grpId="0"/>
      <p:bldP spid="24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31"/>
          <p:cNvSpPr/>
          <p:nvPr/>
        </p:nvSpPr>
        <p:spPr>
          <a:xfrm>
            <a:off x="1431636" y="479950"/>
            <a:ext cx="613294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 </a:t>
            </a: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hiểu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giới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thiệu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B54AFC4-FB92-343D-8720-3C3FB5F3D0E3}"/>
              </a:ext>
            </a:extLst>
          </p:cNvPr>
          <p:cNvSpPr txBox="1"/>
          <p:nvPr/>
        </p:nvSpPr>
        <p:spPr>
          <a:xfrm>
            <a:off x="508000" y="1345679"/>
            <a:ext cx="4544291" cy="3170099"/>
          </a:xfrm>
          <a:prstGeom prst="rect">
            <a:avLst/>
          </a:prstGeom>
          <a:noFill/>
        </p:spPr>
        <p:txBody>
          <a:bodyPr wrap="square">
            <a:spAutoFit/>
          </a:bodyPr>
          <a:lstStyle/>
          <a:p>
            <a:pPr algn="just"/>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Các</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văn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bản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trong</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chủ</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đề</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nhằm</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gợi</a:t>
            </a:r>
            <a:r>
              <a:rPr lang="vi-VN" sz="2000" i="1" kern="100" dirty="0">
                <a:solidFill>
                  <a:srgbClr val="000000"/>
                </a:solidFill>
                <a:effectLst/>
                <a:latin typeface="Times New Roman" panose="02020603050405020304" pitchFamily="18" charset="0"/>
                <a:ea typeface="SimSun" panose="02010600030101010101" pitchFamily="2" charset="-122"/>
              </a:rPr>
              <a:t> ra cho chúng ta về những miền ký ức tươi đẹp của tuổi ấu thơ, về những năm tháng không thể nào quên của quê hương, của con người, của đất nước. </a:t>
            </a:r>
            <a:endParaRPr lang="x-none" sz="2000" i="1" kern="100" dirty="0">
              <a:effectLst/>
              <a:latin typeface="Times New Roman" panose="02020603050405020304" pitchFamily="18" charset="0"/>
              <a:ea typeface="SimSun" panose="02010600030101010101" pitchFamily="2" charset="-122"/>
            </a:endParaRPr>
          </a:p>
          <a:p>
            <a:pPr algn="just"/>
            <a:endParaRPr lang="en-US" sz="2000" kern="100" dirty="0">
              <a:solidFill>
                <a:srgbClr val="000000"/>
              </a:solidFill>
              <a:effectLst/>
              <a:latin typeface="Times New Roman" panose="02020603050405020304" pitchFamily="18" charset="0"/>
              <a:ea typeface="SimSun" panose="02010600030101010101" pitchFamily="2" charset="-122"/>
            </a:endParaRPr>
          </a:p>
          <a:p>
            <a:pPr algn="just"/>
            <a:r>
              <a:rPr lang="en-US" sz="2000" kern="100" dirty="0">
                <a:solidFill>
                  <a:srgbClr val="C00000"/>
                </a:solidFill>
                <a:effectLst/>
                <a:latin typeface="Times New Roman" panose="02020603050405020304" pitchFamily="18" charset="0"/>
                <a:ea typeface="SimSun" panose="02010600030101010101" pitchFamily="2" charset="-122"/>
              </a:rPr>
              <a:t>- </a:t>
            </a:r>
            <a:r>
              <a:rPr lang="en-US" sz="2000" kern="100" dirty="0" err="1">
                <a:solidFill>
                  <a:srgbClr val="C00000"/>
                </a:solidFill>
                <a:effectLst/>
                <a:latin typeface="Times New Roman" panose="02020603050405020304" pitchFamily="18" charset="0"/>
                <a:ea typeface="SimSun" panose="02010600030101010101" pitchFamily="2" charset="-122"/>
              </a:rPr>
              <a:t>Thể</a:t>
            </a:r>
            <a:r>
              <a:rPr lang="vi-VN" sz="2000" kern="100" dirty="0">
                <a:solidFill>
                  <a:srgbClr val="C00000"/>
                </a:solidFill>
                <a:effectLst/>
                <a:latin typeface="Times New Roman" panose="02020603050405020304" pitchFamily="18" charset="0"/>
                <a:ea typeface="SimSun" panose="02010600030101010101" pitchFamily="2" charset="-122"/>
              </a:rPr>
              <a:t> thơ 4 chữ, 5 chữ: là một thể thơ nhằm bộc lộ tình cảm, tâm trạng, cảm xúc của người viết gần gũi với người đọc, người nghe.</a:t>
            </a:r>
            <a:r>
              <a:rPr lang="x-none" sz="2000" dirty="0">
                <a:solidFill>
                  <a:srgbClr val="C00000"/>
                </a:solidFill>
                <a:effectLst/>
              </a:rPr>
              <a:t> </a:t>
            </a:r>
            <a:endParaRPr lang="x-none" sz="2000" dirty="0">
              <a:solidFill>
                <a:srgbClr val="C00000"/>
              </a:solidFill>
            </a:endParaRPr>
          </a:p>
        </p:txBody>
      </p:sp>
      <p:pic>
        <p:nvPicPr>
          <p:cNvPr id="1026" name="Picture 2" descr="Hình ảnh Nền Tuổi Thơ, Tuổi Thơ Vector Nền Và Tập Tin Tải về Miễn Phí |  Pngtree">
            <a:extLst>
              <a:ext uri="{FF2B5EF4-FFF2-40B4-BE49-F238E27FC236}">
                <a16:creationId xmlns:a16="http://schemas.microsoft.com/office/drawing/2014/main" id="{CBC15813-260B-1F92-670D-7558BA33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73" y="1201078"/>
            <a:ext cx="22098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40674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Khái niệm: </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Là những thể thơ được gọi tên dựa vào số chữ (tiếng) trong mỗi dòng thơ.</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Số lượng dòng trong mỗi bài không hạn chế.</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Có thể chia khổ hoặc không.</a:t>
            </a:r>
            <a:endParaRPr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9218" name="Picture 2" descr="Background book - sách đa dạng, độc đáo, chất lượng cao">
            <a:extLst>
              <a:ext uri="{FF2B5EF4-FFF2-40B4-BE49-F238E27FC236}">
                <a16:creationId xmlns:a16="http://schemas.microsoft.com/office/drawing/2014/main" id="{7788C7B7-4E0D-6144-B30C-FE09EFCB3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127" y="1741300"/>
            <a:ext cx="3667273" cy="206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37"/>
                                        </p:tgtEl>
                                        <p:attrNameLst>
                                          <p:attrName>style.visibility</p:attrName>
                                        </p:attrNameLst>
                                      </p:cBhvr>
                                      <p:to>
                                        <p:strVal val="visible"/>
                                      </p:to>
                                    </p:set>
                                    <p:animEffect transition="in" filter="dissolve">
                                      <p:cBhvr>
                                        <p:cTn id="7" dur="500"/>
                                        <p:tgtEl>
                                          <p:spTgt spid="30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0" end="0"/>
                                            </p:txEl>
                                          </p:spTgt>
                                        </p:tgtEl>
                                        <p:attrNameLst>
                                          <p:attrName>style.visibility</p:attrName>
                                        </p:attrNameLst>
                                      </p:cBhvr>
                                      <p:to>
                                        <p:strVal val="visible"/>
                                      </p:to>
                                    </p:set>
                                    <p:animEffect transition="in" filter="dissolve">
                                      <p:cBhvr>
                                        <p:cTn id="12" dur="500"/>
                                        <p:tgtEl>
                                          <p:spTgt spid="30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1" end="1"/>
                                            </p:txEl>
                                          </p:spTgt>
                                        </p:tgtEl>
                                        <p:attrNameLst>
                                          <p:attrName>style.visibility</p:attrName>
                                        </p:attrNameLst>
                                      </p:cBhvr>
                                      <p:to>
                                        <p:strVal val="visible"/>
                                      </p:to>
                                    </p:set>
                                    <p:animEffect transition="in" filter="dissolve">
                                      <p:cBhvr>
                                        <p:cTn id="17" dur="500"/>
                                        <p:tgtEl>
                                          <p:spTgt spid="30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2" end="2"/>
                                            </p:txEl>
                                          </p:spTgt>
                                        </p:tgtEl>
                                        <p:attrNameLst>
                                          <p:attrName>style.visibility</p:attrName>
                                        </p:attrNameLst>
                                      </p:cBhvr>
                                      <p:to>
                                        <p:strVal val="visible"/>
                                      </p:to>
                                    </p:set>
                                    <p:animEffect transition="in" filter="dissolve">
                                      <p:cBhvr>
                                        <p:cTn id="22" dur="500"/>
                                        <p:tgtEl>
                                          <p:spTgt spid="3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36">
                                            <p:txEl>
                                              <p:pRg st="3" end="3"/>
                                            </p:txEl>
                                          </p:spTgt>
                                        </p:tgtEl>
                                        <p:attrNameLst>
                                          <p:attrName>style.visibility</p:attrName>
                                        </p:attrNameLst>
                                      </p:cBhvr>
                                      <p:to>
                                        <p:strVal val="visible"/>
                                      </p:to>
                                    </p:set>
                                    <p:animEffect transition="in" filter="dissolve">
                                      <p:cBhvr>
                                        <p:cTn id="27" dur="500"/>
                                        <p:tgtEl>
                                          <p:spTgt spid="3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36">
                                            <p:txEl>
                                              <p:pRg st="4" end="4"/>
                                            </p:txEl>
                                          </p:spTgt>
                                        </p:tgtEl>
                                        <p:attrNameLst>
                                          <p:attrName>style.visibility</p:attrName>
                                        </p:attrNameLst>
                                      </p:cBhvr>
                                      <p:to>
                                        <p:strVal val="visible"/>
                                      </p:to>
                                    </p:set>
                                    <p:animEffect transition="in" filter="dissolve">
                                      <p:cBhvr>
                                        <p:cTn id="32" dur="500"/>
                                        <p:tgtEl>
                                          <p:spTgt spid="3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b) Gieo vần: </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chân: </a:t>
            </a:r>
            <a:r>
              <a:rPr lang="vi-VN" sz="2000" dirty="0">
                <a:latin typeface="Times New Roman" panose="02020603050405020304" pitchFamily="18" charset="0"/>
                <a:cs typeface="Times New Roman" panose="02020603050405020304" pitchFamily="18" charset="0"/>
              </a:rPr>
              <a:t>thường được đặt ở cuối dòng.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liền: </a:t>
            </a:r>
            <a:r>
              <a:rPr lang="vi-VN" sz="2000" dirty="0">
                <a:latin typeface="Times New Roman" panose="02020603050405020304" pitchFamily="18" charset="0"/>
                <a:cs typeface="Times New Roman" panose="02020603050405020304" pitchFamily="18" charset="0"/>
              </a:rPr>
              <a:t>gieo liên tiếp.</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cách: </a:t>
            </a:r>
            <a:r>
              <a:rPr lang="vi-VN" sz="2000" dirty="0">
                <a:latin typeface="Times New Roman" panose="02020603050405020304" pitchFamily="18" charset="0"/>
                <a:cs typeface="Times New Roman" panose="02020603050405020304" pitchFamily="18" charset="0"/>
              </a:rPr>
              <a:t>gieo cách quãng.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hỗn hợp: </a:t>
            </a:r>
            <a:r>
              <a:rPr lang="vi-VN" sz="2000" dirty="0">
                <a:latin typeface="Times New Roman" panose="02020603050405020304" pitchFamily="18" charset="0"/>
                <a:cs typeface="Times New Roman" panose="02020603050405020304" pitchFamily="18" charset="0"/>
              </a:rPr>
              <a:t>kết hợp nhiều kiểu gieo vần trong cùng một bài.</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10242" name="Picture 2" descr="Tổng hợp hình nền những quyển sách đẹp nhất dành cho máy tính">
            <a:extLst>
              <a:ext uri="{FF2B5EF4-FFF2-40B4-BE49-F238E27FC236}">
                <a16:creationId xmlns:a16="http://schemas.microsoft.com/office/drawing/2014/main" id="{3AB3B891-FABF-9C25-145A-CD46122E9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348" y="1398308"/>
            <a:ext cx="4301403" cy="274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3" end="3"/>
                                            </p:txEl>
                                          </p:spTgt>
                                        </p:tgtEl>
                                        <p:attrNameLst>
                                          <p:attrName>style.visibility</p:attrName>
                                        </p:attrNameLst>
                                      </p:cBhvr>
                                      <p:to>
                                        <p:strVal val="visible"/>
                                      </p:to>
                                    </p:set>
                                    <p:animEffect transition="in" filter="dissolve">
                                      <p:cBhvr>
                                        <p:cTn id="12" dur="500"/>
                                        <p:tgtEl>
                                          <p:spTgt spid="30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4" end="4"/>
                                            </p:txEl>
                                          </p:spTgt>
                                        </p:tgtEl>
                                        <p:attrNameLst>
                                          <p:attrName>style.visibility</p:attrName>
                                        </p:attrNameLst>
                                      </p:cBhvr>
                                      <p:to>
                                        <p:strVal val="visible"/>
                                      </p:to>
                                    </p:set>
                                    <p:animEffect transition="in" filter="dissolve">
                                      <p:cBhvr>
                                        <p:cTn id="17" dur="500"/>
                                        <p:tgtEl>
                                          <p:spTgt spid="30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5" end="5"/>
                                            </p:txEl>
                                          </p:spTgt>
                                        </p:tgtEl>
                                        <p:attrNameLst>
                                          <p:attrName>style.visibility</p:attrName>
                                        </p:attrNameLst>
                                      </p:cBhvr>
                                      <p:to>
                                        <p:strVal val="visible"/>
                                      </p:to>
                                    </p:set>
                                    <p:animEffect transition="in" filter="dissolve">
                                      <p:cBhvr>
                                        <p:cTn id="22" dur="500"/>
                                        <p:tgtEl>
                                          <p:spTgt spid="30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796975" y="1263601"/>
            <a:ext cx="3688300" cy="8929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c) Ngắt nhịp: </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2E8CC8EA-02E2-17E2-5FFB-B64131AEE4F5}"/>
              </a:ext>
            </a:extLst>
          </p:cNvPr>
          <p:cNvGraphicFramePr>
            <a:graphicFrameLocks noGrp="1"/>
          </p:cNvGraphicFramePr>
          <p:nvPr>
            <p:extLst>
              <p:ext uri="{D42A27DB-BD31-4B8C-83A1-F6EECF244321}">
                <p14:modId xmlns:p14="http://schemas.microsoft.com/office/powerpoint/2010/main" val="2569178273"/>
              </p:ext>
            </p:extLst>
          </p:nvPr>
        </p:nvGraphicFramePr>
        <p:xfrm>
          <a:off x="696067" y="2118756"/>
          <a:ext cx="4780048" cy="2053094"/>
        </p:xfrm>
        <a:graphic>
          <a:graphicData uri="http://schemas.openxmlformats.org/drawingml/2006/table">
            <a:tbl>
              <a:tblPr firstRow="1" bandRow="1">
                <a:tableStyleId>{5940675A-B579-460E-94D1-54222C63F5DA}</a:tableStyleId>
              </a:tblPr>
              <a:tblGrid>
                <a:gridCol w="2390024">
                  <a:extLst>
                    <a:ext uri="{9D8B030D-6E8A-4147-A177-3AD203B41FA5}">
                      <a16:colId xmlns:a16="http://schemas.microsoft.com/office/drawing/2014/main" val="2230686104"/>
                    </a:ext>
                  </a:extLst>
                </a:gridCol>
                <a:gridCol w="2390024">
                  <a:extLst>
                    <a:ext uri="{9D8B030D-6E8A-4147-A177-3AD203B41FA5}">
                      <a16:colId xmlns:a16="http://schemas.microsoft.com/office/drawing/2014/main" val="4049372595"/>
                    </a:ext>
                  </a:extLst>
                </a:gridCol>
              </a:tblGrid>
              <a:tr h="466136">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4 chữ</a:t>
                      </a:r>
                    </a:p>
                  </a:txBody>
                  <a:tcPr>
                    <a:solidFill>
                      <a:schemeClr val="accent2"/>
                    </a:solidFill>
                  </a:tcPr>
                </a:tc>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5 chữ</a:t>
                      </a:r>
                    </a:p>
                  </a:txBody>
                  <a:tcPr>
                    <a:solidFill>
                      <a:schemeClr val="accent3"/>
                    </a:solidFill>
                  </a:tcPr>
                </a:tc>
                <a:extLst>
                  <a:ext uri="{0D108BD9-81ED-4DB2-BD59-A6C34878D82A}">
                    <a16:rowId xmlns:a16="http://schemas.microsoft.com/office/drawing/2014/main" val="3423937451"/>
                  </a:ext>
                </a:extLst>
              </a:tr>
              <a:tr h="793479">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2/2. </a:t>
                      </a:r>
                    </a:p>
                  </a:txBody>
                  <a:tcPr>
                    <a:solidFill>
                      <a:schemeClr val="accent2"/>
                    </a:solidFill>
                  </a:tcPr>
                </a:tc>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2/3 hoặc 3/2.</a:t>
                      </a:r>
                    </a:p>
                  </a:txBody>
                  <a:tcPr>
                    <a:solidFill>
                      <a:schemeClr val="accent3"/>
                    </a:solidFill>
                  </a:tcPr>
                </a:tc>
                <a:extLst>
                  <a:ext uri="{0D108BD9-81ED-4DB2-BD59-A6C34878D82A}">
                    <a16:rowId xmlns:a16="http://schemas.microsoft.com/office/drawing/2014/main" val="3482508366"/>
                  </a:ext>
                </a:extLst>
              </a:tr>
              <a:tr h="793479">
                <a:tc gridSpan="2">
                  <a:txBody>
                    <a:bodyPr/>
                    <a:lstStyle/>
                    <a:p>
                      <a:r>
                        <a:rPr lang="x-none" sz="2000" dirty="0">
                          <a:latin typeface="Times New Roman" panose="02020603050405020304" pitchFamily="18" charset="0"/>
                          <a:cs typeface="Times New Roman" panose="02020603050405020304" pitchFamily="18" charset="0"/>
                        </a:rPr>
                        <a:t>- Nhịp thơ cũng có thể được ngắt linh hoạt, phù hợp với mạch cảm xúc của bài thơ. </a:t>
                      </a:r>
                    </a:p>
                  </a:txBody>
                  <a:tcPr>
                    <a:solidFill>
                      <a:schemeClr val="accent2">
                        <a:lumMod val="20000"/>
                        <a:lumOff val="80000"/>
                      </a:schemeClr>
                    </a:solidFill>
                  </a:tcPr>
                </a:tc>
                <a:tc hMerge="1">
                  <a:txBody>
                    <a:bodyPr/>
                    <a:lstStyle/>
                    <a:p>
                      <a:endParaRPr lang="x-none"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383479"/>
                  </a:ext>
                </a:extLst>
              </a:tr>
            </a:tbl>
          </a:graphicData>
        </a:graphic>
      </p:graphicFrame>
      <p:pic>
        <p:nvPicPr>
          <p:cNvPr id="11266" name="Picture 2" descr="Những hình nền sách tuyệt đẹp">
            <a:extLst>
              <a:ext uri="{FF2B5EF4-FFF2-40B4-BE49-F238E27FC236}">
                <a16:creationId xmlns:a16="http://schemas.microsoft.com/office/drawing/2014/main" id="{92CCA1C1-D07B-30FE-7C1A-14122FC0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759" y="1210486"/>
            <a:ext cx="2177266" cy="38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d) Ứng dụng: </a:t>
            </a:r>
          </a:p>
          <a:p>
            <a:pPr marL="0" indent="0">
              <a:buSzPts val="1100"/>
              <a:buNone/>
            </a:pPr>
            <a:r>
              <a:rPr lang="vi-VN" sz="2000" dirty="0">
                <a:latin typeface="Times New Roman" panose="02020603050405020304" pitchFamily="18" charset="0"/>
                <a:cs typeface="Times New Roman" panose="02020603050405020304" pitchFamily="18" charset="0"/>
              </a:rPr>
              <a:t>Thường sử dụng trong các bài đồng dao, vè, thích hợp với việc kể chuyện, hình ảnh thơ thường dung dị, gần gũi.</a:t>
            </a:r>
            <a:endParaRPr lang="x-none" sz="2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vi-VN" sz="2000" b="1"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pSp>
        <p:nvGrpSpPr>
          <p:cNvPr id="3074" name="Google Shape;3074;p41"/>
          <p:cNvGrpSpPr/>
          <p:nvPr/>
        </p:nvGrpSpPr>
        <p:grpSpPr>
          <a:xfrm>
            <a:off x="5803900" y="1315413"/>
            <a:ext cx="517125" cy="472525"/>
            <a:chOff x="2367550" y="423275"/>
            <a:chExt cx="517125" cy="472525"/>
          </a:xfrm>
        </p:grpSpPr>
        <p:sp>
          <p:nvSpPr>
            <p:cNvPr id="3075" name="Google Shape;3075;p41"/>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Top 25 Bài đồng dao hay nhất cho trẻ em - Toplist.vn">
            <a:extLst>
              <a:ext uri="{FF2B5EF4-FFF2-40B4-BE49-F238E27FC236}">
                <a16:creationId xmlns:a16="http://schemas.microsoft.com/office/drawing/2014/main" id="{A647CAD8-AEFB-7BE3-D870-5B963E95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5058">
            <a:off x="4849934" y="1323028"/>
            <a:ext cx="1907933" cy="2667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 trò chơi dân gian với những khúc đồng dao | Diễn đàn BigSchool">
            <a:extLst>
              <a:ext uri="{FF2B5EF4-FFF2-40B4-BE49-F238E27FC236}">
                <a16:creationId xmlns:a16="http://schemas.microsoft.com/office/drawing/2014/main" id="{03D94367-42E5-8342-4027-782C6B3844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6"/>
          <a:stretch/>
        </p:blipFill>
        <p:spPr bwMode="auto">
          <a:xfrm rot="795652">
            <a:off x="6724857" y="1653580"/>
            <a:ext cx="2046864" cy="25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7" y="1456720"/>
            <a:ext cx="4178479" cy="279825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2. Nói giảm, nói tránh: </a:t>
            </a:r>
          </a:p>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Ví dụ: </a:t>
            </a:r>
          </a:p>
          <a:p>
            <a:pPr marL="0" lvl="0" indent="0" algn="just"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Bác đã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nhưng hình ảnh Bác vẫn còn sống mãi trong lòng chúng em.</a:t>
            </a:r>
          </a:p>
          <a:p>
            <a:pPr marL="0" indent="0" algn="just">
              <a:buSzPts val="1100"/>
              <a:buNone/>
            </a:pPr>
            <a:r>
              <a:rPr lang="vi-VN" sz="2000" dirty="0">
                <a:latin typeface="Times New Roman" panose="02020603050405020304" pitchFamily="18" charset="0"/>
                <a:cs typeface="Times New Roman" panose="02020603050405020304" pitchFamily="18" charset="0"/>
              </a:rPr>
              <a:t>=&gt; Từ in đậm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cách nói chỉ cái chết nhưng nhằm mục đích làm giảm nhẹ sự đau thương, xót xa, mất mát khi Bác Hồ ra đi.</a:t>
            </a:r>
            <a:endParaRPr lang="x-none" sz="2000"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vi-VN"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4098" name="Picture 2" descr="Chủ đề: Bác Hồ với các cháu thiếu niên nhi đồng khối Mầm (NH: 2019 - 2020)">
            <a:extLst>
              <a:ext uri="{FF2B5EF4-FFF2-40B4-BE49-F238E27FC236}">
                <a16:creationId xmlns:a16="http://schemas.microsoft.com/office/drawing/2014/main" id="{8E64170C-BBDC-8C45-E591-A02C572AD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045" y="1273009"/>
            <a:ext cx="3139164" cy="31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8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742</Words>
  <Application>Microsoft Office PowerPoint</Application>
  <PresentationFormat>On-screen Show (16:9)</PresentationFormat>
  <Paragraphs>68</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Roboto Condensed Light</vt:lpstr>
      <vt:lpstr>SimSun</vt:lpstr>
      <vt:lpstr>Gill Sans MT</vt:lpstr>
      <vt:lpstr>Arial</vt:lpstr>
      <vt:lpstr>Nunito Light</vt:lpstr>
      <vt:lpstr>Gallery</vt:lpstr>
      <vt:lpstr>Bài 2:  Khúc nhạc tâm hồn</vt:lpstr>
      <vt:lpstr>PowerPoint Presentation</vt:lpstr>
      <vt:lpstr>Tìm hiểu và giới thiệu bài học</vt:lpstr>
      <vt:lpstr>I. Tìm hiểu và giới thiệu bài học: </vt:lpstr>
      <vt:lpstr>II. Khám phá Tri thức Ngữ Văn:</vt:lpstr>
      <vt:lpstr>II. Khám phá Tri thức Ngữ Văn:</vt:lpstr>
      <vt:lpstr>II. Khám phá Tri thức Ngữ Văn:</vt:lpstr>
      <vt:lpstr>II. Khám phá Tri thức Ngữ Văn:</vt:lpstr>
      <vt:lpstr>II. Khám phá Tri thức Ngữ Văn:</vt:lpstr>
      <vt:lpstr>II. Khám phá Tri thức Ngữ Văn: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Khúc nhạc tâm hồn</dc:title>
  <dc:creator>THU_HA</dc:creator>
  <cp:lastModifiedBy>Admin</cp:lastModifiedBy>
  <cp:revision>11</cp:revision>
  <dcterms:modified xsi:type="dcterms:W3CDTF">2023-10-28T15:17:57Z</dcterms:modified>
</cp:coreProperties>
</file>