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312" r:id="rId6"/>
    <p:sldId id="313" r:id="rId7"/>
    <p:sldId id="314" r:id="rId8"/>
    <p:sldId id="315" r:id="rId9"/>
    <p:sldId id="316" r:id="rId10"/>
    <p:sldId id="261" r:id="rId11"/>
    <p:sldId id="317" r:id="rId12"/>
    <p:sldId id="319" r:id="rId13"/>
    <p:sldId id="318" r:id="rId14"/>
    <p:sldId id="26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grid Darling" panose="020B0604020202020204" charset="0"/>
      <p:regular r:id="rId21"/>
    </p:embeddedFont>
    <p:embeddedFont>
      <p:font typeface="Quicksand" panose="020B0604020202020204" charset="0"/>
      <p:regular r:id="rId22"/>
      <p:bold r:id="rId23"/>
    </p:embeddedFont>
    <p:embeddedFont>
      <p:font typeface="Fahkwang" panose="020B0604020202020204" charset="-34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AC7"/>
    <a:srgbClr val="F4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67DE7-4AEE-4CA2-A93B-E6D50BCBEFD8}">
  <a:tblStyle styleId="{71467DE7-4AEE-4CA2-A93B-E6D50BCBEF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1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9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8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7350" y="3164625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1572134">
            <a:off x="-9775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4438950">
            <a:off x="6721798" y="-51202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572" y="-1983575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30136">
            <a:off x="8261682" y="-367601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4438950" flipH="1">
            <a:off x="-2132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6361050" flipH="1">
            <a:off x="6552735" y="385738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802557">
            <a:off x="-2285232" y="3652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958790" y="4452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-293115" y="42516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21072">
            <a:off x="5460261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11325" flipH="1">
            <a:off x="-1912297" y="-1007742"/>
            <a:ext cx="3960773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569849" y="-508454"/>
            <a:ext cx="1486975" cy="158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098492" flipH="1">
            <a:off x="7210072" y="35042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10456230">
            <a:off x="4597746" y="4099209"/>
            <a:ext cx="4266902" cy="27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2850" y="3110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9227866" flipH="1">
            <a:off x="-626764" y="4441220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6361050" flipH="1">
            <a:off x="6525723" y="31336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244497" y="46285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065607" y="4248173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6361050">
            <a:off x="-2328902" y="23865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4438950">
            <a:off x="6937385" y="-119806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7443" flipH="1">
            <a:off x="-2481307" y="-1030830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154865" y="-18079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89190" y="-374663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78928" flipH="1">
            <a:off x="5264186" y="-1896037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27613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27613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108788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108788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5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-8100000">
            <a:off x="-2173843" y="3943729"/>
            <a:ext cx="4231197" cy="27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63443">
            <a:off x="-1260294" y="3503559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4030513" flipH="1">
            <a:off x="-1942700" y="-1196501"/>
            <a:ext cx="3424401" cy="2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0098492" flipH="1">
            <a:off x="-469860" y="4468062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6790456">
            <a:off x="7812187" y="3050159"/>
            <a:ext cx="4266903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456230" flipH="1">
            <a:off x="5570866" y="4582046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21721">
            <a:off x="7438562" y="-1669728"/>
            <a:ext cx="3960776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03508" flipH="1">
            <a:off x="8423575" y="-1081129"/>
            <a:ext cx="1486975" cy="158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659575" y="1897950"/>
            <a:ext cx="7768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1678500" y="1390876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1763400" y="2390325"/>
            <a:ext cx="56172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200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2" hasCustomPrompt="1"/>
          </p:nvPr>
        </p:nvSpPr>
        <p:spPr>
          <a:xfrm>
            <a:off x="14323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4"/>
          </p:nvPr>
        </p:nvSpPr>
        <p:spPr>
          <a:xfrm>
            <a:off x="34038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5" hasCustomPrompt="1"/>
          </p:nvPr>
        </p:nvSpPr>
        <p:spPr>
          <a:xfrm>
            <a:off x="41161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6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7"/>
          </p:nvPr>
        </p:nvSpPr>
        <p:spPr>
          <a:xfrm>
            <a:off x="60876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8" hasCustomPrompt="1"/>
          </p:nvPr>
        </p:nvSpPr>
        <p:spPr>
          <a:xfrm>
            <a:off x="67999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9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3"/>
          </p:nvPr>
        </p:nvSpPr>
        <p:spPr>
          <a:xfrm>
            <a:off x="2061900" y="38149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4" hasCustomPrompt="1"/>
          </p:nvPr>
        </p:nvSpPr>
        <p:spPr>
          <a:xfrm>
            <a:off x="27742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2061900" y="4166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6"/>
          </p:nvPr>
        </p:nvSpPr>
        <p:spPr>
          <a:xfrm>
            <a:off x="4745700" y="38149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7" hasCustomPrompt="1"/>
          </p:nvPr>
        </p:nvSpPr>
        <p:spPr>
          <a:xfrm>
            <a:off x="54580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8"/>
          </p:nvPr>
        </p:nvSpPr>
        <p:spPr>
          <a:xfrm>
            <a:off x="4745700" y="4166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-3918722" flipH="1">
            <a:off x="-2841544" y="-1067585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36557" flipH="1">
            <a:off x="-1260294" y="192438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9921072" flipH="1">
            <a:off x="-928734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6361050">
            <a:off x="-2736584" y="3422358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572134" flipH="1">
            <a:off x="5813864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4438950">
            <a:off x="7415278" y="-24327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178279" flipH="1">
            <a:off x="5754618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36540">
            <a:off x="8362399" y="3892673"/>
            <a:ext cx="1956699" cy="20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1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1"/>
          </p:nvPr>
        </p:nvSpPr>
        <p:spPr>
          <a:xfrm>
            <a:off x="955575" y="2943164"/>
            <a:ext cx="50958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7" name="Google Shape;317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272756">
            <a:off x="6154171" y="4332976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572134">
            <a:off x="-12823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4438950" flipH="1">
            <a:off x="-2513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802557">
            <a:off x="-2513832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1187390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51010" y="43132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00010" flipH="1">
            <a:off x="-304065" y="-472320"/>
            <a:ext cx="798781" cy="128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2">
            <a:off x="7287647" y="-1491920"/>
            <a:ext cx="3422158" cy="22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74" r:id="rId8"/>
    <p:sldLayoutId id="2147483677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ctrTitle"/>
          </p:nvPr>
        </p:nvSpPr>
        <p:spPr>
          <a:xfrm>
            <a:off x="1029145" y="793038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 err="1">
                <a:latin typeface="Ingrid Darling"/>
                <a:sym typeface="Ingrid Darling"/>
              </a:rPr>
              <a:t>Nói</a:t>
            </a:r>
            <a:r>
              <a:rPr lang="en-US" sz="16600" b="1" dirty="0">
                <a:latin typeface="Ingrid Darling"/>
                <a:sym typeface="Ingrid Darling"/>
              </a:rPr>
              <a:t> </a:t>
            </a:r>
            <a:r>
              <a:rPr lang="en-US" sz="16600" b="1" dirty="0" err="1">
                <a:latin typeface="Ingrid Darling"/>
                <a:sym typeface="Ingrid Darling"/>
              </a:rPr>
              <a:t>và</a:t>
            </a:r>
            <a:r>
              <a:rPr lang="en-US" sz="16600" b="1" dirty="0">
                <a:latin typeface="Ingrid Darling"/>
                <a:sym typeface="Ingrid Darling"/>
              </a:rPr>
              <a:t> </a:t>
            </a:r>
            <a:r>
              <a:rPr lang="en-US" sz="16600" b="1" dirty="0" err="1">
                <a:latin typeface="Ingrid Darling"/>
                <a:sym typeface="Ingrid Darling"/>
              </a:rPr>
              <a:t>nghe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342" y="3779550"/>
            <a:ext cx="2655307" cy="26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25" y="4416475"/>
            <a:ext cx="2427476" cy="25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4250711" y="4798521"/>
            <a:ext cx="2119579" cy="2007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7"/>
          <p:cNvCxnSpPr/>
          <p:nvPr/>
        </p:nvCxnSpPr>
        <p:spPr>
          <a:xfrm>
            <a:off x="2134650" y="3015438"/>
            <a:ext cx="48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444" name="Google Shape;4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55776" y="4055084"/>
            <a:ext cx="4232449" cy="4198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2"/>
          <p:cNvCxnSpPr/>
          <p:nvPr/>
        </p:nvCxnSpPr>
        <p:spPr>
          <a:xfrm>
            <a:off x="2103600" y="2984763"/>
            <a:ext cx="4936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Trình bày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32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0B8F47-EE80-9053-A352-2906707C6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67705"/>
              </p:ext>
            </p:extLst>
          </p:nvPr>
        </p:nvGraphicFramePr>
        <p:xfrm>
          <a:off x="1561486" y="526733"/>
          <a:ext cx="5829300" cy="366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9585">
                  <a:extLst>
                    <a:ext uri="{9D8B030D-6E8A-4147-A177-3AD203B41FA5}">
                      <a16:colId xmlns:a16="http://schemas.microsoft.com/office/drawing/2014/main" val="2365958636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829416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dung </a:t>
                      </a:r>
                      <a:r>
                        <a:rPr lang="en-US" sz="1400" dirty="0" err="1">
                          <a:effectLst/>
                        </a:rPr>
                        <a:t>kiểm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Đạt</a:t>
                      </a:r>
                      <a:r>
                        <a:rPr lang="en-US" sz="1400" dirty="0">
                          <a:effectLst/>
                        </a:rPr>
                        <a:t>/ </a:t>
                      </a:r>
                      <a:r>
                        <a:rPr lang="en-US" sz="1400" dirty="0" err="1">
                          <a:effectLst/>
                        </a:rPr>
                        <a:t>Chưa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đạt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7435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nói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đầy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693220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Bài nói hấp dẫn, lôi cuốn và thuyết phục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1344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Bài nói có làm rõ những chi tiết liên quan đến sự việc được kể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63805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Các sự việc được kể theo trình tự hợp lí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3329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Giọng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kể</a:t>
                      </a:r>
                      <a:r>
                        <a:rPr lang="en-US" sz="1400" dirty="0">
                          <a:effectLst/>
                        </a:rPr>
                        <a:t> to,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mạch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lạc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cảm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xúc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với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dung </a:t>
                      </a:r>
                      <a:r>
                        <a:rPr lang="en-US" sz="1400" dirty="0" err="1">
                          <a:effectLst/>
                        </a:rPr>
                        <a:t>câu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chuyện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96078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Người nói tự tin, nhìn vào người nghe khi nói, sử dụng giọng kể, nét mặt, cử chỉ hợp lí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3213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Sử dụng các phương tiện hỗ trợ như tranh ảnh, video…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5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15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726974" y="1240645"/>
            <a:ext cx="5843431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Trao đổi về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44"/>
          <p:cNvCxnSpPr/>
          <p:nvPr/>
        </p:nvCxnSpPr>
        <p:spPr>
          <a:xfrm>
            <a:off x="1479542" y="958785"/>
            <a:ext cx="596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9FFAB1-D27D-2FB5-B350-AB203632FCFE}"/>
              </a:ext>
            </a:extLst>
          </p:cNvPr>
          <p:cNvSpPr txBox="1"/>
          <p:nvPr/>
        </p:nvSpPr>
        <p:spPr>
          <a:xfrm>
            <a:off x="719999" y="1363186"/>
            <a:ext cx="755384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Hãy xem lại bảng kiểm và đưa ra các điểm mạnh, điểm yếu của lớp mình trong tiết 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Hãy đề xuất một số giải pháp để bài “Nói và nghe” sau được tốt hơn.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F9F21A58-6B1B-B0CE-0036-25608B319202}"/>
              </a:ext>
            </a:extLst>
          </p:cNvPr>
          <p:cNvSpPr txBox="1"/>
          <p:nvPr/>
        </p:nvSpPr>
        <p:spPr>
          <a:xfrm>
            <a:off x="782666" y="1131238"/>
            <a:ext cx="7175714" cy="2400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Chuẩn bị</a:t>
            </a:r>
            <a:endParaRPr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1789960" y="389762"/>
            <a:ext cx="5104912" cy="6612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của bài nói là gì?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2DC52-69ED-B181-E924-FE70A20BAB35}"/>
              </a:ext>
            </a:extLst>
          </p:cNvPr>
          <p:cNvSpPr txBox="1"/>
          <p:nvPr/>
        </p:nvSpPr>
        <p:spPr>
          <a:xfrm>
            <a:off x="1262337" y="2241146"/>
            <a:ext cx="6619325" cy="6612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6AFC0-E18B-257C-FDEB-E663819703EF}"/>
              </a:ext>
            </a:extLst>
          </p:cNvPr>
          <p:cNvSpPr txBox="1"/>
          <p:nvPr/>
        </p:nvSpPr>
        <p:spPr>
          <a:xfrm>
            <a:off x="1342102" y="1356266"/>
            <a:ext cx="5788742" cy="579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E1061-3B96-39C4-9616-4B0EB75B5AB0}"/>
              </a:ext>
            </a:extLst>
          </p:cNvPr>
          <p:cNvSpPr txBox="1"/>
          <p:nvPr/>
        </p:nvSpPr>
        <p:spPr>
          <a:xfrm>
            <a:off x="464573" y="3139669"/>
            <a:ext cx="8214852" cy="1133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cô, các bạn, người thân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518034" y="493517"/>
            <a:ext cx="8107927" cy="44627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Để chuẩn bị nội dung bài nói, chúng ta phải làm những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gì? 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3D109-3470-4451-70AE-541626760C47}"/>
              </a:ext>
            </a:extLst>
          </p:cNvPr>
          <p:cNvSpPr txBox="1"/>
          <p:nvPr/>
        </p:nvSpPr>
        <p:spPr>
          <a:xfrm>
            <a:off x="124443" y="3626626"/>
            <a:ext cx="8895111" cy="80021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thực tiễn các bài “Nói và nghe”, chia sẻ các phương pháp luyện nói của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với các bạn.</a:t>
            </a:r>
            <a:endParaRPr lang="en-US" sz="2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12CFA-6514-F627-FB38-B280BE4159D4}"/>
              </a:ext>
            </a:extLst>
          </p:cNvPr>
          <p:cNvSpPr txBox="1"/>
          <p:nvPr/>
        </p:nvSpPr>
        <p:spPr>
          <a:xfrm>
            <a:off x="1378058" y="1223175"/>
            <a:ext cx="6275438" cy="212006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bước cần làm để chuẩn bị bài nói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Chọn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từ ngữ then chốt và giọng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 hợp.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6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F9998-FDA3-E2AE-0B1C-7F4CC7949FC8}"/>
              </a:ext>
            </a:extLst>
          </p:cNvPr>
          <p:cNvSpPr/>
          <p:nvPr/>
        </p:nvSpPr>
        <p:spPr>
          <a:xfrm>
            <a:off x="442450" y="239046"/>
            <a:ext cx="3340509" cy="870155"/>
          </a:xfrm>
          <a:prstGeom prst="roundRect">
            <a:avLst/>
          </a:prstGeom>
          <a:solidFill>
            <a:srgbClr val="999A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nói trước gương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1C33D8-F36E-7BCD-AC9A-1FEEFBC69CDD}"/>
              </a:ext>
            </a:extLst>
          </p:cNvPr>
          <p:cNvSpPr/>
          <p:nvPr/>
        </p:nvSpPr>
        <p:spPr>
          <a:xfrm>
            <a:off x="143795" y="3599221"/>
            <a:ext cx="3937820" cy="8701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cho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trước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444737-052D-67F9-335D-A5E02EBF2B3B}"/>
              </a:ext>
            </a:extLst>
          </p:cNvPr>
          <p:cNvSpPr/>
          <p:nvPr/>
        </p:nvSpPr>
        <p:spPr>
          <a:xfrm>
            <a:off x="5007077" y="215387"/>
            <a:ext cx="3841954" cy="870155"/>
          </a:xfrm>
          <a:prstGeom prst="roundRect">
            <a:avLst/>
          </a:prstGeom>
          <a:solidFill>
            <a:srgbClr val="F49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nhẩm lại nội dung bài nói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118ED8-F87C-8034-6E1B-88E45519EA68}"/>
              </a:ext>
            </a:extLst>
          </p:cNvPr>
          <p:cNvSpPr/>
          <p:nvPr/>
        </p:nvSpPr>
        <p:spPr>
          <a:xfrm>
            <a:off x="5062387" y="3631107"/>
            <a:ext cx="3937820" cy="8063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579103-D40F-824B-87F6-AB46DB4D2C7A}"/>
              </a:ext>
            </a:extLst>
          </p:cNvPr>
          <p:cNvSpPr/>
          <p:nvPr/>
        </p:nvSpPr>
        <p:spPr>
          <a:xfrm>
            <a:off x="2901745" y="1907303"/>
            <a:ext cx="3340509" cy="8701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Chuẩn bị </a:t>
            </a:r>
            <a:br>
              <a:rPr lang="en" sz="8800" b="1" dirty="0"/>
            </a:br>
            <a:r>
              <a:rPr lang="en" sz="8800" b="1" dirty="0"/>
              <a:t>nội dung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75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F163D-ED0A-5EDE-4579-83C770FA2835}"/>
              </a:ext>
            </a:extLst>
          </p:cNvPr>
          <p:cNvSpPr txBox="1"/>
          <p:nvPr/>
        </p:nvSpPr>
        <p:spPr>
          <a:xfrm>
            <a:off x="1362382" y="617350"/>
            <a:ext cx="750877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covid 19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04402-2198-97B8-89A2-C1F4F530A3CB}"/>
              </a:ext>
            </a:extLst>
          </p:cNvPr>
          <p:cNvSpPr/>
          <p:nvPr/>
        </p:nvSpPr>
        <p:spPr>
          <a:xfrm>
            <a:off x="2112706" y="3325761"/>
            <a:ext cx="4918587" cy="5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Thời gian kể: 7 phút/ nhóm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6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98BFC-E683-12F5-372A-7E8CECCADBD6}"/>
              </a:ext>
            </a:extLst>
          </p:cNvPr>
          <p:cNvSpPr txBox="1"/>
          <p:nvPr/>
        </p:nvSpPr>
        <p:spPr>
          <a:xfrm>
            <a:off x="580718" y="1104518"/>
            <a:ext cx="8260940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Nhóm dự định lựa chọn hình thức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 nào?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62156843"/>
      </p:ext>
    </p:extLst>
  </p:cSld>
  <p:clrMapOvr>
    <a:masterClrMapping/>
  </p:clrMapOvr>
</p:sld>
</file>

<file path=ppt/theme/theme1.xml><?xml version="1.0" encoding="utf-8"?>
<a:theme xmlns:a="http://schemas.openxmlformats.org/drawingml/2006/main" name="What To Do For World Nature Conservation Day by Slidesgo">
  <a:themeElements>
    <a:clrScheme name="Simple Light">
      <a:dk1>
        <a:srgbClr val="13234B"/>
      </a:dk1>
      <a:lt1>
        <a:srgbClr val="FFFFFF"/>
      </a:lt1>
      <a:dk2>
        <a:srgbClr val="FEFEFE"/>
      </a:dk2>
      <a:lt2>
        <a:srgbClr val="678D41"/>
      </a:lt2>
      <a:accent1>
        <a:srgbClr val="C9D887"/>
      </a:accent1>
      <a:accent2>
        <a:srgbClr val="5080D4"/>
      </a:accent2>
      <a:accent3>
        <a:srgbClr val="394D85"/>
      </a:accent3>
      <a:accent4>
        <a:srgbClr val="A2CE9C"/>
      </a:accent4>
      <a:accent5>
        <a:srgbClr val="7EC1F4"/>
      </a:accent5>
      <a:accent6>
        <a:srgbClr val="FFFFFF"/>
      </a:accent6>
      <a:hlink>
        <a:srgbClr val="132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542</Words>
  <Application>Microsoft Office PowerPoint</Application>
  <PresentationFormat>On-screen Show (16:9)</PresentationFormat>
  <Paragraphs>53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Calibri</vt:lpstr>
      <vt:lpstr>Ingrid Darling</vt:lpstr>
      <vt:lpstr>Quicksand</vt:lpstr>
      <vt:lpstr>Arial</vt:lpstr>
      <vt:lpstr>Wingdings</vt:lpstr>
      <vt:lpstr>Fahkwang</vt:lpstr>
      <vt:lpstr>What To Do For World Nature Conservation Day by Slidesgo</vt:lpstr>
      <vt:lpstr>Nói và nghe</vt:lpstr>
      <vt:lpstr>PowerPoint Presentation</vt:lpstr>
      <vt:lpstr>Chuẩn bị</vt:lpstr>
      <vt:lpstr>PowerPoint Presentation</vt:lpstr>
      <vt:lpstr>PowerPoint Presentation</vt:lpstr>
      <vt:lpstr>PowerPoint Presentation</vt:lpstr>
      <vt:lpstr>Chuẩn bị  nội dung bài nói</vt:lpstr>
      <vt:lpstr>PowerPoint Presentation</vt:lpstr>
      <vt:lpstr>PowerPoint Presentation</vt:lpstr>
      <vt:lpstr>Thảo luận </vt:lpstr>
      <vt:lpstr>Trình bày bài nói</vt:lpstr>
      <vt:lpstr>PowerPoint Presentation</vt:lpstr>
      <vt:lpstr>Trao đổi về bài nói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</dc:title>
  <cp:lastModifiedBy>Admin</cp:lastModifiedBy>
  <cp:revision>4</cp:revision>
  <dcterms:modified xsi:type="dcterms:W3CDTF">2023-10-28T15:11:44Z</dcterms:modified>
</cp:coreProperties>
</file>