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9" r:id="rId2"/>
    <p:sldId id="260" r:id="rId3"/>
    <p:sldId id="261" r:id="rId4"/>
    <p:sldId id="263" r:id="rId5"/>
    <p:sldId id="267" r:id="rId6"/>
    <p:sldId id="268" r:id="rId7"/>
    <p:sldId id="269" r:id="rId8"/>
    <p:sldId id="273" r:id="rId9"/>
    <p:sldId id="274" r:id="rId10"/>
    <p:sldId id="275" r:id="rId11"/>
    <p:sldId id="276" r:id="rId12"/>
    <p:sldId id="277" r:id="rId13"/>
    <p:sldId id="278" r:id="rId14"/>
    <p:sldId id="279" r:id="rId15"/>
    <p:sldId id="280" r:id="rId16"/>
    <p:sldId id="281" r:id="rId17"/>
    <p:sldId id="283" r:id="rId18"/>
    <p:sldId id="284" r:id="rId19"/>
    <p:sldId id="285" r:id="rId20"/>
    <p:sldId id="286" r:id="rId21"/>
    <p:sldId id="288" r:id="rId22"/>
    <p:sldId id="289" r:id="rId23"/>
    <p:sldId id="290" r:id="rId24"/>
    <p:sldId id="291" r:id="rId25"/>
    <p:sldId id="292" r:id="rId26"/>
    <p:sldId id="295" r:id="rId27"/>
    <p:sldId id="297" r:id="rId28"/>
    <p:sldId id="298" r:id="rId29"/>
    <p:sldId id="299" r:id="rId30"/>
    <p:sldId id="30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C4CDA0-B38D-41AB-A635-B4675B80EEB2}" type="datetimeFigureOut">
              <a:rPr lang="en-US" smtClean="0"/>
              <a:t>10/24/2023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02B34C-79F3-4D49-BB21-5805F6BAB6DD}" type="slidenum">
              <a:rPr lang="en-US" smtClean="0"/>
              <a:t>‹#›</a:t>
            </a:fld>
            <a:endParaRPr lang="en-US"/>
          </a:p>
        </p:txBody>
      </p:sp>
    </p:spTree>
    <p:extLst>
      <p:ext uri="{BB962C8B-B14F-4D97-AF65-F5344CB8AC3E}">
        <p14:creationId xmlns:p14="http://schemas.microsoft.com/office/powerpoint/2010/main" val="1605301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smtClean="0"/>
          </a:p>
        </p:txBody>
      </p:sp>
      <p:sp>
        <p:nvSpPr>
          <p:cNvPr id="542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7884405-3277-479A-9F1D-0F90F59CB7F0}" type="slidenum">
              <a:rPr lang="en-US" altLang="vi-VN" sz="1200"/>
              <a:pPr/>
              <a:t>17</a:t>
            </a:fld>
            <a:endParaRPr lang="en-US" altLang="vi-VN" sz="1200"/>
          </a:p>
        </p:txBody>
      </p:sp>
    </p:spTree>
    <p:extLst>
      <p:ext uri="{BB962C8B-B14F-4D97-AF65-F5344CB8AC3E}">
        <p14:creationId xmlns:p14="http://schemas.microsoft.com/office/powerpoint/2010/main" val="4288166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AC924FB-DB43-4DE4-BB11-E5DA44FE1974}" type="slidenum">
              <a:rPr lang="en-US" altLang="vi-VN" sz="1200"/>
              <a:pPr/>
              <a:t>19</a:t>
            </a:fld>
            <a:endParaRPr lang="en-US" altLang="vi-VN" sz="1200"/>
          </a:p>
        </p:txBody>
      </p:sp>
      <p:sp>
        <p:nvSpPr>
          <p:cNvPr id="55299" name="Rectangle 7"/>
          <p:cNvSpPr txBox="1">
            <a:spLocks noGrp="1" noChangeArrowheads="1"/>
          </p:cNvSpPr>
          <p:nvPr/>
        </p:nvSpPr>
        <p:spPr bwMode="auto">
          <a:xfrm>
            <a:off x="3814763" y="9374188"/>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0DC8A64B-8076-4246-A62E-37FB3289FBD7}" type="slidenum">
              <a:rPr lang="en-US" altLang="vi-VN" sz="1200"/>
              <a:pPr algn="r" eaLnBrk="1" hangingPunct="1"/>
              <a:t>19</a:t>
            </a:fld>
            <a:endParaRPr lang="en-US" altLang="vi-VN" sz="1200"/>
          </a:p>
        </p:txBody>
      </p:sp>
      <p:sp>
        <p:nvSpPr>
          <p:cNvPr id="55300" name="Rectangle 2"/>
          <p:cNvSpPr>
            <a:spLocks noRot="1" noChangeArrowheads="1" noTextEdit="1"/>
          </p:cNvSpPr>
          <p:nvPr>
            <p:ph type="sldImg"/>
          </p:nvPr>
        </p:nvSpPr>
        <p:spPr>
          <a:ln/>
        </p:spPr>
      </p:sp>
      <p:sp>
        <p:nvSpPr>
          <p:cNvPr id="5530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smtClean="0"/>
          </a:p>
        </p:txBody>
      </p:sp>
    </p:spTree>
    <p:extLst>
      <p:ext uri="{BB962C8B-B14F-4D97-AF65-F5344CB8AC3E}">
        <p14:creationId xmlns:p14="http://schemas.microsoft.com/office/powerpoint/2010/main" val="1721892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386AB30-0545-4DAF-AC74-911199D0169A}" type="slidenum">
              <a:rPr lang="en-US" altLang="vi-VN" sz="1200"/>
              <a:pPr/>
              <a:t>20</a:t>
            </a:fld>
            <a:endParaRPr lang="en-US" altLang="vi-VN" sz="1200"/>
          </a:p>
        </p:txBody>
      </p:sp>
      <p:sp>
        <p:nvSpPr>
          <p:cNvPr id="56323" name="Rectangle 7"/>
          <p:cNvSpPr txBox="1">
            <a:spLocks noGrp="1" noChangeArrowheads="1"/>
          </p:cNvSpPr>
          <p:nvPr/>
        </p:nvSpPr>
        <p:spPr bwMode="auto">
          <a:xfrm>
            <a:off x="3814763" y="9374188"/>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E8CC98D1-AC43-45BF-84A7-CFC898DF57A0}" type="slidenum">
              <a:rPr lang="en-US" altLang="vi-VN" sz="1200"/>
              <a:pPr algn="r" eaLnBrk="1" hangingPunct="1"/>
              <a:t>20</a:t>
            </a:fld>
            <a:endParaRPr lang="en-US" altLang="vi-VN" sz="1200"/>
          </a:p>
        </p:txBody>
      </p:sp>
      <p:sp>
        <p:nvSpPr>
          <p:cNvPr id="56324" name="Rectangle 2"/>
          <p:cNvSpPr>
            <a:spLocks noRot="1" noChangeArrowheads="1" noTextEdit="1"/>
          </p:cNvSpPr>
          <p:nvPr>
            <p:ph type="sldImg"/>
          </p:nvPr>
        </p:nvSpPr>
        <p:spPr>
          <a:ln/>
        </p:spPr>
      </p:sp>
      <p:sp>
        <p:nvSpPr>
          <p:cNvPr id="5632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smtClean="0"/>
          </a:p>
        </p:txBody>
      </p:sp>
    </p:spTree>
    <p:extLst>
      <p:ext uri="{BB962C8B-B14F-4D97-AF65-F5344CB8AC3E}">
        <p14:creationId xmlns:p14="http://schemas.microsoft.com/office/powerpoint/2010/main" val="1848009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717E99-9D60-4D2B-9936-2F3A576BBD7E}"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F4878-6D69-42FC-8FA5-18DACC5EC2A7}" type="slidenum">
              <a:rPr lang="en-US" smtClean="0"/>
              <a:t>‹#›</a:t>
            </a:fld>
            <a:endParaRPr lang="en-US"/>
          </a:p>
        </p:txBody>
      </p:sp>
    </p:spTree>
    <p:extLst>
      <p:ext uri="{BB962C8B-B14F-4D97-AF65-F5344CB8AC3E}">
        <p14:creationId xmlns:p14="http://schemas.microsoft.com/office/powerpoint/2010/main" val="2226498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717E99-9D60-4D2B-9936-2F3A576BBD7E}"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F4878-6D69-42FC-8FA5-18DACC5EC2A7}" type="slidenum">
              <a:rPr lang="en-US" smtClean="0"/>
              <a:t>‹#›</a:t>
            </a:fld>
            <a:endParaRPr lang="en-US"/>
          </a:p>
        </p:txBody>
      </p:sp>
    </p:spTree>
    <p:extLst>
      <p:ext uri="{BB962C8B-B14F-4D97-AF65-F5344CB8AC3E}">
        <p14:creationId xmlns:p14="http://schemas.microsoft.com/office/powerpoint/2010/main" val="3813720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717E99-9D60-4D2B-9936-2F3A576BBD7E}"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F4878-6D69-42FC-8FA5-18DACC5EC2A7}" type="slidenum">
              <a:rPr lang="en-US" smtClean="0"/>
              <a:t>‹#›</a:t>
            </a:fld>
            <a:endParaRPr lang="en-US"/>
          </a:p>
        </p:txBody>
      </p:sp>
    </p:spTree>
    <p:extLst>
      <p:ext uri="{BB962C8B-B14F-4D97-AF65-F5344CB8AC3E}">
        <p14:creationId xmlns:p14="http://schemas.microsoft.com/office/powerpoint/2010/main" val="3163208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717E99-9D60-4D2B-9936-2F3A576BBD7E}"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F4878-6D69-42FC-8FA5-18DACC5EC2A7}" type="slidenum">
              <a:rPr lang="en-US" smtClean="0"/>
              <a:t>‹#›</a:t>
            </a:fld>
            <a:endParaRPr lang="en-US"/>
          </a:p>
        </p:txBody>
      </p:sp>
    </p:spTree>
    <p:extLst>
      <p:ext uri="{BB962C8B-B14F-4D97-AF65-F5344CB8AC3E}">
        <p14:creationId xmlns:p14="http://schemas.microsoft.com/office/powerpoint/2010/main" val="3474092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717E99-9D60-4D2B-9936-2F3A576BBD7E}"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F4878-6D69-42FC-8FA5-18DACC5EC2A7}" type="slidenum">
              <a:rPr lang="en-US" smtClean="0"/>
              <a:t>‹#›</a:t>
            </a:fld>
            <a:endParaRPr lang="en-US"/>
          </a:p>
        </p:txBody>
      </p:sp>
    </p:spTree>
    <p:extLst>
      <p:ext uri="{BB962C8B-B14F-4D97-AF65-F5344CB8AC3E}">
        <p14:creationId xmlns:p14="http://schemas.microsoft.com/office/powerpoint/2010/main" val="151256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717E99-9D60-4D2B-9936-2F3A576BBD7E}"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F4878-6D69-42FC-8FA5-18DACC5EC2A7}" type="slidenum">
              <a:rPr lang="en-US" smtClean="0"/>
              <a:t>‹#›</a:t>
            </a:fld>
            <a:endParaRPr lang="en-US"/>
          </a:p>
        </p:txBody>
      </p:sp>
    </p:spTree>
    <p:extLst>
      <p:ext uri="{BB962C8B-B14F-4D97-AF65-F5344CB8AC3E}">
        <p14:creationId xmlns:p14="http://schemas.microsoft.com/office/powerpoint/2010/main" val="352861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717E99-9D60-4D2B-9936-2F3A576BBD7E}" type="datetimeFigureOut">
              <a:rPr lang="en-US" smtClean="0"/>
              <a:t>10/24/2023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F4878-6D69-42FC-8FA5-18DACC5EC2A7}" type="slidenum">
              <a:rPr lang="en-US" smtClean="0"/>
              <a:t>‹#›</a:t>
            </a:fld>
            <a:endParaRPr lang="en-US"/>
          </a:p>
        </p:txBody>
      </p:sp>
    </p:spTree>
    <p:extLst>
      <p:ext uri="{BB962C8B-B14F-4D97-AF65-F5344CB8AC3E}">
        <p14:creationId xmlns:p14="http://schemas.microsoft.com/office/powerpoint/2010/main" val="598173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717E99-9D60-4D2B-9936-2F3A576BBD7E}" type="datetimeFigureOut">
              <a:rPr lang="en-US" smtClean="0"/>
              <a:t>10/24/2023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F4878-6D69-42FC-8FA5-18DACC5EC2A7}" type="slidenum">
              <a:rPr lang="en-US" smtClean="0"/>
              <a:t>‹#›</a:t>
            </a:fld>
            <a:endParaRPr lang="en-US"/>
          </a:p>
        </p:txBody>
      </p:sp>
    </p:spTree>
    <p:extLst>
      <p:ext uri="{BB962C8B-B14F-4D97-AF65-F5344CB8AC3E}">
        <p14:creationId xmlns:p14="http://schemas.microsoft.com/office/powerpoint/2010/main" val="4078950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17E99-9D60-4D2B-9936-2F3A576BBD7E}" type="datetimeFigureOut">
              <a:rPr lang="en-US" smtClean="0"/>
              <a:t>10/24/2023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F4878-6D69-42FC-8FA5-18DACC5EC2A7}" type="slidenum">
              <a:rPr lang="en-US" smtClean="0"/>
              <a:t>‹#›</a:t>
            </a:fld>
            <a:endParaRPr lang="en-US"/>
          </a:p>
        </p:txBody>
      </p:sp>
    </p:spTree>
    <p:extLst>
      <p:ext uri="{BB962C8B-B14F-4D97-AF65-F5344CB8AC3E}">
        <p14:creationId xmlns:p14="http://schemas.microsoft.com/office/powerpoint/2010/main" val="492601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8717E99-9D60-4D2B-9936-2F3A576BBD7E}"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F4878-6D69-42FC-8FA5-18DACC5EC2A7}" type="slidenum">
              <a:rPr lang="en-US" smtClean="0"/>
              <a:t>‹#›</a:t>
            </a:fld>
            <a:endParaRPr lang="en-US"/>
          </a:p>
        </p:txBody>
      </p:sp>
    </p:spTree>
    <p:extLst>
      <p:ext uri="{BB962C8B-B14F-4D97-AF65-F5344CB8AC3E}">
        <p14:creationId xmlns:p14="http://schemas.microsoft.com/office/powerpoint/2010/main" val="3713279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8717E99-9D60-4D2B-9936-2F3A576BBD7E}"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F4878-6D69-42FC-8FA5-18DACC5EC2A7}" type="slidenum">
              <a:rPr lang="en-US" smtClean="0"/>
              <a:t>‹#›</a:t>
            </a:fld>
            <a:endParaRPr lang="en-US"/>
          </a:p>
        </p:txBody>
      </p:sp>
    </p:spTree>
    <p:extLst>
      <p:ext uri="{BB962C8B-B14F-4D97-AF65-F5344CB8AC3E}">
        <p14:creationId xmlns:p14="http://schemas.microsoft.com/office/powerpoint/2010/main" val="1490020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17E99-9D60-4D2B-9936-2F3A576BBD7E}" type="datetimeFigureOut">
              <a:rPr lang="en-US" smtClean="0"/>
              <a:t>10/24/2023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F4878-6D69-42FC-8FA5-18DACC5EC2A7}" type="slidenum">
              <a:rPr lang="en-US" smtClean="0"/>
              <a:t>‹#›</a:t>
            </a:fld>
            <a:endParaRPr lang="en-US"/>
          </a:p>
        </p:txBody>
      </p:sp>
    </p:spTree>
    <p:extLst>
      <p:ext uri="{BB962C8B-B14F-4D97-AF65-F5344CB8AC3E}">
        <p14:creationId xmlns:p14="http://schemas.microsoft.com/office/powerpoint/2010/main" val="1688234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10" Type="http://schemas.openxmlformats.org/officeDocument/2006/relationships/image" Target="../media/image57.jpeg"/><Relationship Id="rId4" Type="http://schemas.openxmlformats.org/officeDocument/2006/relationships/image" Target="../media/image51.jpeg"/><Relationship Id="rId9" Type="http://schemas.openxmlformats.org/officeDocument/2006/relationships/image" Target="../media/image5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2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4.jpeg"/><Relationship Id="rId5" Type="http://schemas.openxmlformats.org/officeDocument/2006/relationships/image" Target="../media/image19.jpeg"/><Relationship Id="rId10" Type="http://schemas.openxmlformats.org/officeDocument/2006/relationships/image" Target="../media/image23.jpeg"/><Relationship Id="rId4" Type="http://schemas.openxmlformats.org/officeDocument/2006/relationships/image" Target="../media/image18.jpe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my_trieu5_HHJ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5"/>
          <p:cNvSpPr txBox="1">
            <a:spLocks noChangeArrowheads="1"/>
          </p:cNvSpPr>
          <p:nvPr/>
        </p:nvSpPr>
        <p:spPr bwMode="auto">
          <a:xfrm>
            <a:off x="1676400" y="1"/>
            <a:ext cx="87630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2000" b="1"/>
              <a:t>Cuộc gặp thượng đỉnh Mĩ - Triều tại Hà Nội(27-28/2/2019) về phi hạt nhân hóa bán đảo Triều Tiên </a:t>
            </a:r>
          </a:p>
        </p:txBody>
      </p:sp>
    </p:spTree>
    <p:extLst>
      <p:ext uri="{BB962C8B-B14F-4D97-AF65-F5344CB8AC3E}">
        <p14:creationId xmlns:p14="http://schemas.microsoft.com/office/powerpoint/2010/main" val="448417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5"/>
          <p:cNvSpPr txBox="1">
            <a:spLocks noChangeArrowheads="1"/>
          </p:cNvSpPr>
          <p:nvPr/>
        </p:nvSpPr>
        <p:spPr bwMode="auto">
          <a:xfrm>
            <a:off x="1524000" y="61722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vi-VN" sz="3200" b="1">
                <a:solidFill>
                  <a:schemeClr val="bg1"/>
                </a:solidFill>
                <a:latin typeface="Times New Roman" panose="02020603050405020304" pitchFamily="18" charset="0"/>
                <a:cs typeface="Times New Roman" panose="02020603050405020304" pitchFamily="18" charset="0"/>
              </a:rPr>
              <a:t>Một vụ thử nghiệm bom hạt nhân</a:t>
            </a:r>
          </a:p>
        </p:txBody>
      </p:sp>
    </p:spTree>
    <p:extLst>
      <p:ext uri="{BB962C8B-B14F-4D97-AF65-F5344CB8AC3E}">
        <p14:creationId xmlns:p14="http://schemas.microsoft.com/office/powerpoint/2010/main" val="1297240658"/>
      </p:ext>
    </p:extLst>
  </p:cSld>
  <p:clrMapOvr>
    <a:masterClrMapping/>
  </p:clrMapOvr>
  <p:transition spd="med">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6"/>
          <p:cNvGrpSpPr>
            <a:grpSpLocks/>
          </p:cNvGrpSpPr>
          <p:nvPr/>
        </p:nvGrpSpPr>
        <p:grpSpPr bwMode="auto">
          <a:xfrm>
            <a:off x="1524000" y="0"/>
            <a:ext cx="9144000" cy="6858000"/>
            <a:chOff x="0" y="0"/>
            <a:chExt cx="5760" cy="4320"/>
          </a:xfrm>
        </p:grpSpPr>
        <p:pic>
          <p:nvPicPr>
            <p:cNvPr id="215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5"/>
            <p:cNvSpPr txBox="1">
              <a:spLocks noChangeArrowheads="1"/>
            </p:cNvSpPr>
            <p:nvPr/>
          </p:nvSpPr>
          <p:spPr bwMode="auto">
            <a:xfrm>
              <a:off x="0" y="3648"/>
              <a:ext cx="5760"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vi-VN" sz="3200" b="1" i="1">
                  <a:solidFill>
                    <a:srgbClr val="FF0000"/>
                  </a:solidFill>
                  <a:latin typeface="Times New Roman" panose="02020603050405020304" pitchFamily="18" charset="0"/>
                  <a:cs typeface="Times New Roman" panose="02020603050405020304" pitchFamily="18" charset="0"/>
                </a:rPr>
                <a:t>Fat-Man, vũ khí hạt nhân có sức công phá tương đương 10 triệu tấn thuốc nổ</a:t>
              </a:r>
            </a:p>
          </p:txBody>
        </p:sp>
      </p:grpSp>
    </p:spTree>
    <p:extLst>
      <p:ext uri="{BB962C8B-B14F-4D97-AF65-F5344CB8AC3E}">
        <p14:creationId xmlns:p14="http://schemas.microsoft.com/office/powerpoint/2010/main" val="1422334497"/>
      </p:ext>
    </p:extLst>
  </p:cSld>
  <p:clrMapOvr>
    <a:masterClrMapping/>
  </p:clrMapOvr>
  <p:transition spd="med">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6"/>
          <p:cNvGrpSpPr>
            <a:grpSpLocks/>
          </p:cNvGrpSpPr>
          <p:nvPr/>
        </p:nvGrpSpPr>
        <p:grpSpPr bwMode="auto">
          <a:xfrm>
            <a:off x="1524000" y="0"/>
            <a:ext cx="9144000" cy="6858000"/>
            <a:chOff x="0" y="0"/>
            <a:chExt cx="5760" cy="4320"/>
          </a:xfrm>
        </p:grpSpPr>
        <p:pic>
          <p:nvPicPr>
            <p:cNvPr id="225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379"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5"/>
            <p:cNvSpPr txBox="1">
              <a:spLocks noChangeArrowheads="1"/>
            </p:cNvSpPr>
            <p:nvPr/>
          </p:nvSpPr>
          <p:spPr bwMode="auto">
            <a:xfrm>
              <a:off x="3408" y="960"/>
              <a:ext cx="2352" cy="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vi-VN" sz="3600">
                  <a:latin typeface="Times New Roman" panose="02020603050405020304" pitchFamily="18" charset="0"/>
                  <a:cs typeface="Times New Roman" panose="02020603050405020304" pitchFamily="18" charset="0"/>
                </a:rPr>
                <a:t>Máy bay B2A, loại máy bay ném bom chiến lược tàng hình hiện đại nhất thế giới, có thể tấn công bằng vũ khí hạt nhân và cả vũ khí thông thường</a:t>
              </a:r>
            </a:p>
          </p:txBody>
        </p:sp>
      </p:grpSp>
    </p:spTree>
    <p:extLst>
      <p:ext uri="{BB962C8B-B14F-4D97-AF65-F5344CB8AC3E}">
        <p14:creationId xmlns:p14="http://schemas.microsoft.com/office/powerpoint/2010/main" val="4258624121"/>
      </p:ext>
    </p:extLst>
  </p:cSld>
  <p:clrMapOvr>
    <a:masterClrMapping/>
  </p:clrMapOvr>
  <p:transition spd="med">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5"/>
          <p:cNvSpPr txBox="1">
            <a:spLocks noChangeArrowheads="1"/>
          </p:cNvSpPr>
          <p:nvPr/>
        </p:nvSpPr>
        <p:spPr bwMode="auto">
          <a:xfrm>
            <a:off x="1524000" y="0"/>
            <a:ext cx="5638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vi-VN" sz="4400" b="1">
                <a:latin typeface="Times New Roman" panose="02020603050405020304" pitchFamily="18" charset="0"/>
                <a:cs typeface="Times New Roman" panose="02020603050405020304" pitchFamily="18" charset="0"/>
              </a:rPr>
              <a:t>Tàu hạt nhân Nga</a:t>
            </a:r>
          </a:p>
        </p:txBody>
      </p:sp>
    </p:spTree>
    <p:extLst>
      <p:ext uri="{BB962C8B-B14F-4D97-AF65-F5344CB8AC3E}">
        <p14:creationId xmlns:p14="http://schemas.microsoft.com/office/powerpoint/2010/main" val="860799259"/>
      </p:ext>
    </p:extLst>
  </p:cSld>
  <p:clrMapOvr>
    <a:masterClrMapping/>
  </p:clrMapOvr>
  <p:transition spd="med">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13765444037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6" y="46039"/>
            <a:ext cx="8988425" cy="665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5"/>
          <p:cNvSpPr txBox="1">
            <a:spLocks noChangeArrowheads="1"/>
          </p:cNvSpPr>
          <p:nvPr/>
        </p:nvSpPr>
        <p:spPr bwMode="auto">
          <a:xfrm>
            <a:off x="3581401" y="5867401"/>
            <a:ext cx="5661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1800" b="1">
                <a:solidFill>
                  <a:srgbClr val="FFFF00"/>
                </a:solidFill>
              </a:rPr>
              <a:t>MÁY BAY NÉM BOM CHIẾN LƯỢC B1B ( 1 tỷ đôla)</a:t>
            </a:r>
          </a:p>
        </p:txBody>
      </p:sp>
      <p:pic>
        <p:nvPicPr>
          <p:cNvPr id="47111" name="Picture 7" descr="Hình ảnh 10 máy bay quân sự đắt nhất của Mỹ số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
            <a:ext cx="9144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Text Box 8"/>
          <p:cNvSpPr txBox="1">
            <a:spLocks noChangeArrowheads="1"/>
          </p:cNvSpPr>
          <p:nvPr/>
        </p:nvSpPr>
        <p:spPr bwMode="auto">
          <a:xfrm>
            <a:off x="3352801" y="4648200"/>
            <a:ext cx="5160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b="1">
                <a:solidFill>
                  <a:schemeClr val="bg1"/>
                </a:solidFill>
              </a:rPr>
              <a:t>Máy bay ném bom B.2 (2,4 tỷ đôla)</a:t>
            </a:r>
          </a:p>
        </p:txBody>
      </p:sp>
    </p:spTree>
    <p:extLst>
      <p:ext uri="{BB962C8B-B14F-4D97-AF65-F5344CB8AC3E}">
        <p14:creationId xmlns:p14="http://schemas.microsoft.com/office/powerpoint/2010/main" val="3888151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5000"/>
                                        <p:tgtEl>
                                          <p:spTgt spid="47108"/>
                                        </p:tgtEl>
                                      </p:cBhvr>
                                    </p:animEffect>
                                    <p:anim calcmode="lin" valueType="num">
                                      <p:cBhvr>
                                        <p:cTn id="8" dur="5000" fill="hold"/>
                                        <p:tgtEl>
                                          <p:spTgt spid="47108"/>
                                        </p:tgtEl>
                                        <p:attrNameLst>
                                          <p:attrName>style.rotation</p:attrName>
                                        </p:attrNameLst>
                                      </p:cBhvr>
                                      <p:tavLst>
                                        <p:tav tm="0">
                                          <p:val>
                                            <p:fltVal val="720"/>
                                          </p:val>
                                        </p:tav>
                                        <p:tav tm="100000">
                                          <p:val>
                                            <p:fltVal val="0"/>
                                          </p:val>
                                        </p:tav>
                                      </p:tavLst>
                                    </p:anim>
                                    <p:anim calcmode="lin" valueType="num">
                                      <p:cBhvr>
                                        <p:cTn id="9" dur="5000" fill="hold"/>
                                        <p:tgtEl>
                                          <p:spTgt spid="47108"/>
                                        </p:tgtEl>
                                        <p:attrNameLst>
                                          <p:attrName>ppt_h</p:attrName>
                                        </p:attrNameLst>
                                      </p:cBhvr>
                                      <p:tavLst>
                                        <p:tav tm="0">
                                          <p:val>
                                            <p:fltVal val="0"/>
                                          </p:val>
                                        </p:tav>
                                        <p:tav tm="100000">
                                          <p:val>
                                            <p:strVal val="#ppt_h"/>
                                          </p:val>
                                        </p:tav>
                                      </p:tavLst>
                                    </p:anim>
                                    <p:anim calcmode="lin" valueType="num">
                                      <p:cBhvr>
                                        <p:cTn id="10" dur="5000" fill="hold"/>
                                        <p:tgtEl>
                                          <p:spTgt spid="47108"/>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7109"/>
                                        </p:tgtEl>
                                        <p:attrNameLst>
                                          <p:attrName>style.visibility</p:attrName>
                                        </p:attrNameLst>
                                      </p:cBhvr>
                                      <p:to>
                                        <p:strVal val="visible"/>
                                      </p:to>
                                    </p:set>
                                    <p:animEffect transition="in" filter="box(in)">
                                      <p:cBhvr>
                                        <p:cTn id="15" dur="500"/>
                                        <p:tgtEl>
                                          <p:spTgt spid="4710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47111"/>
                                        </p:tgtEl>
                                        <p:attrNameLst>
                                          <p:attrName>style.visibility</p:attrName>
                                        </p:attrNameLst>
                                      </p:cBhvr>
                                      <p:to>
                                        <p:strVal val="visible"/>
                                      </p:to>
                                    </p:set>
                                    <p:animEffect transition="in" filter="dissolve">
                                      <p:cBhvr>
                                        <p:cTn id="20" dur="5000"/>
                                        <p:tgtEl>
                                          <p:spTgt spid="471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47112">
                                            <p:txEl>
                                              <p:pRg st="0" end="0"/>
                                            </p:txEl>
                                          </p:spTgt>
                                        </p:tgtEl>
                                        <p:attrNameLst>
                                          <p:attrName>style.visibility</p:attrName>
                                        </p:attrNameLst>
                                      </p:cBhvr>
                                      <p:to>
                                        <p:strVal val="visible"/>
                                      </p:to>
                                    </p:set>
                                    <p:animEffect transition="in" filter="checkerboard(across)">
                                      <p:cBhvr>
                                        <p:cTn id="25" dur="500"/>
                                        <p:tgtEl>
                                          <p:spTgt spid="471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3339"/>
            <a:ext cx="9144000" cy="605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5"/>
          <p:cNvSpPr>
            <a:spLocks noChangeArrowheads="1"/>
          </p:cNvSpPr>
          <p:nvPr/>
        </p:nvSpPr>
        <p:spPr bwMode="auto">
          <a:xfrm>
            <a:off x="1524000" y="6096000"/>
            <a:ext cx="9144000" cy="7620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vi-VN" sz="3200">
                <a:cs typeface="Arial" panose="020B0604020202020204" pitchFamily="34" charset="0"/>
              </a:rPr>
              <a:t>Bom A hay còn gọi là bom hạt nhân</a:t>
            </a:r>
          </a:p>
        </p:txBody>
      </p:sp>
    </p:spTree>
    <p:extLst>
      <p:ext uri="{BB962C8B-B14F-4D97-AF65-F5344CB8AC3E}">
        <p14:creationId xmlns:p14="http://schemas.microsoft.com/office/powerpoint/2010/main" val="4168968881"/>
      </p:ext>
    </p:extLst>
  </p:cSld>
  <p:clrMapOvr>
    <a:masterClrMapping/>
  </p:clrMapOvr>
  <p:transition spd="med">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5"/>
          <p:cNvSpPr>
            <a:spLocks noChangeArrowheads="1"/>
          </p:cNvSpPr>
          <p:nvPr/>
        </p:nvSpPr>
        <p:spPr bwMode="auto">
          <a:xfrm rot="10759807" flipV="1">
            <a:off x="7770814" y="3460740"/>
            <a:ext cx="289718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b="1">
                <a:cs typeface="Arial" panose="020B0604020202020204" pitchFamily="34" charset="0"/>
              </a:rPr>
              <a:t>Năm 2001, Ấn Độ đã mua 60 chiến đấu cơ Sukhoi-30. Chiếc phản lực cơ hai chỗ có thể tải 8 tấn vũ khí, bao gồm bom hạt nhân và có vận tốc 3.200 km/giờ. </a:t>
            </a:r>
          </a:p>
        </p:txBody>
      </p:sp>
      <p:sp>
        <p:nvSpPr>
          <p:cNvPr id="26628" name="Rectangle 7"/>
          <p:cNvSpPr>
            <a:spLocks noChangeArrowheads="1"/>
          </p:cNvSpPr>
          <p:nvPr/>
        </p:nvSpPr>
        <p:spPr bwMode="auto">
          <a:xfrm rot="10796572" flipV="1">
            <a:off x="1524001" y="244475"/>
            <a:ext cx="9147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b="1">
                <a:cs typeface="Arial" panose="020B0604020202020204" pitchFamily="34" charset="0"/>
              </a:rPr>
              <a:t>Phản lực Sukhoi – 30MKI có thể tải được vũ khí hạt nhân</a:t>
            </a:r>
          </a:p>
        </p:txBody>
      </p:sp>
    </p:spTree>
    <p:extLst>
      <p:ext uri="{BB962C8B-B14F-4D97-AF65-F5344CB8AC3E}">
        <p14:creationId xmlns:p14="http://schemas.microsoft.com/office/powerpoint/2010/main" val="128537746"/>
      </p:ext>
    </p:extLst>
  </p:cSld>
  <p:clrMapOvr>
    <a:masterClrMapping/>
  </p:clrMapOvr>
  <p:transition spd="med">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2"/>
          <p:cNvGrpSpPr>
            <a:grpSpLocks/>
          </p:cNvGrpSpPr>
          <p:nvPr/>
        </p:nvGrpSpPr>
        <p:grpSpPr bwMode="auto">
          <a:xfrm>
            <a:off x="1609725" y="0"/>
            <a:ext cx="9048750" cy="5486400"/>
            <a:chOff x="144" y="0"/>
            <a:chExt cx="5472" cy="3401"/>
          </a:xfrm>
        </p:grpSpPr>
        <p:sp>
          <p:nvSpPr>
            <p:cNvPr id="41987" name="Rectangle 3"/>
            <p:cNvSpPr>
              <a:spLocks noChangeArrowheads="1"/>
            </p:cNvSpPr>
            <p:nvPr/>
          </p:nvSpPr>
          <p:spPr bwMode="auto">
            <a:xfrm>
              <a:off x="2964" y="3015"/>
              <a:ext cx="2652" cy="377"/>
            </a:xfrm>
            <a:prstGeom prst="rect">
              <a:avLst/>
            </a:prstGeom>
            <a:noFill/>
            <a:ln w="9525">
              <a:noFill/>
              <a:miter lim="800000"/>
              <a:headEnd/>
              <a:tailEnd/>
            </a:ln>
            <a:effectLst/>
          </p:spPr>
          <p:txBody>
            <a:bodyPr/>
            <a:lstStyle/>
            <a:p>
              <a:pPr eaLnBrk="1" hangingPunct="1">
                <a:spcBef>
                  <a:spcPct val="20000"/>
                </a:spcBef>
                <a:buClr>
                  <a:schemeClr val="tx2"/>
                </a:buClr>
                <a:buSzPct val="115000"/>
                <a:buFont typeface="Wingdings" pitchFamily="2" charset="2"/>
                <a:buNone/>
                <a:defRPr/>
              </a:pPr>
              <a:endParaRPr lang="en-US">
                <a:solidFill>
                  <a:srgbClr val="000066"/>
                </a:solidFill>
                <a:effectLst>
                  <a:outerShdw blurRad="38100" dist="38100" dir="2700000" algn="tl">
                    <a:srgbClr val="000000"/>
                  </a:outerShdw>
                </a:effectLst>
                <a:latin typeface="Arial" charset="0"/>
                <a:cs typeface="Arial" charset="0"/>
              </a:endParaRPr>
            </a:p>
          </p:txBody>
        </p:sp>
        <p:sp>
          <p:nvSpPr>
            <p:cNvPr id="41988" name="Rectangle 4"/>
            <p:cNvSpPr>
              <a:spLocks noChangeArrowheads="1"/>
            </p:cNvSpPr>
            <p:nvPr/>
          </p:nvSpPr>
          <p:spPr bwMode="auto">
            <a:xfrm>
              <a:off x="192" y="3024"/>
              <a:ext cx="2772" cy="377"/>
            </a:xfrm>
            <a:prstGeom prst="rect">
              <a:avLst/>
            </a:prstGeom>
            <a:noFill/>
            <a:ln w="9525">
              <a:noFill/>
              <a:miter lim="800000"/>
              <a:headEnd/>
              <a:tailEnd/>
            </a:ln>
            <a:effectLst/>
          </p:spPr>
          <p:txBody>
            <a:bodyPr/>
            <a:lstStyle/>
            <a:p>
              <a:pPr eaLnBrk="1" hangingPunct="1">
                <a:spcBef>
                  <a:spcPct val="20000"/>
                </a:spcBef>
                <a:buClr>
                  <a:schemeClr val="tx2"/>
                </a:buClr>
                <a:buSzPct val="115000"/>
                <a:buFont typeface="Wingdings" pitchFamily="2" charset="2"/>
                <a:buNone/>
                <a:defRPr/>
              </a:pPr>
              <a:endParaRPr lang="en-US">
                <a:solidFill>
                  <a:srgbClr val="000066"/>
                </a:solidFill>
                <a:effectLst>
                  <a:outerShdw blurRad="38100" dist="38100" dir="2700000" algn="tl">
                    <a:srgbClr val="000000"/>
                  </a:outerShdw>
                </a:effectLst>
                <a:latin typeface="Arial" charset="0"/>
                <a:cs typeface="Arial" charset="0"/>
              </a:endParaRPr>
            </a:p>
          </p:txBody>
        </p:sp>
        <p:sp>
          <p:nvSpPr>
            <p:cNvPr id="41989" name="Rectangle 5"/>
            <p:cNvSpPr>
              <a:spLocks noChangeArrowheads="1"/>
            </p:cNvSpPr>
            <p:nvPr/>
          </p:nvSpPr>
          <p:spPr bwMode="auto">
            <a:xfrm>
              <a:off x="2964" y="2622"/>
              <a:ext cx="2652" cy="399"/>
            </a:xfrm>
            <a:prstGeom prst="rect">
              <a:avLst/>
            </a:prstGeom>
            <a:noFill/>
            <a:ln w="9525">
              <a:noFill/>
              <a:miter lim="800000"/>
              <a:headEnd/>
              <a:tailEnd/>
            </a:ln>
            <a:effectLst/>
          </p:spPr>
          <p:txBody>
            <a:bodyPr/>
            <a:lstStyle/>
            <a:p>
              <a:pPr eaLnBrk="1" hangingPunct="1">
                <a:spcBef>
                  <a:spcPct val="20000"/>
                </a:spcBef>
                <a:buClr>
                  <a:schemeClr val="tx2"/>
                </a:buClr>
                <a:buSzPct val="115000"/>
                <a:buFont typeface="Wingdings" pitchFamily="2" charset="2"/>
                <a:buNone/>
                <a:defRPr/>
              </a:pPr>
              <a:endParaRPr lang="en-US">
                <a:effectLst>
                  <a:outerShdw blurRad="38100" dist="38100" dir="2700000" algn="tl">
                    <a:srgbClr val="000000"/>
                  </a:outerShdw>
                </a:effectLst>
                <a:latin typeface="Arial" charset="0"/>
                <a:cs typeface="Arial" charset="0"/>
              </a:endParaRPr>
            </a:p>
          </p:txBody>
        </p:sp>
        <p:sp>
          <p:nvSpPr>
            <p:cNvPr id="41990" name="Rectangle 6"/>
            <p:cNvSpPr>
              <a:spLocks noChangeArrowheads="1"/>
            </p:cNvSpPr>
            <p:nvPr/>
          </p:nvSpPr>
          <p:spPr bwMode="auto">
            <a:xfrm>
              <a:off x="192" y="2622"/>
              <a:ext cx="2772" cy="399"/>
            </a:xfrm>
            <a:prstGeom prst="rect">
              <a:avLst/>
            </a:prstGeom>
            <a:noFill/>
            <a:ln w="9525">
              <a:noFill/>
              <a:miter lim="800000"/>
              <a:headEnd/>
              <a:tailEnd/>
            </a:ln>
            <a:effectLst/>
          </p:spPr>
          <p:txBody>
            <a:bodyPr/>
            <a:lstStyle/>
            <a:p>
              <a:pPr eaLnBrk="1" hangingPunct="1">
                <a:spcBef>
                  <a:spcPct val="20000"/>
                </a:spcBef>
                <a:buClr>
                  <a:schemeClr val="tx2"/>
                </a:buClr>
                <a:buSzPct val="115000"/>
                <a:buFont typeface="Wingdings" pitchFamily="2" charset="2"/>
                <a:buNone/>
                <a:defRPr/>
              </a:pPr>
              <a:endParaRPr lang="en-US">
                <a:effectLst>
                  <a:outerShdw blurRad="38100" dist="38100" dir="2700000" algn="tl">
                    <a:srgbClr val="000000"/>
                  </a:outerShdw>
                </a:effectLst>
                <a:latin typeface="Arial" charset="0"/>
                <a:cs typeface="Arial" charset="0"/>
              </a:endParaRPr>
            </a:p>
          </p:txBody>
        </p:sp>
        <p:sp>
          <p:nvSpPr>
            <p:cNvPr id="41991" name="Rectangle 7"/>
            <p:cNvSpPr>
              <a:spLocks noChangeArrowheads="1"/>
            </p:cNvSpPr>
            <p:nvPr/>
          </p:nvSpPr>
          <p:spPr bwMode="auto">
            <a:xfrm>
              <a:off x="2964" y="2228"/>
              <a:ext cx="2652" cy="394"/>
            </a:xfrm>
            <a:prstGeom prst="rect">
              <a:avLst/>
            </a:prstGeom>
            <a:noFill/>
            <a:ln w="9525">
              <a:noFill/>
              <a:miter lim="800000"/>
              <a:headEnd/>
              <a:tailEnd/>
            </a:ln>
            <a:effectLst/>
          </p:spPr>
          <p:txBody>
            <a:bodyPr/>
            <a:lstStyle/>
            <a:p>
              <a:pPr eaLnBrk="1" hangingPunct="1">
                <a:spcBef>
                  <a:spcPct val="20000"/>
                </a:spcBef>
                <a:buClr>
                  <a:schemeClr val="tx2"/>
                </a:buClr>
                <a:buSzPct val="115000"/>
                <a:buFont typeface="Wingdings" pitchFamily="2" charset="2"/>
                <a:buNone/>
                <a:defRPr/>
              </a:pPr>
              <a:endParaRPr lang="en-US">
                <a:solidFill>
                  <a:srgbClr val="000066"/>
                </a:solidFill>
                <a:effectLst>
                  <a:outerShdw blurRad="38100" dist="38100" dir="2700000" algn="tl">
                    <a:srgbClr val="000000"/>
                  </a:outerShdw>
                </a:effectLst>
                <a:latin typeface="Arial" charset="0"/>
                <a:cs typeface="Arial" charset="0"/>
              </a:endParaRPr>
            </a:p>
          </p:txBody>
        </p:sp>
        <p:sp>
          <p:nvSpPr>
            <p:cNvPr id="41992" name="Rectangle 8"/>
            <p:cNvSpPr>
              <a:spLocks noChangeArrowheads="1"/>
            </p:cNvSpPr>
            <p:nvPr/>
          </p:nvSpPr>
          <p:spPr bwMode="auto">
            <a:xfrm>
              <a:off x="192" y="2228"/>
              <a:ext cx="2772" cy="394"/>
            </a:xfrm>
            <a:prstGeom prst="rect">
              <a:avLst/>
            </a:prstGeom>
            <a:noFill/>
            <a:ln w="9525">
              <a:noFill/>
              <a:miter lim="800000"/>
              <a:headEnd/>
              <a:tailEnd/>
            </a:ln>
            <a:effectLst/>
          </p:spPr>
          <p:txBody>
            <a:bodyPr/>
            <a:lstStyle/>
            <a:p>
              <a:pPr eaLnBrk="1" hangingPunct="1">
                <a:spcBef>
                  <a:spcPct val="20000"/>
                </a:spcBef>
                <a:buClr>
                  <a:schemeClr val="tx2"/>
                </a:buClr>
                <a:buSzPct val="115000"/>
                <a:buFont typeface="Wingdings" pitchFamily="2" charset="2"/>
                <a:buNone/>
                <a:defRPr/>
              </a:pPr>
              <a:endParaRPr lang="en-US">
                <a:solidFill>
                  <a:srgbClr val="000066"/>
                </a:solidFill>
                <a:effectLst>
                  <a:outerShdw blurRad="38100" dist="38100" dir="2700000" algn="tl">
                    <a:srgbClr val="000000"/>
                  </a:outerShdw>
                </a:effectLst>
                <a:latin typeface="Arial" charset="0"/>
                <a:cs typeface="Arial" charset="0"/>
              </a:endParaRPr>
            </a:p>
          </p:txBody>
        </p:sp>
        <p:sp>
          <p:nvSpPr>
            <p:cNvPr id="41993" name="Rectangle 9"/>
            <p:cNvSpPr>
              <a:spLocks noChangeArrowheads="1"/>
            </p:cNvSpPr>
            <p:nvPr/>
          </p:nvSpPr>
          <p:spPr bwMode="auto">
            <a:xfrm>
              <a:off x="2964" y="1691"/>
              <a:ext cx="2652" cy="537"/>
            </a:xfrm>
            <a:prstGeom prst="rect">
              <a:avLst/>
            </a:prstGeom>
            <a:noFill/>
            <a:ln w="9525">
              <a:noFill/>
              <a:miter lim="800000"/>
              <a:headEnd/>
              <a:tailEnd/>
            </a:ln>
            <a:effectLst/>
          </p:spPr>
          <p:txBody>
            <a:bodyPr/>
            <a:lstStyle/>
            <a:p>
              <a:pPr eaLnBrk="1" hangingPunct="1">
                <a:spcBef>
                  <a:spcPct val="20000"/>
                </a:spcBef>
                <a:buClr>
                  <a:schemeClr val="tx2"/>
                </a:buClr>
                <a:buSzPct val="115000"/>
                <a:buFont typeface="Wingdings" pitchFamily="2" charset="2"/>
                <a:buNone/>
                <a:defRPr/>
              </a:pPr>
              <a:endParaRPr lang="en-US">
                <a:solidFill>
                  <a:srgbClr val="663300"/>
                </a:solidFill>
                <a:effectLst>
                  <a:outerShdw blurRad="38100" dist="38100" dir="2700000" algn="tl">
                    <a:srgbClr val="000000"/>
                  </a:outerShdw>
                </a:effectLst>
                <a:latin typeface="Arial" charset="0"/>
                <a:cs typeface="Arial" charset="0"/>
              </a:endParaRPr>
            </a:p>
          </p:txBody>
        </p:sp>
        <p:sp>
          <p:nvSpPr>
            <p:cNvPr id="41994" name="Rectangle 10"/>
            <p:cNvSpPr>
              <a:spLocks noChangeArrowheads="1"/>
            </p:cNvSpPr>
            <p:nvPr/>
          </p:nvSpPr>
          <p:spPr bwMode="auto">
            <a:xfrm>
              <a:off x="192" y="1691"/>
              <a:ext cx="2772" cy="537"/>
            </a:xfrm>
            <a:prstGeom prst="rect">
              <a:avLst/>
            </a:prstGeom>
            <a:noFill/>
            <a:ln w="9525">
              <a:noFill/>
              <a:miter lim="800000"/>
              <a:headEnd/>
              <a:tailEnd/>
            </a:ln>
            <a:effectLst/>
          </p:spPr>
          <p:txBody>
            <a:bodyPr/>
            <a:lstStyle/>
            <a:p>
              <a:pPr eaLnBrk="1" hangingPunct="1">
                <a:spcBef>
                  <a:spcPct val="20000"/>
                </a:spcBef>
                <a:buClr>
                  <a:schemeClr val="tx2"/>
                </a:buClr>
                <a:buSzPct val="115000"/>
                <a:buFont typeface="Wingdings" pitchFamily="2" charset="2"/>
                <a:buNone/>
                <a:defRPr/>
              </a:pPr>
              <a:endParaRPr lang="en-US">
                <a:solidFill>
                  <a:srgbClr val="663300"/>
                </a:solidFill>
                <a:effectLst>
                  <a:outerShdw blurRad="38100" dist="38100" dir="2700000" algn="tl">
                    <a:srgbClr val="000000"/>
                  </a:outerShdw>
                </a:effectLst>
                <a:latin typeface="Arial" charset="0"/>
                <a:cs typeface="Arial" charset="0"/>
              </a:endParaRPr>
            </a:p>
          </p:txBody>
        </p:sp>
        <p:sp>
          <p:nvSpPr>
            <p:cNvPr id="41995" name="Rectangle 11"/>
            <p:cNvSpPr>
              <a:spLocks noChangeArrowheads="1"/>
            </p:cNvSpPr>
            <p:nvPr/>
          </p:nvSpPr>
          <p:spPr bwMode="auto">
            <a:xfrm>
              <a:off x="2964" y="1070"/>
              <a:ext cx="2652" cy="621"/>
            </a:xfrm>
            <a:prstGeom prst="rect">
              <a:avLst/>
            </a:prstGeom>
            <a:noFill/>
            <a:ln w="9525">
              <a:noFill/>
              <a:miter lim="800000"/>
              <a:headEnd/>
              <a:tailEnd/>
            </a:ln>
            <a:effectLst/>
          </p:spPr>
          <p:txBody>
            <a:bodyPr/>
            <a:lstStyle/>
            <a:p>
              <a:pPr eaLnBrk="1" hangingPunct="1">
                <a:spcBef>
                  <a:spcPct val="20000"/>
                </a:spcBef>
                <a:buClr>
                  <a:schemeClr val="tx2"/>
                </a:buClr>
                <a:buSzPct val="115000"/>
                <a:buFont typeface="Wingdings" pitchFamily="2" charset="2"/>
                <a:buNone/>
                <a:defRPr/>
              </a:pPr>
              <a:endParaRPr lang="en-US">
                <a:effectLst>
                  <a:outerShdw blurRad="38100" dist="38100" dir="2700000" algn="tl">
                    <a:srgbClr val="000000"/>
                  </a:outerShdw>
                </a:effectLst>
                <a:latin typeface="Arial" charset="0"/>
                <a:cs typeface="Arial" charset="0"/>
              </a:endParaRPr>
            </a:p>
          </p:txBody>
        </p:sp>
        <p:sp>
          <p:nvSpPr>
            <p:cNvPr id="41996" name="Rectangle 12"/>
            <p:cNvSpPr>
              <a:spLocks noChangeArrowheads="1"/>
            </p:cNvSpPr>
            <p:nvPr/>
          </p:nvSpPr>
          <p:spPr bwMode="auto">
            <a:xfrm>
              <a:off x="192" y="1152"/>
              <a:ext cx="2772" cy="533"/>
            </a:xfrm>
            <a:prstGeom prst="rect">
              <a:avLst/>
            </a:prstGeom>
            <a:noFill/>
            <a:ln w="9525">
              <a:noFill/>
              <a:miter lim="800000"/>
              <a:headEnd/>
              <a:tailEnd/>
            </a:ln>
            <a:effectLst/>
          </p:spPr>
          <p:txBody>
            <a:bodyPr/>
            <a:lstStyle/>
            <a:p>
              <a:pPr eaLnBrk="1" hangingPunct="1">
                <a:spcBef>
                  <a:spcPct val="20000"/>
                </a:spcBef>
                <a:buClr>
                  <a:schemeClr val="tx2"/>
                </a:buClr>
                <a:buSzPct val="115000"/>
                <a:buFont typeface="Wingdings" pitchFamily="2" charset="2"/>
                <a:buNone/>
                <a:defRPr/>
              </a:pPr>
              <a:endParaRPr lang="en-US">
                <a:effectLst>
                  <a:outerShdw blurRad="38100" dist="38100" dir="2700000" algn="tl">
                    <a:srgbClr val="000000"/>
                  </a:outerShdw>
                </a:effectLst>
                <a:latin typeface="Arial" charset="0"/>
                <a:cs typeface="Arial" charset="0"/>
              </a:endParaRPr>
            </a:p>
          </p:txBody>
        </p:sp>
        <p:sp>
          <p:nvSpPr>
            <p:cNvPr id="41997" name="Rectangle 13"/>
            <p:cNvSpPr>
              <a:spLocks noChangeArrowheads="1"/>
            </p:cNvSpPr>
            <p:nvPr/>
          </p:nvSpPr>
          <p:spPr bwMode="auto">
            <a:xfrm>
              <a:off x="2880" y="0"/>
              <a:ext cx="2736" cy="567"/>
            </a:xfrm>
            <a:prstGeom prst="rect">
              <a:avLst/>
            </a:prstGeom>
            <a:solidFill>
              <a:srgbClr val="000066"/>
            </a:solidFill>
            <a:ln w="9525">
              <a:noFill/>
              <a:miter lim="800000"/>
              <a:headEnd/>
              <a:tailEnd/>
            </a:ln>
            <a:effectLst/>
          </p:spPr>
          <p:txBody>
            <a:bodyPr/>
            <a:lstStyle/>
            <a:p>
              <a:pPr algn="ctr" eaLnBrk="1" hangingPunct="1">
                <a:spcBef>
                  <a:spcPct val="20000"/>
                </a:spcBef>
                <a:buClr>
                  <a:schemeClr val="tx2"/>
                </a:buClr>
                <a:buSzPct val="115000"/>
                <a:buFont typeface="Wingdings" pitchFamily="2" charset="2"/>
                <a:buNone/>
                <a:defRPr/>
              </a:pPr>
              <a:r>
                <a:rPr lang="en-US" b="1">
                  <a:solidFill>
                    <a:srgbClr val="66FF33"/>
                  </a:solidFill>
                  <a:effectLst>
                    <a:outerShdw blurRad="38100" dist="38100" dir="2700000" algn="tl">
                      <a:srgbClr val="000000"/>
                    </a:outerShdw>
                  </a:effectLst>
                  <a:latin typeface="Arial" charset="0"/>
                  <a:cs typeface="Arial" charset="0"/>
                </a:rPr>
                <a:t>Chi phí đầu tư  cho chiến tranh hạt nhân</a:t>
              </a:r>
            </a:p>
          </p:txBody>
        </p:sp>
        <p:sp>
          <p:nvSpPr>
            <p:cNvPr id="41998" name="Rectangle 14"/>
            <p:cNvSpPr>
              <a:spLocks noChangeArrowheads="1"/>
            </p:cNvSpPr>
            <p:nvPr/>
          </p:nvSpPr>
          <p:spPr bwMode="auto">
            <a:xfrm>
              <a:off x="144" y="0"/>
              <a:ext cx="2736" cy="567"/>
            </a:xfrm>
            <a:prstGeom prst="rect">
              <a:avLst/>
            </a:prstGeom>
            <a:solidFill>
              <a:srgbClr val="000066"/>
            </a:solidFill>
            <a:ln w="9525">
              <a:noFill/>
              <a:miter lim="800000"/>
              <a:headEnd/>
              <a:tailEnd/>
            </a:ln>
            <a:effectLst/>
          </p:spPr>
          <p:txBody>
            <a:bodyPr/>
            <a:lstStyle/>
            <a:p>
              <a:pPr algn="ctr" eaLnBrk="1" hangingPunct="1">
                <a:spcBef>
                  <a:spcPct val="20000"/>
                </a:spcBef>
                <a:buClr>
                  <a:schemeClr val="tx2"/>
                </a:buClr>
                <a:buSzPct val="115000"/>
                <a:buFont typeface="Wingdings" pitchFamily="2" charset="2"/>
                <a:buNone/>
                <a:defRPr/>
              </a:pPr>
              <a:r>
                <a:rPr lang="en-US" b="1">
                  <a:solidFill>
                    <a:srgbClr val="66FF33"/>
                  </a:solidFill>
                  <a:effectLst>
                    <a:outerShdw blurRad="38100" dist="38100" dir="2700000" algn="tl">
                      <a:srgbClr val="000000"/>
                    </a:outerShdw>
                  </a:effectLst>
                  <a:latin typeface="Arial" charset="0"/>
                  <a:cs typeface="Arial" charset="0"/>
                </a:rPr>
                <a:t>Chi phí đầu tư cho các lĩnh vực đời sống xã  hội</a:t>
              </a:r>
            </a:p>
          </p:txBody>
        </p:sp>
        <p:sp>
          <p:nvSpPr>
            <p:cNvPr id="28710" name="Line 15"/>
            <p:cNvSpPr>
              <a:spLocks noChangeShapeType="1"/>
            </p:cNvSpPr>
            <p:nvPr/>
          </p:nvSpPr>
          <p:spPr bwMode="auto">
            <a:xfrm>
              <a:off x="192" y="1152"/>
              <a:ext cx="5424" cy="0"/>
            </a:xfrm>
            <a:prstGeom prst="line">
              <a:avLst/>
            </a:prstGeom>
            <a:noFill/>
            <a:ln w="28575">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1" name="Line 16"/>
            <p:cNvSpPr>
              <a:spLocks noChangeShapeType="1"/>
            </p:cNvSpPr>
            <p:nvPr/>
          </p:nvSpPr>
          <p:spPr bwMode="auto">
            <a:xfrm>
              <a:off x="192" y="1691"/>
              <a:ext cx="5424" cy="0"/>
            </a:xfrm>
            <a:prstGeom prst="line">
              <a:avLst/>
            </a:prstGeom>
            <a:noFill/>
            <a:ln w="28575">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2" name="Line 17"/>
            <p:cNvSpPr>
              <a:spLocks noChangeShapeType="1"/>
            </p:cNvSpPr>
            <p:nvPr/>
          </p:nvSpPr>
          <p:spPr bwMode="auto">
            <a:xfrm>
              <a:off x="192" y="2228"/>
              <a:ext cx="5424" cy="0"/>
            </a:xfrm>
            <a:prstGeom prst="line">
              <a:avLst/>
            </a:prstGeom>
            <a:noFill/>
            <a:ln w="28575">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3" name="Line 18"/>
            <p:cNvSpPr>
              <a:spLocks noChangeShapeType="1"/>
            </p:cNvSpPr>
            <p:nvPr/>
          </p:nvSpPr>
          <p:spPr bwMode="auto">
            <a:xfrm>
              <a:off x="192" y="2622"/>
              <a:ext cx="5424" cy="0"/>
            </a:xfrm>
            <a:prstGeom prst="line">
              <a:avLst/>
            </a:prstGeom>
            <a:noFill/>
            <a:ln w="28575">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4" name="Line 19"/>
            <p:cNvSpPr>
              <a:spLocks noChangeShapeType="1"/>
            </p:cNvSpPr>
            <p:nvPr/>
          </p:nvSpPr>
          <p:spPr bwMode="auto">
            <a:xfrm>
              <a:off x="192" y="3015"/>
              <a:ext cx="5424" cy="0"/>
            </a:xfrm>
            <a:prstGeom prst="line">
              <a:avLst/>
            </a:prstGeom>
            <a:noFill/>
            <a:ln w="28575">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5" name="Line 20"/>
            <p:cNvSpPr>
              <a:spLocks noChangeShapeType="1"/>
            </p:cNvSpPr>
            <p:nvPr/>
          </p:nvSpPr>
          <p:spPr bwMode="auto">
            <a:xfrm>
              <a:off x="2880" y="0"/>
              <a:ext cx="48" cy="2976"/>
            </a:xfrm>
            <a:prstGeom prst="line">
              <a:avLst/>
            </a:prstGeom>
            <a:noFill/>
            <a:ln w="571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6" name="Line 21"/>
            <p:cNvSpPr>
              <a:spLocks noChangeShapeType="1"/>
            </p:cNvSpPr>
            <p:nvPr/>
          </p:nvSpPr>
          <p:spPr bwMode="auto">
            <a:xfrm>
              <a:off x="192" y="624"/>
              <a:ext cx="5424" cy="0"/>
            </a:xfrm>
            <a:prstGeom prst="line">
              <a:avLst/>
            </a:prstGeom>
            <a:noFill/>
            <a:ln w="28575" cap="sq">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7" name="Line 22"/>
            <p:cNvSpPr>
              <a:spLocks noChangeShapeType="1"/>
            </p:cNvSpPr>
            <p:nvPr/>
          </p:nvSpPr>
          <p:spPr bwMode="auto">
            <a:xfrm>
              <a:off x="144" y="0"/>
              <a:ext cx="0" cy="3024"/>
            </a:xfrm>
            <a:prstGeom prst="line">
              <a:avLst/>
            </a:prstGeom>
            <a:noFill/>
            <a:ln w="28575" cap="sq">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8" name="Line 23"/>
            <p:cNvSpPr>
              <a:spLocks noChangeShapeType="1"/>
            </p:cNvSpPr>
            <p:nvPr/>
          </p:nvSpPr>
          <p:spPr bwMode="auto">
            <a:xfrm>
              <a:off x="5616" y="0"/>
              <a:ext cx="0" cy="2976"/>
            </a:xfrm>
            <a:prstGeom prst="line">
              <a:avLst/>
            </a:prstGeom>
            <a:noFill/>
            <a:ln w="28575" cap="sq">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9" name="Line 24"/>
            <p:cNvSpPr>
              <a:spLocks noChangeShapeType="1"/>
            </p:cNvSpPr>
            <p:nvPr/>
          </p:nvSpPr>
          <p:spPr bwMode="auto">
            <a:xfrm flipV="1">
              <a:off x="192" y="3024"/>
              <a:ext cx="5424" cy="0"/>
            </a:xfrm>
            <a:prstGeom prst="line">
              <a:avLst/>
            </a:prstGeom>
            <a:noFill/>
            <a:ln w="28575" cap="sq">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2009" name="Text Box 25"/>
          <p:cNvSpPr txBox="1">
            <a:spLocks noChangeArrowheads="1"/>
          </p:cNvSpPr>
          <p:nvPr/>
        </p:nvSpPr>
        <p:spPr bwMode="auto">
          <a:xfrm>
            <a:off x="6486525" y="5386388"/>
            <a:ext cx="358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vi-VN" sz="2000" b="1">
                <a:solidFill>
                  <a:srgbClr val="006600"/>
                </a:solidFill>
                <a:cs typeface="Arial" panose="020B0604020202020204" pitchFamily="34" charset="0"/>
              </a:rPr>
              <a:t>Đã và đang thực hiện được</a:t>
            </a:r>
          </a:p>
        </p:txBody>
      </p:sp>
      <p:grpSp>
        <p:nvGrpSpPr>
          <p:cNvPr id="3" name="Group 26"/>
          <p:cNvGrpSpPr>
            <a:grpSpLocks/>
          </p:cNvGrpSpPr>
          <p:nvPr/>
        </p:nvGrpSpPr>
        <p:grpSpPr bwMode="auto">
          <a:xfrm>
            <a:off x="2057400" y="5638800"/>
            <a:ext cx="7848600" cy="1106488"/>
            <a:chOff x="336" y="3660"/>
            <a:chExt cx="4944" cy="697"/>
          </a:xfrm>
        </p:grpSpPr>
        <p:sp>
          <p:nvSpPr>
            <p:cNvPr id="28695" name="Text Box 27"/>
            <p:cNvSpPr txBox="1">
              <a:spLocks noChangeArrowheads="1"/>
            </p:cNvSpPr>
            <p:nvPr/>
          </p:nvSpPr>
          <p:spPr bwMode="auto">
            <a:xfrm>
              <a:off x="336" y="3780"/>
              <a:ext cx="4944"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just" eaLnBrk="1" hangingPunct="1"/>
              <a:r>
                <a:rPr lang="en-US" altLang="vi-VN" sz="1800" b="1">
                  <a:solidFill>
                    <a:srgbClr val="000066"/>
                  </a:solidFill>
                  <a:cs typeface="Arial" panose="020B0604020202020204" pitchFamily="34" charset="0"/>
                </a:rPr>
                <a:t>Cuộc chạy đua vũ trang chuẩn bị cho chiến tranh hạt nhân là sự tốn kém và phi lí. Nó đã và đang cướp đi của thế giới nhiều điều kiện để cải thiện cuộc sống con người.</a:t>
              </a:r>
            </a:p>
          </p:txBody>
        </p:sp>
        <p:sp>
          <p:nvSpPr>
            <p:cNvPr id="28696" name="Line 28"/>
            <p:cNvSpPr>
              <a:spLocks noChangeShapeType="1"/>
            </p:cNvSpPr>
            <p:nvPr/>
          </p:nvSpPr>
          <p:spPr bwMode="auto">
            <a:xfrm>
              <a:off x="2064" y="3684"/>
              <a:ext cx="48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97" name="Line 29"/>
            <p:cNvSpPr>
              <a:spLocks noChangeShapeType="1"/>
            </p:cNvSpPr>
            <p:nvPr/>
          </p:nvSpPr>
          <p:spPr bwMode="auto">
            <a:xfrm flipH="1">
              <a:off x="2580" y="3660"/>
              <a:ext cx="576"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30"/>
          <p:cNvGrpSpPr>
            <a:grpSpLocks/>
          </p:cNvGrpSpPr>
          <p:nvPr/>
        </p:nvGrpSpPr>
        <p:grpSpPr bwMode="auto">
          <a:xfrm>
            <a:off x="2438400" y="5257800"/>
            <a:ext cx="2438400" cy="647700"/>
            <a:chOff x="576" y="3408"/>
            <a:chExt cx="1536" cy="408"/>
          </a:xfrm>
        </p:grpSpPr>
        <p:sp>
          <p:nvSpPr>
            <p:cNvPr id="28693" name="Text Box 31"/>
            <p:cNvSpPr txBox="1">
              <a:spLocks noChangeArrowheads="1"/>
            </p:cNvSpPr>
            <p:nvPr/>
          </p:nvSpPr>
          <p:spPr bwMode="auto">
            <a:xfrm>
              <a:off x="576" y="3564"/>
              <a:ext cx="15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vi-VN" sz="2000" b="1">
                  <a:solidFill>
                    <a:srgbClr val="006600"/>
                  </a:solidFill>
                  <a:cs typeface="Arial" panose="020B0604020202020204" pitchFamily="34" charset="0"/>
                </a:rPr>
                <a:t>Đó chỉ là giấc mơ</a:t>
              </a:r>
            </a:p>
          </p:txBody>
        </p:sp>
        <p:sp>
          <p:nvSpPr>
            <p:cNvPr id="28694" name="AutoShape 32"/>
            <p:cNvSpPr>
              <a:spLocks noChangeArrowheads="1"/>
            </p:cNvSpPr>
            <p:nvPr/>
          </p:nvSpPr>
          <p:spPr bwMode="auto">
            <a:xfrm>
              <a:off x="1344" y="3408"/>
              <a:ext cx="144" cy="144"/>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vi-VN" altLang="vi-VN" sz="1800">
                <a:cs typeface="Arial" panose="020B0604020202020204" pitchFamily="34" charset="0"/>
              </a:endParaRPr>
            </a:p>
          </p:txBody>
        </p:sp>
      </p:grpSp>
      <p:sp>
        <p:nvSpPr>
          <p:cNvPr id="42017" name="AutoShape 33"/>
          <p:cNvSpPr>
            <a:spLocks noChangeArrowheads="1"/>
          </p:cNvSpPr>
          <p:nvPr/>
        </p:nvSpPr>
        <p:spPr bwMode="auto">
          <a:xfrm>
            <a:off x="7772400" y="5257800"/>
            <a:ext cx="228600" cy="2286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vi-VN" altLang="vi-VN" sz="1800">
              <a:cs typeface="Arial" panose="020B0604020202020204" pitchFamily="34" charset="0"/>
            </a:endParaRPr>
          </a:p>
        </p:txBody>
      </p:sp>
      <p:sp>
        <p:nvSpPr>
          <p:cNvPr id="42018" name="Rectangle 34"/>
          <p:cNvSpPr>
            <a:spLocks noChangeArrowheads="1"/>
          </p:cNvSpPr>
          <p:nvPr/>
        </p:nvSpPr>
        <p:spPr bwMode="auto">
          <a:xfrm>
            <a:off x="1752600" y="990600"/>
            <a:ext cx="4419600" cy="914400"/>
          </a:xfrm>
          <a:prstGeom prst="rect">
            <a:avLst/>
          </a:prstGeom>
          <a:noFill/>
          <a:ln w="9525">
            <a:noFill/>
            <a:miter lim="800000"/>
            <a:headEnd/>
            <a:tailEnd/>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SzPct val="115000"/>
              <a:buFont typeface="Wingdings" panose="05000000000000000000" pitchFamily="2" charset="2"/>
              <a:buNone/>
              <a:defRPr/>
            </a:pPr>
            <a:r>
              <a:rPr lang="en-US" altLang="vi-VN" sz="1600">
                <a:effectLst>
                  <a:outerShdw blurRad="38100" dist="38100" dir="2700000" algn="tl">
                    <a:srgbClr val="C0C0C0"/>
                  </a:outerShdw>
                </a:effectLst>
                <a:latin typeface="Times New Roman" panose="02020603050405020304" pitchFamily="18" charset="0"/>
                <a:cs typeface="Arial" panose="020B0604020202020204" pitchFamily="34" charset="0"/>
              </a:rPr>
              <a:t>100 tỉ USD để giải quyết những vấn đề cấp bách, cứu trợ ý tế, giáo dục cho 500 triệu trẻ em nghèo trên thế giới( Chương trình UNICEF, Năm 1982)</a:t>
            </a:r>
          </a:p>
        </p:txBody>
      </p:sp>
      <p:sp>
        <p:nvSpPr>
          <p:cNvPr id="42019" name="Rectangle 35"/>
          <p:cNvSpPr>
            <a:spLocks noChangeArrowheads="1"/>
          </p:cNvSpPr>
          <p:nvPr/>
        </p:nvSpPr>
        <p:spPr bwMode="auto">
          <a:xfrm>
            <a:off x="6248400" y="995364"/>
            <a:ext cx="4343400" cy="985837"/>
          </a:xfrm>
          <a:prstGeom prst="rect">
            <a:avLst/>
          </a:prstGeom>
          <a:noFill/>
          <a:ln w="9525">
            <a:noFill/>
            <a:miter lim="800000"/>
            <a:headEnd/>
            <a:tailEnd/>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SzPct val="115000"/>
              <a:buFont typeface="Wingdings" panose="05000000000000000000" pitchFamily="2" charset="2"/>
              <a:buNone/>
              <a:defRPr/>
            </a:pPr>
            <a:r>
              <a:rPr lang="en-US" altLang="vi-VN" sz="1600">
                <a:effectLst>
                  <a:outerShdw blurRad="38100" dist="38100" dir="2700000" algn="tl">
                    <a:srgbClr val="C0C0C0"/>
                  </a:outerShdw>
                </a:effectLst>
                <a:latin typeface="Times New Roman" panose="02020603050405020304" pitchFamily="18" charset="0"/>
                <a:cs typeface="Arial" panose="020B0604020202020204" pitchFamily="34" charset="0"/>
              </a:rPr>
              <a:t>Gần bằng chi phí cho 100 máy bay ném bom  </a:t>
            </a:r>
          </a:p>
          <a:p>
            <a:pPr eaLnBrk="1" hangingPunct="1">
              <a:spcBef>
                <a:spcPct val="20000"/>
              </a:spcBef>
              <a:buClr>
                <a:schemeClr val="tx2"/>
              </a:buClr>
              <a:buSzPct val="115000"/>
              <a:buFont typeface="Wingdings" panose="05000000000000000000" pitchFamily="2" charset="2"/>
              <a:buNone/>
              <a:defRPr/>
            </a:pPr>
            <a:r>
              <a:rPr lang="en-US" altLang="vi-VN" sz="1600">
                <a:effectLst>
                  <a:outerShdw blurRad="38100" dist="38100" dir="2700000" algn="tl">
                    <a:srgbClr val="C0C0C0"/>
                  </a:outerShdw>
                </a:effectLst>
                <a:latin typeface="Times New Roman" panose="02020603050405020304" pitchFamily="18" charset="0"/>
                <a:cs typeface="Arial" panose="020B0604020202020204" pitchFamily="34" charset="0"/>
              </a:rPr>
              <a:t>chiến lược  B1B và 7000 tên lửa vượt đại châu  </a:t>
            </a:r>
          </a:p>
          <a:p>
            <a:pPr eaLnBrk="1" hangingPunct="1">
              <a:spcBef>
                <a:spcPct val="20000"/>
              </a:spcBef>
              <a:buClr>
                <a:schemeClr val="tx2"/>
              </a:buClr>
              <a:buSzPct val="115000"/>
              <a:buFont typeface="Wingdings" panose="05000000000000000000" pitchFamily="2" charset="2"/>
              <a:buNone/>
              <a:defRPr/>
            </a:pPr>
            <a:r>
              <a:rPr lang="en-US" altLang="vi-VN" sz="1600">
                <a:effectLst>
                  <a:outerShdw blurRad="38100" dist="38100" dir="2700000" algn="tl">
                    <a:srgbClr val="C0C0C0"/>
                  </a:outerShdw>
                </a:effectLst>
                <a:latin typeface="Times New Roman" panose="02020603050405020304" pitchFamily="18" charset="0"/>
                <a:cs typeface="Arial" panose="020B0604020202020204" pitchFamily="34" charset="0"/>
              </a:rPr>
              <a:t> ( chứa đầu đạn hạt nhân) </a:t>
            </a:r>
          </a:p>
        </p:txBody>
      </p:sp>
      <p:sp>
        <p:nvSpPr>
          <p:cNvPr id="42020" name="Rectangle 36"/>
          <p:cNvSpPr>
            <a:spLocks noChangeArrowheads="1"/>
          </p:cNvSpPr>
          <p:nvPr/>
        </p:nvSpPr>
        <p:spPr bwMode="auto">
          <a:xfrm>
            <a:off x="1752600" y="1828800"/>
            <a:ext cx="4400550" cy="852488"/>
          </a:xfrm>
          <a:prstGeom prst="rect">
            <a:avLst/>
          </a:prstGeom>
          <a:noFill/>
          <a:ln w="9525">
            <a:noFill/>
            <a:miter lim="800000"/>
            <a:headEnd/>
            <a:tailEnd/>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SzPct val="115000"/>
              <a:buFont typeface="Wingdings" panose="05000000000000000000" pitchFamily="2" charset="2"/>
              <a:buNone/>
              <a:defRPr/>
            </a:pPr>
            <a:r>
              <a:rPr lang="en-US" altLang="vi-VN">
                <a:effectLst>
                  <a:outerShdw blurRad="38100" dist="38100" dir="2700000" algn="tl">
                    <a:srgbClr val="C0C0C0"/>
                  </a:outerShdw>
                </a:effectLst>
                <a:latin typeface="Times New Roman" panose="02020603050405020304" pitchFamily="18" charset="0"/>
                <a:cs typeface="Arial" panose="020B0604020202020204" pitchFamily="34" charset="0"/>
              </a:rPr>
              <a:t>Kinh phí của chương trình phòng bệnh 14 năm,   phòng bệnh sốt rét cho 1 tỉ người và cứu 14  triệu trẻ em châu Phi</a:t>
            </a:r>
          </a:p>
        </p:txBody>
      </p:sp>
      <p:sp>
        <p:nvSpPr>
          <p:cNvPr id="42021" name="Rectangle 37"/>
          <p:cNvSpPr>
            <a:spLocks noChangeArrowheads="1"/>
          </p:cNvSpPr>
          <p:nvPr/>
        </p:nvSpPr>
        <p:spPr bwMode="auto">
          <a:xfrm>
            <a:off x="1752600" y="2819401"/>
            <a:ext cx="4095750" cy="625475"/>
          </a:xfrm>
          <a:prstGeom prst="rect">
            <a:avLst/>
          </a:prstGeom>
          <a:noFill/>
          <a:ln w="9525">
            <a:noFill/>
            <a:miter lim="800000"/>
            <a:headEnd/>
            <a:tailEnd/>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SzPct val="115000"/>
              <a:buFont typeface="Wingdings" panose="05000000000000000000" pitchFamily="2" charset="2"/>
              <a:buNone/>
              <a:defRPr/>
            </a:pPr>
            <a:r>
              <a:rPr lang="en-US" altLang="vi-VN">
                <a:effectLst>
                  <a:outerShdw blurRad="38100" dist="38100" dir="2700000" algn="tl">
                    <a:srgbClr val="C0C0C0"/>
                  </a:outerShdw>
                </a:effectLst>
                <a:latin typeface="Times New Roman" panose="02020603050405020304" pitchFamily="18" charset="0"/>
                <a:cs typeface="Arial" panose="020B0604020202020204" pitchFamily="34" charset="0"/>
              </a:rPr>
              <a:t>Năm 19859( theo tính toán của FAO), 575 triệu     người thiếu dinh dưỡng</a:t>
            </a:r>
          </a:p>
        </p:txBody>
      </p:sp>
      <p:sp>
        <p:nvSpPr>
          <p:cNvPr id="42022" name="Rectangle 38"/>
          <p:cNvSpPr>
            <a:spLocks noChangeArrowheads="1"/>
          </p:cNvSpPr>
          <p:nvPr/>
        </p:nvSpPr>
        <p:spPr bwMode="auto">
          <a:xfrm>
            <a:off x="1752600" y="3567114"/>
            <a:ext cx="4095750" cy="623887"/>
          </a:xfrm>
          <a:prstGeom prst="rect">
            <a:avLst/>
          </a:prstGeom>
          <a:noFill/>
          <a:ln w="9525">
            <a:noFill/>
            <a:miter lim="800000"/>
            <a:headEnd/>
            <a:tailEnd/>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SzPct val="115000"/>
              <a:buFont typeface="Wingdings" panose="05000000000000000000" pitchFamily="2" charset="2"/>
              <a:buNone/>
              <a:defRPr/>
            </a:pPr>
            <a:r>
              <a:rPr lang="en-US" altLang="vi-VN">
                <a:effectLst>
                  <a:outerShdw blurRad="38100" dist="38100" dir="2700000" algn="tl">
                    <a:srgbClr val="C0C0C0"/>
                  </a:outerShdw>
                </a:effectLst>
                <a:latin typeface="Times New Roman" panose="02020603050405020304" pitchFamily="18" charset="0"/>
                <a:cs typeface="Arial" panose="020B0604020202020204" pitchFamily="34" charset="0"/>
              </a:rPr>
              <a:t>Tiền nông cụ cần thiết cho các nước nghèo trong 4 năm</a:t>
            </a:r>
          </a:p>
        </p:txBody>
      </p:sp>
      <p:sp>
        <p:nvSpPr>
          <p:cNvPr id="42023" name="Rectangle 39"/>
          <p:cNvSpPr>
            <a:spLocks noChangeArrowheads="1"/>
          </p:cNvSpPr>
          <p:nvPr/>
        </p:nvSpPr>
        <p:spPr bwMode="auto">
          <a:xfrm>
            <a:off x="1752600" y="4267200"/>
            <a:ext cx="4495800" cy="609600"/>
          </a:xfrm>
          <a:prstGeom prst="rect">
            <a:avLst/>
          </a:prstGeom>
          <a:noFill/>
          <a:ln w="9525">
            <a:noFill/>
            <a:miter lim="800000"/>
            <a:headEnd/>
            <a:tailEnd/>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SzPct val="115000"/>
              <a:buFont typeface="Wingdings" panose="05000000000000000000" pitchFamily="2" charset="2"/>
              <a:buNone/>
              <a:defRPr/>
            </a:pPr>
            <a:r>
              <a:rPr lang="en-US" altLang="vi-VN">
                <a:effectLst>
                  <a:outerShdw blurRad="38100" dist="38100" dir="2700000" algn="tl">
                    <a:srgbClr val="C0C0C0"/>
                  </a:outerShdw>
                </a:effectLst>
                <a:latin typeface="Times New Roman" panose="02020603050405020304" pitchFamily="18" charset="0"/>
                <a:cs typeface="Arial" panose="020B0604020202020204" pitchFamily="34" charset="0"/>
              </a:rPr>
              <a:t>xóa nạn mù chữ cho toàn thế giới </a:t>
            </a:r>
          </a:p>
        </p:txBody>
      </p:sp>
      <p:sp>
        <p:nvSpPr>
          <p:cNvPr id="42024" name="Rectangle 40"/>
          <p:cNvSpPr>
            <a:spLocks noChangeArrowheads="1"/>
          </p:cNvSpPr>
          <p:nvPr/>
        </p:nvSpPr>
        <p:spPr bwMode="auto">
          <a:xfrm>
            <a:off x="6381750" y="1828800"/>
            <a:ext cx="4286250" cy="852488"/>
          </a:xfrm>
          <a:prstGeom prst="rect">
            <a:avLst/>
          </a:prstGeom>
          <a:noFill/>
          <a:ln w="9525">
            <a:noFill/>
            <a:miter lim="800000"/>
            <a:headEnd/>
            <a:tailEnd/>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SzPct val="115000"/>
              <a:buFont typeface="Wingdings" panose="05000000000000000000" pitchFamily="2" charset="2"/>
              <a:buNone/>
              <a:defRPr/>
            </a:pPr>
            <a:r>
              <a:rPr lang="en-US" altLang="vi-VN">
                <a:effectLst>
                  <a:outerShdw blurRad="38100" dist="38100" dir="2700000" algn="tl">
                    <a:srgbClr val="C0C0C0"/>
                  </a:outerShdw>
                </a:effectLst>
                <a:latin typeface="Times New Roman" panose="02020603050405020304" pitchFamily="18" charset="0"/>
                <a:cs typeface="Arial" panose="020B0604020202020204" pitchFamily="34" charset="0"/>
              </a:rPr>
              <a:t>Bằng giá 10 chiếc tàu sân bay Ni -mít mang </a:t>
            </a:r>
          </a:p>
          <a:p>
            <a:pPr eaLnBrk="1" hangingPunct="1">
              <a:spcBef>
                <a:spcPct val="20000"/>
              </a:spcBef>
              <a:buClr>
                <a:schemeClr val="tx2"/>
              </a:buClr>
              <a:buSzPct val="115000"/>
              <a:buFont typeface="Wingdings" panose="05000000000000000000" pitchFamily="2" charset="2"/>
              <a:buNone/>
              <a:defRPr/>
            </a:pPr>
            <a:r>
              <a:rPr lang="en-US" altLang="vi-VN">
                <a:effectLst>
                  <a:outerShdw blurRad="38100" dist="38100" dir="2700000" algn="tl">
                    <a:srgbClr val="C0C0C0"/>
                  </a:outerShdw>
                </a:effectLst>
                <a:latin typeface="Times New Roman" panose="02020603050405020304" pitchFamily="18" charset="0"/>
                <a:cs typeface="Arial" panose="020B0604020202020204" pitchFamily="34" charset="0"/>
              </a:rPr>
              <a:t>vũ khí hạt nhân của Mĩ dự định sản xuất từ            1986 - 2000</a:t>
            </a:r>
          </a:p>
        </p:txBody>
      </p:sp>
      <p:sp>
        <p:nvSpPr>
          <p:cNvPr id="42025" name="Rectangle 41"/>
          <p:cNvSpPr>
            <a:spLocks noChangeArrowheads="1"/>
          </p:cNvSpPr>
          <p:nvPr/>
        </p:nvSpPr>
        <p:spPr bwMode="auto">
          <a:xfrm>
            <a:off x="6305550" y="2743201"/>
            <a:ext cx="4210050" cy="625475"/>
          </a:xfrm>
          <a:prstGeom prst="rect">
            <a:avLst/>
          </a:prstGeom>
          <a:noFill/>
          <a:ln w="9525">
            <a:noFill/>
            <a:miter lim="800000"/>
            <a:headEnd/>
            <a:tailEnd/>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SzPct val="115000"/>
              <a:buFont typeface="Wingdings" panose="05000000000000000000" pitchFamily="2" charset="2"/>
              <a:buNone/>
              <a:defRPr/>
            </a:pPr>
            <a:r>
              <a:rPr lang="en-US" altLang="vi-VN">
                <a:effectLst>
                  <a:outerShdw blurRad="38100" dist="38100" dir="2700000" algn="tl">
                    <a:srgbClr val="C0C0C0"/>
                  </a:outerShdw>
                </a:effectLst>
                <a:latin typeface="Times New Roman" panose="02020603050405020304" pitchFamily="18" charset="0"/>
                <a:cs typeface="Arial" panose="020B0604020202020204" pitchFamily="34" charset="0"/>
              </a:rPr>
              <a:t>Gần bằng kinh phí sản xuất 149 tên lửa MX</a:t>
            </a:r>
          </a:p>
        </p:txBody>
      </p:sp>
      <p:sp>
        <p:nvSpPr>
          <p:cNvPr id="42026" name="Rectangle 42"/>
          <p:cNvSpPr>
            <a:spLocks noChangeArrowheads="1"/>
          </p:cNvSpPr>
          <p:nvPr/>
        </p:nvSpPr>
        <p:spPr bwMode="auto">
          <a:xfrm>
            <a:off x="6381750" y="3505200"/>
            <a:ext cx="4133850" cy="623888"/>
          </a:xfrm>
          <a:prstGeom prst="rect">
            <a:avLst/>
          </a:prstGeom>
          <a:noFill/>
          <a:ln w="9525">
            <a:noFill/>
            <a:miter lim="800000"/>
            <a:headEnd/>
            <a:tailEnd/>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SzPct val="115000"/>
              <a:buFont typeface="Wingdings" panose="05000000000000000000" pitchFamily="2" charset="2"/>
              <a:buNone/>
              <a:defRPr/>
            </a:pPr>
            <a:r>
              <a:rPr lang="en-US" altLang="vi-VN">
                <a:effectLst>
                  <a:outerShdw blurRad="38100" dist="38100" dir="2700000" algn="tl">
                    <a:srgbClr val="C0C0C0"/>
                  </a:outerShdw>
                </a:effectLst>
                <a:latin typeface="Times New Roman" panose="02020603050405020304" pitchFamily="18" charset="0"/>
                <a:cs typeface="Arial" panose="020B0604020202020204" pitchFamily="34" charset="0"/>
              </a:rPr>
              <a:t>Bằng tiền 27 tên lửa MX </a:t>
            </a:r>
          </a:p>
        </p:txBody>
      </p:sp>
      <p:sp>
        <p:nvSpPr>
          <p:cNvPr id="42027" name="Rectangle 43"/>
          <p:cNvSpPr>
            <a:spLocks noChangeArrowheads="1"/>
          </p:cNvSpPr>
          <p:nvPr/>
        </p:nvSpPr>
        <p:spPr bwMode="auto">
          <a:xfrm>
            <a:off x="6248400" y="4191000"/>
            <a:ext cx="4419600" cy="685800"/>
          </a:xfrm>
          <a:prstGeom prst="rect">
            <a:avLst/>
          </a:prstGeom>
          <a:noFill/>
          <a:ln w="9525">
            <a:noFill/>
            <a:miter lim="800000"/>
            <a:headEnd/>
            <a:tailEnd/>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SzPct val="115000"/>
              <a:buFont typeface="Wingdings" panose="05000000000000000000" pitchFamily="2" charset="2"/>
              <a:buNone/>
              <a:defRPr/>
            </a:pPr>
            <a:r>
              <a:rPr lang="en-US" altLang="vi-VN">
                <a:effectLst>
                  <a:outerShdw blurRad="38100" dist="38100" dir="2700000" algn="tl">
                    <a:srgbClr val="C0C0C0"/>
                  </a:outerShdw>
                </a:effectLst>
                <a:latin typeface="Times New Roman" panose="02020603050405020304" pitchFamily="18" charset="0"/>
                <a:cs typeface="Arial" panose="020B0604020202020204" pitchFamily="34" charset="0"/>
              </a:rPr>
              <a:t>Bằng tiền đóng 2 tàu ngầm mang vũ khí hạt nhân</a:t>
            </a:r>
          </a:p>
        </p:txBody>
      </p:sp>
      <p:sp>
        <p:nvSpPr>
          <p:cNvPr id="42028" name="AutoShape 44"/>
          <p:cNvSpPr>
            <a:spLocks noChangeArrowheads="1"/>
          </p:cNvSpPr>
          <p:nvPr/>
        </p:nvSpPr>
        <p:spPr bwMode="auto">
          <a:xfrm>
            <a:off x="3657600" y="4800600"/>
            <a:ext cx="228600" cy="2286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vi-VN" altLang="vi-VN" sz="1800">
              <a:cs typeface="Arial" panose="020B0604020202020204" pitchFamily="34" charset="0"/>
            </a:endParaRPr>
          </a:p>
        </p:txBody>
      </p:sp>
      <p:sp>
        <p:nvSpPr>
          <p:cNvPr id="42029" name="AutoShape 45"/>
          <p:cNvSpPr>
            <a:spLocks noChangeArrowheads="1"/>
          </p:cNvSpPr>
          <p:nvPr/>
        </p:nvSpPr>
        <p:spPr bwMode="auto">
          <a:xfrm>
            <a:off x="7772400" y="4800600"/>
            <a:ext cx="228600" cy="2286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vi-VN" altLang="vi-VN" sz="1800">
              <a:cs typeface="Arial" panose="020B0604020202020204" pitchFamily="34" charset="0"/>
            </a:endParaRPr>
          </a:p>
        </p:txBody>
      </p:sp>
      <p:sp>
        <p:nvSpPr>
          <p:cNvPr id="42030" name="Text Box 46"/>
          <p:cNvSpPr txBox="1">
            <a:spLocks noChangeArrowheads="1"/>
          </p:cNvSpPr>
          <p:nvPr/>
        </p:nvSpPr>
        <p:spPr bwMode="auto">
          <a:xfrm>
            <a:off x="3200400" y="4953000"/>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vi-VN" sz="2000" b="1">
                <a:solidFill>
                  <a:srgbClr val="0099CC"/>
                </a:solidFill>
                <a:cs typeface="Arial" panose="020B0604020202020204" pitchFamily="34" charset="0"/>
              </a:rPr>
              <a:t>Qúa thấp</a:t>
            </a:r>
          </a:p>
        </p:txBody>
      </p:sp>
      <p:sp>
        <p:nvSpPr>
          <p:cNvPr id="42031" name="Text Box 47"/>
          <p:cNvSpPr txBox="1">
            <a:spLocks noChangeArrowheads="1"/>
          </p:cNvSpPr>
          <p:nvPr/>
        </p:nvSpPr>
        <p:spPr bwMode="auto">
          <a:xfrm>
            <a:off x="7477125" y="4953000"/>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vi-VN" sz="2000" b="1">
                <a:solidFill>
                  <a:srgbClr val="0099CC"/>
                </a:solidFill>
                <a:cs typeface="Arial" panose="020B0604020202020204" pitchFamily="34" charset="0"/>
              </a:rPr>
              <a:t>Qúa cao</a:t>
            </a:r>
          </a:p>
        </p:txBody>
      </p:sp>
    </p:spTree>
    <p:extLst>
      <p:ext uri="{BB962C8B-B14F-4D97-AF65-F5344CB8AC3E}">
        <p14:creationId xmlns:p14="http://schemas.microsoft.com/office/powerpoint/2010/main" val="12839559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2018"/>
                                        </p:tgtEl>
                                        <p:attrNameLst>
                                          <p:attrName>style.visibility</p:attrName>
                                        </p:attrNameLst>
                                      </p:cBhvr>
                                      <p:to>
                                        <p:strVal val="visible"/>
                                      </p:to>
                                    </p:set>
                                    <p:animEffect transition="in" filter="wedge">
                                      <p:cBhvr>
                                        <p:cTn id="7" dur="2000"/>
                                        <p:tgtEl>
                                          <p:spTgt spid="4201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42019"/>
                                        </p:tgtEl>
                                        <p:attrNameLst>
                                          <p:attrName>style.visibility</p:attrName>
                                        </p:attrNameLst>
                                      </p:cBhvr>
                                      <p:to>
                                        <p:strVal val="visible"/>
                                      </p:to>
                                    </p:set>
                                    <p:animEffect transition="in" filter="wedge">
                                      <p:cBhvr>
                                        <p:cTn id="10" dur="2000"/>
                                        <p:tgtEl>
                                          <p:spTgt spid="42019"/>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42020"/>
                                        </p:tgtEl>
                                        <p:attrNameLst>
                                          <p:attrName>style.visibility</p:attrName>
                                        </p:attrNameLst>
                                      </p:cBhvr>
                                      <p:to>
                                        <p:strVal val="visible"/>
                                      </p:to>
                                    </p:set>
                                    <p:animEffect transition="in" filter="wedge">
                                      <p:cBhvr>
                                        <p:cTn id="13" dur="2000"/>
                                        <p:tgtEl>
                                          <p:spTgt spid="42020"/>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42024"/>
                                        </p:tgtEl>
                                        <p:attrNameLst>
                                          <p:attrName>style.visibility</p:attrName>
                                        </p:attrNameLst>
                                      </p:cBhvr>
                                      <p:to>
                                        <p:strVal val="visible"/>
                                      </p:to>
                                    </p:set>
                                    <p:animEffect transition="in" filter="wedge">
                                      <p:cBhvr>
                                        <p:cTn id="16" dur="2000"/>
                                        <p:tgtEl>
                                          <p:spTgt spid="42024"/>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42021"/>
                                        </p:tgtEl>
                                        <p:attrNameLst>
                                          <p:attrName>style.visibility</p:attrName>
                                        </p:attrNameLst>
                                      </p:cBhvr>
                                      <p:to>
                                        <p:strVal val="visible"/>
                                      </p:to>
                                    </p:set>
                                    <p:animEffect transition="in" filter="wedge">
                                      <p:cBhvr>
                                        <p:cTn id="19" dur="2000"/>
                                        <p:tgtEl>
                                          <p:spTgt spid="42021"/>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42025"/>
                                        </p:tgtEl>
                                        <p:attrNameLst>
                                          <p:attrName>style.visibility</p:attrName>
                                        </p:attrNameLst>
                                      </p:cBhvr>
                                      <p:to>
                                        <p:strVal val="visible"/>
                                      </p:to>
                                    </p:set>
                                    <p:animEffect transition="in" filter="wedge">
                                      <p:cBhvr>
                                        <p:cTn id="22" dur="2000"/>
                                        <p:tgtEl>
                                          <p:spTgt spid="42025"/>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42022"/>
                                        </p:tgtEl>
                                        <p:attrNameLst>
                                          <p:attrName>style.visibility</p:attrName>
                                        </p:attrNameLst>
                                      </p:cBhvr>
                                      <p:to>
                                        <p:strVal val="visible"/>
                                      </p:to>
                                    </p:set>
                                    <p:animEffect transition="in" filter="wedge">
                                      <p:cBhvr>
                                        <p:cTn id="25" dur="2000"/>
                                        <p:tgtEl>
                                          <p:spTgt spid="42022"/>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42026"/>
                                        </p:tgtEl>
                                        <p:attrNameLst>
                                          <p:attrName>style.visibility</p:attrName>
                                        </p:attrNameLst>
                                      </p:cBhvr>
                                      <p:to>
                                        <p:strVal val="visible"/>
                                      </p:to>
                                    </p:set>
                                    <p:animEffect transition="in" filter="wedge">
                                      <p:cBhvr>
                                        <p:cTn id="28" dur="2000"/>
                                        <p:tgtEl>
                                          <p:spTgt spid="42026"/>
                                        </p:tgtEl>
                                      </p:cBhvr>
                                    </p:animEffect>
                                  </p:childTnLst>
                                </p:cTn>
                              </p:par>
                              <p:par>
                                <p:cTn id="29" presetID="20" presetClass="entr" presetSubtype="0" fill="hold" grpId="0" nodeType="withEffect">
                                  <p:stCondLst>
                                    <p:cond delay="0"/>
                                  </p:stCondLst>
                                  <p:childTnLst>
                                    <p:set>
                                      <p:cBhvr>
                                        <p:cTn id="30" dur="1" fill="hold">
                                          <p:stCondLst>
                                            <p:cond delay="0"/>
                                          </p:stCondLst>
                                        </p:cTn>
                                        <p:tgtEl>
                                          <p:spTgt spid="42023"/>
                                        </p:tgtEl>
                                        <p:attrNameLst>
                                          <p:attrName>style.visibility</p:attrName>
                                        </p:attrNameLst>
                                      </p:cBhvr>
                                      <p:to>
                                        <p:strVal val="visible"/>
                                      </p:to>
                                    </p:set>
                                    <p:animEffect transition="in" filter="wedge">
                                      <p:cBhvr>
                                        <p:cTn id="31" dur="2000"/>
                                        <p:tgtEl>
                                          <p:spTgt spid="42023"/>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42027"/>
                                        </p:tgtEl>
                                        <p:attrNameLst>
                                          <p:attrName>style.visibility</p:attrName>
                                        </p:attrNameLst>
                                      </p:cBhvr>
                                      <p:to>
                                        <p:strVal val="visible"/>
                                      </p:to>
                                    </p:set>
                                    <p:animEffect transition="in" filter="wedge">
                                      <p:cBhvr>
                                        <p:cTn id="34" dur="2000"/>
                                        <p:tgtEl>
                                          <p:spTgt spid="4202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42028"/>
                                        </p:tgtEl>
                                        <p:attrNameLst>
                                          <p:attrName>style.visibility</p:attrName>
                                        </p:attrNameLst>
                                      </p:cBhvr>
                                      <p:to>
                                        <p:strVal val="visible"/>
                                      </p:to>
                                    </p:set>
                                    <p:animEffect transition="in" filter="blinds(horizontal)">
                                      <p:cBhvr>
                                        <p:cTn id="39" dur="500"/>
                                        <p:tgtEl>
                                          <p:spTgt spid="42028"/>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42030"/>
                                        </p:tgtEl>
                                        <p:attrNameLst>
                                          <p:attrName>style.visibility</p:attrName>
                                        </p:attrNameLst>
                                      </p:cBhvr>
                                      <p:to>
                                        <p:strVal val="visible"/>
                                      </p:to>
                                    </p:set>
                                    <p:animEffect transition="in" filter="blinds(horizontal)">
                                      <p:cBhvr>
                                        <p:cTn id="42" dur="500"/>
                                        <p:tgtEl>
                                          <p:spTgt spid="4203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2029"/>
                                        </p:tgtEl>
                                        <p:attrNameLst>
                                          <p:attrName>style.visibility</p:attrName>
                                        </p:attrNameLst>
                                      </p:cBhvr>
                                      <p:to>
                                        <p:strVal val="visible"/>
                                      </p:to>
                                    </p:set>
                                    <p:animEffect transition="in" filter="blinds(horizontal)">
                                      <p:cBhvr>
                                        <p:cTn id="47" dur="500"/>
                                        <p:tgtEl>
                                          <p:spTgt spid="42029"/>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42031"/>
                                        </p:tgtEl>
                                        <p:attrNameLst>
                                          <p:attrName>style.visibility</p:attrName>
                                        </p:attrNameLst>
                                      </p:cBhvr>
                                      <p:to>
                                        <p:strVal val="visible"/>
                                      </p:to>
                                    </p:set>
                                    <p:animEffect transition="in" filter="blinds(horizontal)">
                                      <p:cBhvr>
                                        <p:cTn id="50" dur="500"/>
                                        <p:tgtEl>
                                          <p:spTgt spid="4203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blinds(horizontal)">
                                      <p:cBhvr>
                                        <p:cTn id="55" dur="500"/>
                                        <p:tgtEl>
                                          <p:spTgt spid="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42017"/>
                                        </p:tgtEl>
                                        <p:attrNameLst>
                                          <p:attrName>style.visibility</p:attrName>
                                        </p:attrNameLst>
                                      </p:cBhvr>
                                      <p:to>
                                        <p:strVal val="visible"/>
                                      </p:to>
                                    </p:set>
                                    <p:animEffect transition="in" filter="blinds(horizontal)">
                                      <p:cBhvr>
                                        <p:cTn id="60" dur="500"/>
                                        <p:tgtEl>
                                          <p:spTgt spid="42017"/>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42009"/>
                                        </p:tgtEl>
                                        <p:attrNameLst>
                                          <p:attrName>style.visibility</p:attrName>
                                        </p:attrNameLst>
                                      </p:cBhvr>
                                      <p:to>
                                        <p:strVal val="visible"/>
                                      </p:to>
                                    </p:set>
                                    <p:animEffect transition="in" filter="blinds(horizontal)">
                                      <p:cBhvr>
                                        <p:cTn id="63" dur="500"/>
                                        <p:tgtEl>
                                          <p:spTgt spid="4200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16"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box(in)">
                                      <p:cBhvr>
                                        <p:cTn id="6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9" grpId="0"/>
      <p:bldP spid="42017" grpId="0" animBg="1"/>
      <p:bldP spid="42018" grpId="0"/>
      <p:bldP spid="42019" grpId="0"/>
      <p:bldP spid="42020" grpId="0"/>
      <p:bldP spid="42021" grpId="0"/>
      <p:bldP spid="42022" grpId="0"/>
      <p:bldP spid="42023" grpId="0"/>
      <p:bldP spid="42024" grpId="0"/>
      <p:bldP spid="42025" grpId="0"/>
      <p:bldP spid="42026" grpId="0"/>
      <p:bldP spid="42027" grpId="0"/>
      <p:bldP spid="42028" grpId="0" animBg="1"/>
      <p:bldP spid="42029" grpId="0" animBg="1"/>
      <p:bldP spid="42030" grpId="0"/>
      <p:bldP spid="420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pPr eaLnBrk="1" hangingPunct="1"/>
            <a:endParaRPr lang="vi-VN" altLang="vi-VN" smtClean="0"/>
          </a:p>
        </p:txBody>
      </p:sp>
      <p:sp>
        <p:nvSpPr>
          <p:cNvPr id="29699" name="Rectangle 3"/>
          <p:cNvSpPr>
            <a:spLocks noGrp="1" noChangeArrowheads="1"/>
          </p:cNvSpPr>
          <p:nvPr>
            <p:ph type="body" idx="4294967295"/>
          </p:nvPr>
        </p:nvSpPr>
        <p:spPr/>
        <p:txBody>
          <a:bodyPr/>
          <a:lstStyle/>
          <a:p>
            <a:pPr eaLnBrk="1" hangingPunct="1"/>
            <a:endParaRPr lang="vi-VN" altLang="vi-VN" smtClean="0"/>
          </a:p>
        </p:txBody>
      </p:sp>
      <p:pic>
        <p:nvPicPr>
          <p:cNvPr id="57348" name="Picture 4" descr="WilliamCalley22892 tham sat My Lai 19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400"/>
            <a:ext cx="8305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 Box 5"/>
          <p:cNvSpPr txBox="1">
            <a:spLocks noChangeArrowheads="1"/>
          </p:cNvSpPr>
          <p:nvPr/>
        </p:nvSpPr>
        <p:spPr bwMode="auto">
          <a:xfrm>
            <a:off x="3048000" y="6096000"/>
            <a:ext cx="624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vi-VN" sz="3200" b="1">
                <a:solidFill>
                  <a:srgbClr val="CC3300"/>
                </a:solidFill>
              </a:rPr>
              <a:t>Thảm sát Mỹ Lai</a:t>
            </a:r>
          </a:p>
        </p:txBody>
      </p:sp>
    </p:spTree>
    <p:extLst>
      <p:ext uri="{BB962C8B-B14F-4D97-AF65-F5344CB8AC3E}">
        <p14:creationId xmlns:p14="http://schemas.microsoft.com/office/powerpoint/2010/main" val="9743940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7349"/>
                                        </p:tgtEl>
                                        <p:attrNameLst>
                                          <p:attrName>style.visibility</p:attrName>
                                        </p:attrNameLst>
                                      </p:cBhvr>
                                      <p:to>
                                        <p:strVal val="visible"/>
                                      </p:to>
                                    </p:set>
                                    <p:animEffect transition="in" filter="diamond(in)">
                                      <p:cBhvr>
                                        <p:cTn id="7" dur="2000"/>
                                        <p:tgtEl>
                                          <p:spTgt spid="57349"/>
                                        </p:tgtEl>
                                      </p:cBhvr>
                                    </p:animEffect>
                                  </p:childTnLst>
                                </p:cTn>
                              </p:par>
                              <p:par>
                                <p:cTn id="8" presetID="55" presetClass="entr" presetSubtype="0" fill="hold" nodeType="withEffect">
                                  <p:stCondLst>
                                    <p:cond delay="0"/>
                                  </p:stCondLst>
                                  <p:childTnLst>
                                    <p:set>
                                      <p:cBhvr>
                                        <p:cTn id="9" dur="1" fill="hold">
                                          <p:stCondLst>
                                            <p:cond delay="0"/>
                                          </p:stCondLst>
                                        </p:cTn>
                                        <p:tgtEl>
                                          <p:spTgt spid="57348"/>
                                        </p:tgtEl>
                                        <p:attrNameLst>
                                          <p:attrName>style.visibility</p:attrName>
                                        </p:attrNameLst>
                                      </p:cBhvr>
                                      <p:to>
                                        <p:strVal val="visible"/>
                                      </p:to>
                                    </p:set>
                                    <p:anim calcmode="lin" valueType="num">
                                      <p:cBhvr>
                                        <p:cTn id="10" dur="1000" fill="hold"/>
                                        <p:tgtEl>
                                          <p:spTgt spid="57348"/>
                                        </p:tgtEl>
                                        <p:attrNameLst>
                                          <p:attrName>ppt_w</p:attrName>
                                        </p:attrNameLst>
                                      </p:cBhvr>
                                      <p:tavLst>
                                        <p:tav tm="0">
                                          <p:val>
                                            <p:strVal val="#ppt_w*0.70"/>
                                          </p:val>
                                        </p:tav>
                                        <p:tav tm="100000">
                                          <p:val>
                                            <p:strVal val="#ppt_w"/>
                                          </p:val>
                                        </p:tav>
                                      </p:tavLst>
                                    </p:anim>
                                    <p:anim calcmode="lin" valueType="num">
                                      <p:cBhvr>
                                        <p:cTn id="11" dur="1000" fill="hold"/>
                                        <p:tgtEl>
                                          <p:spTgt spid="57348"/>
                                        </p:tgtEl>
                                        <p:attrNameLst>
                                          <p:attrName>ppt_h</p:attrName>
                                        </p:attrNameLst>
                                      </p:cBhvr>
                                      <p:tavLst>
                                        <p:tav tm="0">
                                          <p:val>
                                            <p:strVal val="#ppt_h"/>
                                          </p:val>
                                        </p:tav>
                                        <p:tav tm="100000">
                                          <p:val>
                                            <p:strVal val="#ppt_h"/>
                                          </p:val>
                                        </p:tav>
                                      </p:tavLst>
                                    </p:anim>
                                    <p:animEffect transition="in" filter="fade">
                                      <p:cBhvr>
                                        <p:cTn id="12" dur="10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5486400" y="3124201"/>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endParaRPr lang="vi-VN" altLang="vi-VN" sz="1800"/>
          </a:p>
        </p:txBody>
      </p:sp>
      <p:sp>
        <p:nvSpPr>
          <p:cNvPr id="16387" name="AutoShape 3"/>
          <p:cNvSpPr>
            <a:spLocks noChangeArrowheads="1"/>
          </p:cNvSpPr>
          <p:nvPr/>
        </p:nvSpPr>
        <p:spPr bwMode="auto">
          <a:xfrm>
            <a:off x="1752600" y="3733800"/>
            <a:ext cx="3352800" cy="2971800"/>
          </a:xfrm>
          <a:prstGeom prst="irregularSeal1">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vi-VN" b="1" u="sng">
                <a:solidFill>
                  <a:schemeClr val="bg1"/>
                </a:solidFill>
              </a:rPr>
              <a:t>Những </a:t>
            </a:r>
          </a:p>
          <a:p>
            <a:pPr algn="ctr" eaLnBrk="1" hangingPunct="1"/>
            <a:r>
              <a:rPr lang="en-US" altLang="vi-VN" b="1" u="sng">
                <a:solidFill>
                  <a:schemeClr val="bg1"/>
                </a:solidFill>
              </a:rPr>
              <a:t>hình ảnh </a:t>
            </a:r>
          </a:p>
          <a:p>
            <a:pPr algn="ctr" eaLnBrk="1" hangingPunct="1"/>
            <a:r>
              <a:rPr lang="en-US" altLang="vi-VN" b="1" u="sng">
                <a:solidFill>
                  <a:schemeClr val="bg1"/>
                </a:solidFill>
              </a:rPr>
              <a:t>trái ngược</a:t>
            </a:r>
          </a:p>
        </p:txBody>
      </p:sp>
      <p:pic>
        <p:nvPicPr>
          <p:cNvPr id="16388" name="Picture 6" descr="Đói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4801"/>
            <a:ext cx="44958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descr="1244765893-HAT-NHAN-HAN-QUO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4550" y="3695700"/>
            <a:ext cx="474345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228600"/>
            <a:ext cx="4191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13752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checkerboard(across)">
                                      <p:cBhvr>
                                        <p:cTn id="7" dur="500"/>
                                        <p:tgtEl>
                                          <p:spTgt spid="16387"/>
                                        </p:tgtEl>
                                      </p:cBhvr>
                                    </p:animEffect>
                                  </p:childTnLst>
                                </p:cTn>
                              </p:par>
                              <p:par>
                                <p:cTn id="8" presetID="5" presetClass="entr" presetSubtype="10" fill="hold" nodeType="withEffect">
                                  <p:stCondLst>
                                    <p:cond delay="0"/>
                                  </p:stCondLst>
                                  <p:childTnLst>
                                    <p:set>
                                      <p:cBhvr>
                                        <p:cTn id="9" dur="1" fill="hold">
                                          <p:stCondLst>
                                            <p:cond delay="0"/>
                                          </p:stCondLst>
                                        </p:cTn>
                                        <p:tgtEl>
                                          <p:spTgt spid="16389"/>
                                        </p:tgtEl>
                                        <p:attrNameLst>
                                          <p:attrName>style.visibility</p:attrName>
                                        </p:attrNameLst>
                                      </p:cBhvr>
                                      <p:to>
                                        <p:strVal val="visible"/>
                                      </p:to>
                                    </p:set>
                                    <p:animEffect transition="in" filter="checkerboard(across)">
                                      <p:cBhvr>
                                        <p:cTn id="10" dur="500"/>
                                        <p:tgtEl>
                                          <p:spTgt spid="16389"/>
                                        </p:tgtEl>
                                      </p:cBhvr>
                                    </p:animEffect>
                                  </p:childTnLst>
                                </p:cTn>
                              </p:par>
                              <p:par>
                                <p:cTn id="11" presetID="5" presetClass="entr" presetSubtype="10" fill="hold" nodeType="withEffect">
                                  <p:stCondLst>
                                    <p:cond delay="0"/>
                                  </p:stCondLst>
                                  <p:childTnLst>
                                    <p:set>
                                      <p:cBhvr>
                                        <p:cTn id="12" dur="1" fill="hold">
                                          <p:stCondLst>
                                            <p:cond delay="0"/>
                                          </p:stCondLst>
                                        </p:cTn>
                                        <p:tgtEl>
                                          <p:spTgt spid="16388"/>
                                        </p:tgtEl>
                                        <p:attrNameLst>
                                          <p:attrName>style.visibility</p:attrName>
                                        </p:attrNameLst>
                                      </p:cBhvr>
                                      <p:to>
                                        <p:strVal val="visible"/>
                                      </p:to>
                                    </p:set>
                                    <p:animEffect transition="in" filter="checkerboard(across)">
                                      <p:cBhvr>
                                        <p:cTn id="13"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vi-VN" altLang="en-US" smtClean="0"/>
          </a:p>
        </p:txBody>
      </p:sp>
      <p:pic>
        <p:nvPicPr>
          <p:cNvPr id="512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5" name="Rectangle 4"/>
          <p:cNvSpPr/>
          <p:nvPr/>
        </p:nvSpPr>
        <p:spPr>
          <a:xfrm>
            <a:off x="1524000" y="709525"/>
            <a:ext cx="9144001" cy="600164"/>
          </a:xfrm>
          <a:prstGeom prst="rect">
            <a:avLst/>
          </a:prstGeom>
          <a:noFill/>
        </p:spPr>
        <p:txBody>
          <a:bodyPr>
            <a:spAutoFit/>
          </a:bodyPr>
          <a:lstStyle/>
          <a:p>
            <a:pPr algn="ctr">
              <a:defRPr/>
            </a:pPr>
            <a:r>
              <a:rPr lang="en-US" sz="3300" b="1"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ĐẤU </a:t>
            </a:r>
            <a:r>
              <a:rPr lang="en-US" sz="3300" b="1"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TRANH CHO MỘT THẾ GIỚI HÒA BÌNH</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1547" y="1815836"/>
            <a:ext cx="4953000" cy="4975112"/>
          </a:xfrm>
          <a:prstGeom prst="ellipse">
            <a:avLst/>
          </a:prstGeom>
          <a:ln>
            <a:noFill/>
          </a:ln>
          <a:effectLst>
            <a:softEdge rad="112500"/>
          </a:effectLst>
        </p:spPr>
      </p:pic>
      <p:sp>
        <p:nvSpPr>
          <p:cNvPr id="5126" name="TextBox 2"/>
          <p:cNvSpPr txBox="1">
            <a:spLocks noChangeArrowheads="1"/>
          </p:cNvSpPr>
          <p:nvPr/>
        </p:nvSpPr>
        <p:spPr bwMode="auto">
          <a:xfrm>
            <a:off x="6705600" y="1492251"/>
            <a:ext cx="411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3600" b="1">
                <a:latin typeface="Times New Roman" panose="02020603050405020304" pitchFamily="18" charset="0"/>
                <a:cs typeface="Times New Roman" panose="02020603050405020304" pitchFamily="18" charset="0"/>
              </a:rPr>
              <a:t>(G.G MAC-KÉT)</a:t>
            </a:r>
            <a:endParaRPr lang="vi-VN" altLang="en-US" sz="36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92655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Đói"/>
          <p:cNvPicPr>
            <a:picLocks noChangeAspect="1" noChangeArrowheads="1"/>
          </p:cNvPicPr>
          <p:nvPr/>
        </p:nvPicPr>
        <p:blipFill>
          <a:blip r:embed="rId3">
            <a:extLst>
              <a:ext uri="{28A0092B-C50C-407E-A947-70E740481C1C}">
                <a14:useLocalDpi xmlns:a14="http://schemas.microsoft.com/office/drawing/2010/main" val="0"/>
              </a:ext>
            </a:extLst>
          </a:blip>
          <a:srcRect l="4712" t="6976" r="3435" b="4651"/>
          <a:stretch>
            <a:fillRect/>
          </a:stretch>
        </p:blipFill>
        <p:spPr bwMode="auto">
          <a:xfrm>
            <a:off x="1752600" y="2667001"/>
            <a:ext cx="40386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5"/>
          <p:cNvSpPr txBox="1">
            <a:spLocks noChangeArrowheads="1"/>
          </p:cNvSpPr>
          <p:nvPr/>
        </p:nvSpPr>
        <p:spPr bwMode="auto">
          <a:xfrm>
            <a:off x="5486400" y="3124201"/>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endParaRPr lang="vi-VN" altLang="vi-VN" sz="1800"/>
          </a:p>
        </p:txBody>
      </p:sp>
      <p:sp>
        <p:nvSpPr>
          <p:cNvPr id="14340" name="AutoShape 6"/>
          <p:cNvSpPr>
            <a:spLocks noChangeArrowheads="1"/>
          </p:cNvSpPr>
          <p:nvPr/>
        </p:nvSpPr>
        <p:spPr bwMode="auto">
          <a:xfrm>
            <a:off x="2185988" y="-171450"/>
            <a:ext cx="3352800" cy="2971800"/>
          </a:xfrm>
          <a:prstGeom prst="irregularSeal1">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vi-VN" b="1" u="sng">
                <a:solidFill>
                  <a:schemeClr val="bg1"/>
                </a:solidFill>
              </a:rPr>
              <a:t>Những </a:t>
            </a:r>
          </a:p>
          <a:p>
            <a:pPr algn="ctr" eaLnBrk="1" hangingPunct="1"/>
            <a:r>
              <a:rPr lang="en-US" altLang="vi-VN" b="1" u="sng">
                <a:solidFill>
                  <a:schemeClr val="bg1"/>
                </a:solidFill>
              </a:rPr>
              <a:t>hình ảnh </a:t>
            </a:r>
          </a:p>
          <a:p>
            <a:pPr algn="ctr" eaLnBrk="1" hangingPunct="1"/>
            <a:r>
              <a:rPr lang="en-US" altLang="vi-VN" b="1" u="sng">
                <a:solidFill>
                  <a:schemeClr val="bg1"/>
                </a:solidFill>
              </a:rPr>
              <a:t>trái ngược</a:t>
            </a:r>
          </a:p>
        </p:txBody>
      </p:sp>
      <p:pic>
        <p:nvPicPr>
          <p:cNvPr id="14341" name="Picture 10" descr="65063845-small_658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0"/>
            <a:ext cx="4724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images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124200"/>
            <a:ext cx="4267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35830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linds(horizontal)">
                                      <p:cBhvr>
                                        <p:cTn id="7" dur="500"/>
                                        <p:tgtEl>
                                          <p:spTgt spid="14340"/>
                                        </p:tgtEl>
                                      </p:cBhvr>
                                    </p:animEffect>
                                  </p:childTnLst>
                                </p:cTn>
                              </p:par>
                              <p:par>
                                <p:cTn id="8" presetID="5" presetClass="entr" presetSubtype="10" fill="hold" nodeType="withEffect">
                                  <p:stCondLst>
                                    <p:cond delay="0"/>
                                  </p:stCondLst>
                                  <p:childTnLst>
                                    <p:set>
                                      <p:cBhvr>
                                        <p:cTn id="9" dur="1" fill="hold">
                                          <p:stCondLst>
                                            <p:cond delay="0"/>
                                          </p:stCondLst>
                                        </p:cTn>
                                        <p:tgtEl>
                                          <p:spTgt spid="14341"/>
                                        </p:tgtEl>
                                        <p:attrNameLst>
                                          <p:attrName>style.visibility</p:attrName>
                                        </p:attrNameLst>
                                      </p:cBhvr>
                                      <p:to>
                                        <p:strVal val="visible"/>
                                      </p:to>
                                    </p:set>
                                    <p:animEffect transition="in" filter="checkerboard(across)">
                                      <p:cBhvr>
                                        <p:cTn id="10" dur="500"/>
                                        <p:tgtEl>
                                          <p:spTgt spid="14341"/>
                                        </p:tgtEl>
                                      </p:cBhvr>
                                    </p:animEffect>
                                  </p:childTnLst>
                                </p:cTn>
                              </p:par>
                              <p:par>
                                <p:cTn id="11" presetID="5" presetClass="entr" presetSubtype="10" fill="hold" nodeType="with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checkerboard(across)">
                                      <p:cBhvr>
                                        <p:cTn id="13"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descr="ANd9GcTrAWcI27lunSiGqZ9SbOwRTj_9MVrn8zmVM3XmyUh94SQuZQ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
            <a:ext cx="5715000"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AutoShape 4" descr="9k="/>
          <p:cNvSpPr>
            <a:spLocks noChangeAspect="1" noChangeArrowheads="1"/>
          </p:cNvSpPr>
          <p:nvPr/>
        </p:nvSpPr>
        <p:spPr bwMode="auto">
          <a:xfrm>
            <a:off x="1679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vi-VN" altLang="en-US"/>
          </a:p>
        </p:txBody>
      </p:sp>
      <p:pic>
        <p:nvPicPr>
          <p:cNvPr id="30725" name="Picture 5" desc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048000"/>
            <a:ext cx="5715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6"/>
          <p:cNvSpPr txBox="1">
            <a:spLocks noChangeArrowheads="1"/>
          </p:cNvSpPr>
          <p:nvPr/>
        </p:nvSpPr>
        <p:spPr bwMode="auto">
          <a:xfrm>
            <a:off x="8137526" y="1941513"/>
            <a:ext cx="2212975"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2800" b="1">
                <a:latin typeface="Bandit" pitchFamily="18" charset="0"/>
              </a:rPr>
              <a:t>CHIẾN TRANH</a:t>
            </a:r>
          </a:p>
          <a:p>
            <a:pPr eaLnBrk="1" hangingPunct="1"/>
            <a:r>
              <a:rPr lang="en-US" altLang="vi-VN" sz="2800" b="1">
                <a:latin typeface="Bandit" pitchFamily="18" charset="0"/>
              </a:rPr>
              <a:t>THẾ GIỚI </a:t>
            </a:r>
          </a:p>
          <a:p>
            <a:pPr eaLnBrk="1" hangingPunct="1"/>
            <a:r>
              <a:rPr lang="en-US" altLang="vi-VN" sz="2800" b="1">
                <a:latin typeface="Bandit" pitchFamily="18" charset="0"/>
              </a:rPr>
              <a:t>THỨ HAI</a:t>
            </a:r>
          </a:p>
          <a:p>
            <a:pPr eaLnBrk="1" hangingPunct="1"/>
            <a:r>
              <a:rPr lang="en-US" altLang="vi-VN" b="1">
                <a:latin typeface="Bandit" pitchFamily="18" charset="0"/>
              </a:rPr>
              <a:t>(1937-1945)</a:t>
            </a:r>
          </a:p>
        </p:txBody>
      </p:sp>
    </p:spTree>
    <p:extLst>
      <p:ext uri="{BB962C8B-B14F-4D97-AF65-F5344CB8AC3E}">
        <p14:creationId xmlns:p14="http://schemas.microsoft.com/office/powerpoint/2010/main" val="154705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additive="base">
                                        <p:cTn id="7" dur="3000" fill="hold"/>
                                        <p:tgtEl>
                                          <p:spTgt spid="30723"/>
                                        </p:tgtEl>
                                        <p:attrNameLst>
                                          <p:attrName>ppt_x</p:attrName>
                                        </p:attrNameLst>
                                      </p:cBhvr>
                                      <p:tavLst>
                                        <p:tav tm="0">
                                          <p:val>
                                            <p:strVal val="#ppt_x"/>
                                          </p:val>
                                        </p:tav>
                                        <p:tav tm="100000">
                                          <p:val>
                                            <p:strVal val="#ppt_x"/>
                                          </p:val>
                                        </p:tav>
                                      </p:tavLst>
                                    </p:anim>
                                    <p:anim calcmode="lin" valueType="num">
                                      <p:cBhvr additive="base">
                                        <p:cTn id="8" dur="3000" fill="hold"/>
                                        <p:tgtEl>
                                          <p:spTgt spid="3072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725"/>
                                        </p:tgtEl>
                                        <p:attrNameLst>
                                          <p:attrName>style.visibility</p:attrName>
                                        </p:attrNameLst>
                                      </p:cBhvr>
                                      <p:to>
                                        <p:strVal val="visible"/>
                                      </p:to>
                                    </p:set>
                                    <p:anim calcmode="lin" valueType="num">
                                      <p:cBhvr additive="base">
                                        <p:cTn id="13" dur="3000" fill="hold"/>
                                        <p:tgtEl>
                                          <p:spTgt spid="30725"/>
                                        </p:tgtEl>
                                        <p:attrNameLst>
                                          <p:attrName>ppt_x</p:attrName>
                                        </p:attrNameLst>
                                      </p:cBhvr>
                                      <p:tavLst>
                                        <p:tav tm="0">
                                          <p:val>
                                            <p:strVal val="#ppt_x"/>
                                          </p:val>
                                        </p:tav>
                                        <p:tav tm="100000">
                                          <p:val>
                                            <p:strVal val="#ppt_x"/>
                                          </p:val>
                                        </p:tav>
                                      </p:tavLst>
                                    </p:anim>
                                    <p:anim calcmode="lin" valueType="num">
                                      <p:cBhvr additive="base">
                                        <p:cTn id="14" dur="3000" fill="hold"/>
                                        <p:tgtEl>
                                          <p:spTgt spid="3072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30726"/>
                                        </p:tgtEl>
                                        <p:attrNameLst>
                                          <p:attrName>style.visibility</p:attrName>
                                        </p:attrNameLst>
                                      </p:cBhvr>
                                      <p:to>
                                        <p:strVal val="visible"/>
                                      </p:to>
                                    </p:set>
                                    <p:animEffect transition="in" filter="fade">
                                      <p:cBhvr>
                                        <p:cTn id="19" dur="1000"/>
                                        <p:tgtEl>
                                          <p:spTgt spid="30726"/>
                                        </p:tgtEl>
                                      </p:cBhvr>
                                    </p:animEffect>
                                    <p:anim calcmode="lin" valueType="num">
                                      <p:cBhvr>
                                        <p:cTn id="20" dur="1000" fill="hold"/>
                                        <p:tgtEl>
                                          <p:spTgt spid="30726"/>
                                        </p:tgtEl>
                                        <p:attrNameLst>
                                          <p:attrName>ppt_x</p:attrName>
                                        </p:attrNameLst>
                                      </p:cBhvr>
                                      <p:tavLst>
                                        <p:tav tm="0">
                                          <p:val>
                                            <p:strVal val="#ppt_x"/>
                                          </p:val>
                                        </p:tav>
                                        <p:tav tm="100000">
                                          <p:val>
                                            <p:strVal val="#ppt_x"/>
                                          </p:val>
                                        </p:tav>
                                      </p:tavLst>
                                    </p:anim>
                                    <p:anim calcmode="lin" valueType="num">
                                      <p:cBhvr>
                                        <p:cTn id="21" dur="900" decel="100000" fill="hold"/>
                                        <p:tgtEl>
                                          <p:spTgt spid="3072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07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1981200" y="304800"/>
            <a:ext cx="8534400" cy="6248400"/>
          </a:xfrm>
        </p:spPr>
        <p:txBody>
          <a:bodyPr/>
          <a:lstStyle/>
          <a:p>
            <a:pPr eaLnBrk="1" hangingPunct="1"/>
            <a:endParaRPr lang="vi-VN" altLang="vi-VN" smtClean="0"/>
          </a:p>
        </p:txBody>
      </p:sp>
      <p:pic>
        <p:nvPicPr>
          <p:cNvPr id="31747" name="Picture 3" descr="350px-Attack_on_carrier_USS_Franklin_19_March_19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724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descr="3-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0"/>
            <a:ext cx="41719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nghe-thuat-t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352800"/>
            <a:ext cx="4724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1285752025-chien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352801"/>
            <a:ext cx="44196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2347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additive="base">
                                        <p:cTn id="7" dur="500" fill="hold"/>
                                        <p:tgtEl>
                                          <p:spTgt spid="31747"/>
                                        </p:tgtEl>
                                        <p:attrNameLst>
                                          <p:attrName>ppt_x</p:attrName>
                                        </p:attrNameLst>
                                      </p:cBhvr>
                                      <p:tavLst>
                                        <p:tav tm="0">
                                          <p:val>
                                            <p:strVal val="#ppt_x"/>
                                          </p:val>
                                        </p:tav>
                                        <p:tav tm="100000">
                                          <p:val>
                                            <p:strVal val="#ppt_x"/>
                                          </p:val>
                                        </p:tav>
                                      </p:tavLst>
                                    </p:anim>
                                    <p:anim calcmode="lin" valueType="num">
                                      <p:cBhvr additive="base">
                                        <p:cTn id="8" dur="500" fill="hold"/>
                                        <p:tgtEl>
                                          <p:spTgt spid="3174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749"/>
                                        </p:tgtEl>
                                        <p:attrNameLst>
                                          <p:attrName>style.visibility</p:attrName>
                                        </p:attrNameLst>
                                      </p:cBhvr>
                                      <p:to>
                                        <p:strVal val="visible"/>
                                      </p:to>
                                    </p:set>
                                    <p:anim calcmode="lin" valueType="num">
                                      <p:cBhvr additive="base">
                                        <p:cTn id="13" dur="500" fill="hold"/>
                                        <p:tgtEl>
                                          <p:spTgt spid="31749"/>
                                        </p:tgtEl>
                                        <p:attrNameLst>
                                          <p:attrName>ppt_x</p:attrName>
                                        </p:attrNameLst>
                                      </p:cBhvr>
                                      <p:tavLst>
                                        <p:tav tm="0">
                                          <p:val>
                                            <p:strVal val="#ppt_x"/>
                                          </p:val>
                                        </p:tav>
                                        <p:tav tm="100000">
                                          <p:val>
                                            <p:strVal val="#ppt_x"/>
                                          </p:val>
                                        </p:tav>
                                      </p:tavLst>
                                    </p:anim>
                                    <p:anim calcmode="lin" valueType="num">
                                      <p:cBhvr additive="base">
                                        <p:cTn id="14" dur="500" fill="hold"/>
                                        <p:tgtEl>
                                          <p:spTgt spid="3174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1748"/>
                                        </p:tgtEl>
                                        <p:attrNameLst>
                                          <p:attrName>style.visibility</p:attrName>
                                        </p:attrNameLst>
                                      </p:cBhvr>
                                      <p:to>
                                        <p:strVal val="visible"/>
                                      </p:to>
                                    </p:set>
                                    <p:anim calcmode="lin" valueType="num">
                                      <p:cBhvr additive="base">
                                        <p:cTn id="19" dur="500" fill="hold"/>
                                        <p:tgtEl>
                                          <p:spTgt spid="31748"/>
                                        </p:tgtEl>
                                        <p:attrNameLst>
                                          <p:attrName>ppt_x</p:attrName>
                                        </p:attrNameLst>
                                      </p:cBhvr>
                                      <p:tavLst>
                                        <p:tav tm="0">
                                          <p:val>
                                            <p:strVal val="#ppt_x"/>
                                          </p:val>
                                        </p:tav>
                                        <p:tav tm="100000">
                                          <p:val>
                                            <p:strVal val="#ppt_x"/>
                                          </p:val>
                                        </p:tav>
                                      </p:tavLst>
                                    </p:anim>
                                    <p:anim calcmode="lin" valueType="num">
                                      <p:cBhvr additive="base">
                                        <p:cTn id="20"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1750"/>
                                        </p:tgtEl>
                                        <p:attrNameLst>
                                          <p:attrName>style.visibility</p:attrName>
                                        </p:attrNameLst>
                                      </p:cBhvr>
                                      <p:to>
                                        <p:strVal val="visible"/>
                                      </p:to>
                                    </p:set>
                                    <p:anim calcmode="lin" valueType="num">
                                      <p:cBhvr additive="base">
                                        <p:cTn id="25" dur="500" fill="hold"/>
                                        <p:tgtEl>
                                          <p:spTgt spid="31750"/>
                                        </p:tgtEl>
                                        <p:attrNameLst>
                                          <p:attrName>ppt_x</p:attrName>
                                        </p:attrNameLst>
                                      </p:cBhvr>
                                      <p:tavLst>
                                        <p:tav tm="0">
                                          <p:val>
                                            <p:strVal val="#ppt_x"/>
                                          </p:val>
                                        </p:tav>
                                        <p:tav tm="100000">
                                          <p:val>
                                            <p:strVal val="#ppt_x"/>
                                          </p:val>
                                        </p:tav>
                                      </p:tavLst>
                                    </p:anim>
                                    <p:anim calcmode="lin" valueType="num">
                                      <p:cBhvr additive="base">
                                        <p:cTn id="26" dur="500" fill="hold"/>
                                        <p:tgtEl>
                                          <p:spTgt spid="317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1981200" y="304800"/>
            <a:ext cx="8458200" cy="6248400"/>
          </a:xfrm>
        </p:spPr>
        <p:txBody>
          <a:bodyPr/>
          <a:lstStyle/>
          <a:p>
            <a:pPr eaLnBrk="1" hangingPunct="1"/>
            <a:endParaRPr lang="vi-VN" altLang="vi-VN" smtClean="0"/>
          </a:p>
        </p:txBody>
      </p:sp>
      <p:pic>
        <p:nvPicPr>
          <p:cNvPr id="33795" name="Picture 3" descr="20862580-images1842961_bomA_N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04800"/>
            <a:ext cx="434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nt1-1348801428_480x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657601"/>
            <a:ext cx="43434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AutoShape 5"/>
          <p:cNvSpPr>
            <a:spLocks/>
          </p:cNvSpPr>
          <p:nvPr/>
        </p:nvSpPr>
        <p:spPr bwMode="auto">
          <a:xfrm>
            <a:off x="6705600" y="1676400"/>
            <a:ext cx="381000" cy="3810000"/>
          </a:xfrm>
          <a:prstGeom prst="rightBrace">
            <a:avLst>
              <a:gd name="adj1" fmla="val 83333"/>
              <a:gd name="adj2" fmla="val 50000"/>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vi-VN" altLang="en-US"/>
          </a:p>
        </p:txBody>
      </p:sp>
      <p:sp>
        <p:nvSpPr>
          <p:cNvPr id="33798" name="Text Box 6"/>
          <p:cNvSpPr txBox="1">
            <a:spLocks noChangeArrowheads="1"/>
          </p:cNvSpPr>
          <p:nvPr/>
        </p:nvSpPr>
        <p:spPr bwMode="auto">
          <a:xfrm>
            <a:off x="7223126" y="2046288"/>
            <a:ext cx="3389313"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2800" b="1" i="1"/>
              <a:t>- Hi-ro-si-ma: </a:t>
            </a:r>
            <a:r>
              <a:rPr lang="en-US" altLang="vi-VN" sz="2800" b="1" i="1">
                <a:solidFill>
                  <a:srgbClr val="FF0000"/>
                </a:solidFill>
              </a:rPr>
              <a:t>Chết </a:t>
            </a:r>
          </a:p>
          <a:p>
            <a:pPr eaLnBrk="1" hangingPunct="1"/>
            <a:r>
              <a:rPr lang="en-US" altLang="vi-VN" sz="2800" b="1" i="1">
                <a:solidFill>
                  <a:srgbClr val="FF0000"/>
                </a:solidFill>
              </a:rPr>
              <a:t>140.000 người.</a:t>
            </a:r>
          </a:p>
          <a:p>
            <a:pPr eaLnBrk="1" hangingPunct="1"/>
            <a:endParaRPr lang="en-US" altLang="vi-VN" sz="2800" b="1" i="1">
              <a:solidFill>
                <a:srgbClr val="FF0000"/>
              </a:solidFill>
            </a:endParaRPr>
          </a:p>
          <a:p>
            <a:pPr eaLnBrk="1" hangingPunct="1">
              <a:buFontTx/>
              <a:buChar char="-"/>
            </a:pPr>
            <a:r>
              <a:rPr lang="en-US" altLang="vi-VN" sz="2800" b="1" i="1"/>
              <a:t>Na-ga-sa-ki: </a:t>
            </a:r>
            <a:r>
              <a:rPr lang="en-US" altLang="vi-VN" sz="2800" b="1" i="1">
                <a:solidFill>
                  <a:srgbClr val="FF0000"/>
                </a:solidFill>
              </a:rPr>
              <a:t>Chết</a:t>
            </a:r>
          </a:p>
          <a:p>
            <a:pPr eaLnBrk="1" hangingPunct="1"/>
            <a:r>
              <a:rPr lang="en-US" altLang="vi-VN" sz="2800" b="1" i="1">
                <a:solidFill>
                  <a:srgbClr val="FF0000"/>
                </a:solidFill>
              </a:rPr>
              <a:t>74.000 người</a:t>
            </a:r>
          </a:p>
        </p:txBody>
      </p:sp>
    </p:spTree>
    <p:extLst>
      <p:ext uri="{BB962C8B-B14F-4D97-AF65-F5344CB8AC3E}">
        <p14:creationId xmlns:p14="http://schemas.microsoft.com/office/powerpoint/2010/main" val="3092309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additive="base">
                                        <p:cTn id="7" dur="500" fill="hold"/>
                                        <p:tgtEl>
                                          <p:spTgt spid="33795"/>
                                        </p:tgtEl>
                                        <p:attrNameLst>
                                          <p:attrName>ppt_x</p:attrName>
                                        </p:attrNameLst>
                                      </p:cBhvr>
                                      <p:tavLst>
                                        <p:tav tm="0">
                                          <p:val>
                                            <p:strVal val="#ppt_x"/>
                                          </p:val>
                                        </p:tav>
                                        <p:tav tm="100000">
                                          <p:val>
                                            <p:strVal val="#ppt_x"/>
                                          </p:val>
                                        </p:tav>
                                      </p:tavLst>
                                    </p:anim>
                                    <p:anim calcmode="lin" valueType="num">
                                      <p:cBhvr additive="base">
                                        <p:cTn id="8" dur="500" fill="hold"/>
                                        <p:tgtEl>
                                          <p:spTgt spid="3379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3796"/>
                                        </p:tgtEl>
                                        <p:attrNameLst>
                                          <p:attrName>style.visibility</p:attrName>
                                        </p:attrNameLst>
                                      </p:cBhvr>
                                      <p:to>
                                        <p:strVal val="visible"/>
                                      </p:to>
                                    </p:set>
                                    <p:anim calcmode="lin" valueType="num">
                                      <p:cBhvr additive="base">
                                        <p:cTn id="13" dur="500" fill="hold"/>
                                        <p:tgtEl>
                                          <p:spTgt spid="33796"/>
                                        </p:tgtEl>
                                        <p:attrNameLst>
                                          <p:attrName>ppt_x</p:attrName>
                                        </p:attrNameLst>
                                      </p:cBhvr>
                                      <p:tavLst>
                                        <p:tav tm="0">
                                          <p:val>
                                            <p:strVal val="#ppt_x"/>
                                          </p:val>
                                        </p:tav>
                                        <p:tav tm="100000">
                                          <p:val>
                                            <p:strVal val="#ppt_x"/>
                                          </p:val>
                                        </p:tav>
                                      </p:tavLst>
                                    </p:anim>
                                    <p:anim calcmode="lin" valueType="num">
                                      <p:cBhvr additive="base">
                                        <p:cTn id="14" dur="500" fill="hold"/>
                                        <p:tgtEl>
                                          <p:spTgt spid="3379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797"/>
                                        </p:tgtEl>
                                        <p:attrNameLst>
                                          <p:attrName>style.visibility</p:attrName>
                                        </p:attrNameLst>
                                      </p:cBhvr>
                                      <p:to>
                                        <p:strVal val="visible"/>
                                      </p:to>
                                    </p:set>
                                    <p:anim calcmode="lin" valueType="num">
                                      <p:cBhvr additive="base">
                                        <p:cTn id="19" dur="500" fill="hold"/>
                                        <p:tgtEl>
                                          <p:spTgt spid="33797"/>
                                        </p:tgtEl>
                                        <p:attrNameLst>
                                          <p:attrName>ppt_x</p:attrName>
                                        </p:attrNameLst>
                                      </p:cBhvr>
                                      <p:tavLst>
                                        <p:tav tm="0">
                                          <p:val>
                                            <p:strVal val="0-#ppt_w/2"/>
                                          </p:val>
                                        </p:tav>
                                        <p:tav tm="100000">
                                          <p:val>
                                            <p:strVal val="#ppt_x"/>
                                          </p:val>
                                        </p:tav>
                                      </p:tavLst>
                                    </p:anim>
                                    <p:anim calcmode="lin" valueType="num">
                                      <p:cBhvr additive="base">
                                        <p:cTn id="20" dur="500" fill="hold"/>
                                        <p:tgtEl>
                                          <p:spTgt spid="3379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3798">
                                            <p:txEl>
                                              <p:pRg st="0" end="0"/>
                                            </p:txEl>
                                          </p:spTgt>
                                        </p:tgtEl>
                                        <p:attrNameLst>
                                          <p:attrName>style.visibility</p:attrName>
                                        </p:attrNameLst>
                                      </p:cBhvr>
                                      <p:to>
                                        <p:strVal val="visible"/>
                                      </p:to>
                                    </p:set>
                                    <p:anim calcmode="lin" valueType="num">
                                      <p:cBhvr additive="base">
                                        <p:cTn id="25" dur="3000" fill="hold"/>
                                        <p:tgtEl>
                                          <p:spTgt spid="33798">
                                            <p:txEl>
                                              <p:pRg st="0" end="0"/>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33798">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3798">
                                            <p:txEl>
                                              <p:pRg st="1" end="1"/>
                                            </p:txEl>
                                          </p:spTgt>
                                        </p:tgtEl>
                                        <p:attrNameLst>
                                          <p:attrName>style.visibility</p:attrName>
                                        </p:attrNameLst>
                                      </p:cBhvr>
                                      <p:to>
                                        <p:strVal val="visible"/>
                                      </p:to>
                                    </p:set>
                                    <p:anim calcmode="lin" valueType="num">
                                      <p:cBhvr additive="base">
                                        <p:cTn id="29" dur="3000" fill="hold"/>
                                        <p:tgtEl>
                                          <p:spTgt spid="33798">
                                            <p:txEl>
                                              <p:pRg st="1" end="1"/>
                                            </p:txEl>
                                          </p:spTgt>
                                        </p:tgtEl>
                                        <p:attrNameLst>
                                          <p:attrName>ppt_x</p:attrName>
                                        </p:attrNameLst>
                                      </p:cBhvr>
                                      <p:tavLst>
                                        <p:tav tm="0">
                                          <p:val>
                                            <p:strVal val="#ppt_x"/>
                                          </p:val>
                                        </p:tav>
                                        <p:tav tm="100000">
                                          <p:val>
                                            <p:strVal val="#ppt_x"/>
                                          </p:val>
                                        </p:tav>
                                      </p:tavLst>
                                    </p:anim>
                                    <p:anim calcmode="lin" valueType="num">
                                      <p:cBhvr additive="base">
                                        <p:cTn id="30" dur="3000" fill="hold"/>
                                        <p:tgtEl>
                                          <p:spTgt spid="337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3798">
                                            <p:txEl>
                                              <p:pRg st="3" end="3"/>
                                            </p:txEl>
                                          </p:spTgt>
                                        </p:tgtEl>
                                        <p:attrNameLst>
                                          <p:attrName>style.visibility</p:attrName>
                                        </p:attrNameLst>
                                      </p:cBhvr>
                                      <p:to>
                                        <p:strVal val="visible"/>
                                      </p:to>
                                    </p:set>
                                    <p:anim calcmode="lin" valueType="num">
                                      <p:cBhvr additive="base">
                                        <p:cTn id="35" dur="3000" fill="hold"/>
                                        <p:tgtEl>
                                          <p:spTgt spid="33798">
                                            <p:txEl>
                                              <p:pRg st="3" end="3"/>
                                            </p:txEl>
                                          </p:spTgt>
                                        </p:tgtEl>
                                        <p:attrNameLst>
                                          <p:attrName>ppt_x</p:attrName>
                                        </p:attrNameLst>
                                      </p:cBhvr>
                                      <p:tavLst>
                                        <p:tav tm="0">
                                          <p:val>
                                            <p:strVal val="#ppt_x"/>
                                          </p:val>
                                        </p:tav>
                                        <p:tav tm="100000">
                                          <p:val>
                                            <p:strVal val="#ppt_x"/>
                                          </p:val>
                                        </p:tav>
                                      </p:tavLst>
                                    </p:anim>
                                    <p:anim calcmode="lin" valueType="num">
                                      <p:cBhvr additive="base">
                                        <p:cTn id="36" dur="3000" fill="hold"/>
                                        <p:tgtEl>
                                          <p:spTgt spid="33798">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3798">
                                            <p:txEl>
                                              <p:pRg st="4" end="4"/>
                                            </p:txEl>
                                          </p:spTgt>
                                        </p:tgtEl>
                                        <p:attrNameLst>
                                          <p:attrName>style.visibility</p:attrName>
                                        </p:attrNameLst>
                                      </p:cBhvr>
                                      <p:to>
                                        <p:strVal val="visible"/>
                                      </p:to>
                                    </p:set>
                                    <p:anim calcmode="lin" valueType="num">
                                      <p:cBhvr additive="base">
                                        <p:cTn id="39" dur="3000" fill="hold"/>
                                        <p:tgtEl>
                                          <p:spTgt spid="33798">
                                            <p:txEl>
                                              <p:pRg st="4" end="4"/>
                                            </p:txEl>
                                          </p:spTgt>
                                        </p:tgtEl>
                                        <p:attrNameLst>
                                          <p:attrName>ppt_x</p:attrName>
                                        </p:attrNameLst>
                                      </p:cBhvr>
                                      <p:tavLst>
                                        <p:tav tm="0">
                                          <p:val>
                                            <p:strVal val="#ppt_x"/>
                                          </p:val>
                                        </p:tav>
                                        <p:tav tm="100000">
                                          <p:val>
                                            <p:strVal val="#ppt_x"/>
                                          </p:val>
                                        </p:tav>
                                      </p:tavLst>
                                    </p:anim>
                                    <p:anim calcmode="lin" valueType="num">
                                      <p:cBhvr additive="base">
                                        <p:cTn id="40" dur="3000" fill="hold"/>
                                        <p:tgtEl>
                                          <p:spTgt spid="3379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4" y="0"/>
            <a:ext cx="91201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7814" y="-57150"/>
            <a:ext cx="9120187"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4" y="0"/>
            <a:ext cx="9120187"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47814" y="0"/>
            <a:ext cx="91201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98614" y="0"/>
            <a:ext cx="8994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79564" y="0"/>
            <a:ext cx="90884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6370639" y="1"/>
            <a:ext cx="426878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3600" b="1">
                <a:solidFill>
                  <a:schemeClr val="bg1"/>
                </a:solidFill>
                <a:latin typeface="Times New Roman" panose="02020603050405020304" pitchFamily="18" charset="0"/>
                <a:cs typeface="Times New Roman" panose="02020603050405020304" pitchFamily="18" charset="0"/>
              </a:rPr>
              <a:t>Vụ nổ nhà máy điện hạt nhân ở TP Fu-ku-shi-ma của Nhật sau tai họa sóng thần  11/3/2011</a:t>
            </a:r>
            <a:endParaRPr lang="vi-VN" altLang="en-US" sz="3600" b="1">
              <a:solidFill>
                <a:schemeClr val="bg1"/>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77975" y="0"/>
            <a:ext cx="9074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2019300" y="5562601"/>
            <a:ext cx="86487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3200" b="1">
                <a:solidFill>
                  <a:srgbClr val="FF0000"/>
                </a:solidFill>
                <a:latin typeface="Times New Roman" panose="02020603050405020304" pitchFamily="18" charset="0"/>
                <a:cs typeface="Times New Roman" panose="02020603050405020304" pitchFamily="18" charset="0"/>
              </a:rPr>
              <a:t>Bản đồ chạy đua vũ khí hat nhân của các nước trên thế giới (11 nước trong giai đoạn hiên nay)</a:t>
            </a:r>
            <a:endParaRPr lang="vi-VN" altLang="en-US" sz="3200" b="1">
              <a:solidFill>
                <a:srgbClr val="FF0000"/>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8309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circle(in)">
                                      <p:cBhvr>
                                        <p:cTn id="45" dur="2000"/>
                                        <p:tgtEl>
                                          <p:spTgt spid="15"/>
                                        </p:tgtEl>
                                      </p:cBhvr>
                                    </p:animEffect>
                                  </p:childTnLst>
                                </p:cTn>
                              </p:par>
                              <p:par>
                                <p:cTn id="46" presetID="6" presetClass="entr" presetSubtype="16"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circle(in)">
                                      <p:cBhvr>
                                        <p:cTn id="48" dur="2000"/>
                                        <p:tgtEl>
                                          <p:spTgt spid="1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6" presetClass="entr" presetSubtype="16"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circle(in)">
                                      <p:cBhvr>
                                        <p:cTn id="5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vi-VN" sz="3200" b="1"/>
              <a:t>HẬU QUẢ CHIẾN TRANH THẾ GIỚI II:</a:t>
            </a:r>
          </a:p>
        </p:txBody>
      </p:sp>
      <p:sp>
        <p:nvSpPr>
          <p:cNvPr id="35843" name="Rectangle 3"/>
          <p:cNvSpPr>
            <a:spLocks noGrp="1" noChangeArrowheads="1"/>
          </p:cNvSpPr>
          <p:nvPr>
            <p:ph type="body" idx="1"/>
          </p:nvPr>
        </p:nvSpPr>
        <p:spPr/>
        <p:txBody>
          <a:bodyPr/>
          <a:lstStyle/>
          <a:p>
            <a:pPr algn="just" eaLnBrk="1" hangingPunct="1"/>
            <a:r>
              <a:rPr lang="en-US" altLang="vi-VN"/>
              <a:t>TOÀN THẾ GIỚI: </a:t>
            </a:r>
            <a:r>
              <a:rPr lang="en-US" altLang="vi-VN" b="1">
                <a:solidFill>
                  <a:srgbClr val="FF0000"/>
                </a:solidFill>
              </a:rPr>
              <a:t>CHẾT 62 TRIỆU</a:t>
            </a:r>
            <a:r>
              <a:rPr lang="en-US" altLang="vi-VN"/>
              <a:t> </a:t>
            </a:r>
            <a:r>
              <a:rPr lang="en-US" altLang="vi-VN" b="1">
                <a:solidFill>
                  <a:srgbClr val="FF0000"/>
                </a:solidFill>
              </a:rPr>
              <a:t>NGƯỜI</a:t>
            </a:r>
            <a:r>
              <a:rPr lang="en-US" altLang="vi-VN" b="1"/>
              <a:t> </a:t>
            </a:r>
            <a:r>
              <a:rPr lang="en-US" altLang="vi-VN"/>
              <a:t>(KỂ CẢ NẠN NHÂN BỊ PHÁT XÍT ĐỨC GIẾT)</a:t>
            </a:r>
          </a:p>
          <a:p>
            <a:pPr algn="just" eaLnBrk="1" hangingPunct="1">
              <a:buFontTx/>
              <a:buNone/>
            </a:pPr>
            <a:r>
              <a:rPr lang="en-US" altLang="vi-VN"/>
              <a:t>   Trong đó:</a:t>
            </a:r>
          </a:p>
          <a:p>
            <a:pPr algn="just" eaLnBrk="1" hangingPunct="1">
              <a:buFontTx/>
              <a:buNone/>
            </a:pPr>
            <a:r>
              <a:rPr lang="en-US" altLang="vi-VN"/>
              <a:t> - Liên Xô: Chết 23 triệu người</a:t>
            </a:r>
          </a:p>
          <a:p>
            <a:pPr algn="just" eaLnBrk="1" hangingPunct="1">
              <a:buFontTx/>
              <a:buNone/>
            </a:pPr>
            <a:r>
              <a:rPr lang="en-US" altLang="vi-VN"/>
              <a:t>   * 1710 thành phố bị phá hủy</a:t>
            </a:r>
          </a:p>
          <a:p>
            <a:pPr algn="just" eaLnBrk="1" hangingPunct="1">
              <a:buFontTx/>
              <a:buNone/>
            </a:pPr>
            <a:r>
              <a:rPr lang="en-US" altLang="vi-VN"/>
              <a:t>   * 70.000 làng mạc tan thương</a:t>
            </a:r>
          </a:p>
          <a:p>
            <a:pPr algn="just" eaLnBrk="1" hangingPunct="1">
              <a:buFontTx/>
              <a:buNone/>
            </a:pPr>
            <a:r>
              <a:rPr lang="en-US" altLang="vi-VN"/>
              <a:t>   * 31.853 cơ sở CN bị hư hỏng nặng</a:t>
            </a:r>
          </a:p>
          <a:p>
            <a:pPr algn="just" eaLnBrk="1" hangingPunct="1">
              <a:buFontTx/>
              <a:buNone/>
            </a:pPr>
            <a:r>
              <a:rPr lang="en-US" altLang="vi-VN"/>
              <a:t>   * 65.000 km đường sắt bị hư hại…</a:t>
            </a:r>
          </a:p>
        </p:txBody>
      </p:sp>
    </p:spTree>
    <p:extLst>
      <p:ext uri="{BB962C8B-B14F-4D97-AF65-F5344CB8AC3E}">
        <p14:creationId xmlns:p14="http://schemas.microsoft.com/office/powerpoint/2010/main" val="768320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ppt_x"/>
                                          </p:val>
                                        </p:tav>
                                        <p:tav tm="100000">
                                          <p:val>
                                            <p:strVal val="#ppt_x"/>
                                          </p:val>
                                        </p:tav>
                                      </p:tavLst>
                                    </p:anim>
                                    <p:anim calcmode="lin" valueType="num">
                                      <p:cBhvr additive="base">
                                        <p:cTn id="8" dur="500" fill="hold"/>
                                        <p:tgtEl>
                                          <p:spTgt spid="358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5843">
                                            <p:txEl>
                                              <p:pRg st="0" end="0"/>
                                            </p:txEl>
                                          </p:spTgt>
                                        </p:tgtEl>
                                        <p:attrNameLst>
                                          <p:attrName>style.visibility</p:attrName>
                                        </p:attrNameLst>
                                      </p:cBhvr>
                                      <p:to>
                                        <p:strVal val="visible"/>
                                      </p:to>
                                    </p:set>
                                    <p:anim calcmode="lin" valueType="num">
                                      <p:cBhvr additive="base">
                                        <p:cTn id="13"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5843">
                                            <p:txEl>
                                              <p:pRg st="1" end="1"/>
                                            </p:txEl>
                                          </p:spTgt>
                                        </p:tgtEl>
                                        <p:attrNameLst>
                                          <p:attrName>style.visibility</p:attrName>
                                        </p:attrNameLst>
                                      </p:cBhvr>
                                      <p:to>
                                        <p:strVal val="visible"/>
                                      </p:to>
                                    </p:set>
                                    <p:anim calcmode="lin" valueType="num">
                                      <p:cBhvr additive="base">
                                        <p:cTn id="19"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5843">
                                            <p:txEl>
                                              <p:pRg st="2" end="2"/>
                                            </p:txEl>
                                          </p:spTgt>
                                        </p:tgtEl>
                                        <p:attrNameLst>
                                          <p:attrName>style.visibility</p:attrName>
                                        </p:attrNameLst>
                                      </p:cBhvr>
                                      <p:to>
                                        <p:strVal val="visible"/>
                                      </p:to>
                                    </p:set>
                                    <p:anim calcmode="lin" valueType="num">
                                      <p:cBhvr additive="base">
                                        <p:cTn id="25"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5843">
                                            <p:txEl>
                                              <p:pRg st="3" end="3"/>
                                            </p:txEl>
                                          </p:spTgt>
                                        </p:tgtEl>
                                        <p:attrNameLst>
                                          <p:attrName>style.visibility</p:attrName>
                                        </p:attrNameLst>
                                      </p:cBhvr>
                                      <p:to>
                                        <p:strVal val="visible"/>
                                      </p:to>
                                    </p:set>
                                    <p:anim calcmode="lin" valueType="num">
                                      <p:cBhvr additive="base">
                                        <p:cTn id="31"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5843">
                                            <p:txEl>
                                              <p:pRg st="4" end="4"/>
                                            </p:txEl>
                                          </p:spTgt>
                                        </p:tgtEl>
                                        <p:attrNameLst>
                                          <p:attrName>style.visibility</p:attrName>
                                        </p:attrNameLst>
                                      </p:cBhvr>
                                      <p:to>
                                        <p:strVal val="visible"/>
                                      </p:to>
                                    </p:set>
                                    <p:anim calcmode="lin" valueType="num">
                                      <p:cBhvr additive="base">
                                        <p:cTn id="37"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5843">
                                            <p:txEl>
                                              <p:pRg st="5" end="5"/>
                                            </p:txEl>
                                          </p:spTgt>
                                        </p:tgtEl>
                                        <p:attrNameLst>
                                          <p:attrName>style.visibility</p:attrName>
                                        </p:attrNameLst>
                                      </p:cBhvr>
                                      <p:to>
                                        <p:strVal val="visible"/>
                                      </p:to>
                                    </p:set>
                                    <p:anim calcmode="lin" valueType="num">
                                      <p:cBhvr additive="base">
                                        <p:cTn id="43" dur="500" fill="hold"/>
                                        <p:tgtEl>
                                          <p:spTgt spid="3584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58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5843">
                                            <p:txEl>
                                              <p:pRg st="6" end="6"/>
                                            </p:txEl>
                                          </p:spTgt>
                                        </p:tgtEl>
                                        <p:attrNameLst>
                                          <p:attrName>style.visibility</p:attrName>
                                        </p:attrNameLst>
                                      </p:cBhvr>
                                      <p:to>
                                        <p:strVal val="visible"/>
                                      </p:to>
                                    </p:set>
                                    <p:anim calcmode="lin" valueType="num">
                                      <p:cBhvr additive="base">
                                        <p:cTn id="49" dur="500" fill="hold"/>
                                        <p:tgtEl>
                                          <p:spTgt spid="3584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58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5" descr="PĐCT -Nhậ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409416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7" descr="PĐ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0"/>
            <a:ext cx="5105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6" descr="images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352800"/>
            <a:ext cx="5334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7" descr="images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352800"/>
            <a:ext cx="3810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5877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checkerboard(across)">
                                      <p:cBhvr>
                                        <p:cTn id="7" dur="500"/>
                                        <p:tgtEl>
                                          <p:spTgt spid="30723"/>
                                        </p:tgtEl>
                                      </p:cBhvr>
                                    </p:animEffect>
                                  </p:childTnLst>
                                </p:cTn>
                              </p:par>
                              <p:par>
                                <p:cTn id="8" presetID="5" presetClass="entr" presetSubtype="10" fill="hold" nodeType="withEffect">
                                  <p:stCondLst>
                                    <p:cond delay="0"/>
                                  </p:stCondLst>
                                  <p:childTnLst>
                                    <p:set>
                                      <p:cBhvr>
                                        <p:cTn id="9" dur="1" fill="hold">
                                          <p:stCondLst>
                                            <p:cond delay="0"/>
                                          </p:stCondLst>
                                        </p:cTn>
                                        <p:tgtEl>
                                          <p:spTgt spid="30724"/>
                                        </p:tgtEl>
                                        <p:attrNameLst>
                                          <p:attrName>style.visibility</p:attrName>
                                        </p:attrNameLst>
                                      </p:cBhvr>
                                      <p:to>
                                        <p:strVal val="visible"/>
                                      </p:to>
                                    </p:set>
                                    <p:animEffect transition="in" filter="checkerboard(across)">
                                      <p:cBhvr>
                                        <p:cTn id="10"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Hãy chấm dứt 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0" y="279400"/>
            <a:ext cx="635000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5"/>
          <p:cNvSpPr txBox="1">
            <a:spLocks noChangeArrowheads="1"/>
          </p:cNvSpPr>
          <p:nvPr/>
        </p:nvSpPr>
        <p:spPr bwMode="auto">
          <a:xfrm>
            <a:off x="2514600" y="5943600"/>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just">
              <a:spcBef>
                <a:spcPct val="50000"/>
              </a:spcBef>
            </a:pPr>
            <a:r>
              <a:rPr lang="en-US" altLang="en-US"/>
              <a:t>                  </a:t>
            </a:r>
            <a:r>
              <a:rPr lang="en-US" altLang="en-US" b="1">
                <a:solidFill>
                  <a:srgbClr val="006600"/>
                </a:solidFill>
              </a:rPr>
              <a:t>HÃY CHẤM DỨT CHIẾN TRANH</a:t>
            </a:r>
          </a:p>
        </p:txBody>
      </p:sp>
    </p:spTree>
    <p:extLst>
      <p:ext uri="{BB962C8B-B14F-4D97-AF65-F5344CB8AC3E}">
        <p14:creationId xmlns:p14="http://schemas.microsoft.com/office/powerpoint/2010/main" val="1929348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48133">
                                            <p:txEl>
                                              <p:pRg st="0" end="0"/>
                                            </p:txEl>
                                          </p:spTgt>
                                        </p:tgtEl>
                                        <p:attrNameLst>
                                          <p:attrName>style.visibility</p:attrName>
                                        </p:attrNameLst>
                                      </p:cBhvr>
                                      <p:to>
                                        <p:strVal val="visible"/>
                                      </p:to>
                                    </p:set>
                                    <p:anim calcmode="discrete" valueType="clr">
                                      <p:cBhvr override="childStyle">
                                        <p:cTn id="7" dur="80"/>
                                        <p:tgtEl>
                                          <p:spTgt spid="4813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813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8133">
                                            <p:txEl>
                                              <p:pRg st="0" end="0"/>
                                            </p:txEl>
                                          </p:spTgt>
                                        </p:tgtEl>
                                        <p:attrNameLst>
                                          <p:attrName>fill.type</p:attrName>
                                        </p:attrNameLst>
                                      </p:cBhvr>
                                      <p:to>
                                        <p:strVal val="solid"/>
                                      </p:to>
                                    </p:set>
                                  </p:childTnLst>
                                </p:cTn>
                              </p:par>
                            </p:childTnLst>
                          </p:cTn>
                        </p:par>
                        <p:par>
                          <p:cTn id="10" fill="hold" nodeType="afterGroup">
                            <p:stCondLst>
                              <p:cond delay="840"/>
                            </p:stCondLst>
                            <p:childTnLst>
                              <p:par>
                                <p:cTn id="11" presetID="20" presetClass="emph" presetSubtype="0" fill="hold" grpId="0" nodeType="afterEffect">
                                  <p:stCondLst>
                                    <p:cond delay="0"/>
                                  </p:stCondLst>
                                  <p:iterate type="lt">
                                    <p:tmPct val="10000"/>
                                  </p:iterate>
                                  <p:childTnLst>
                                    <p:set>
                                      <p:cBhvr override="childStyle">
                                        <p:cTn id="12" dur="250" autoRev="1" fill="hold"/>
                                        <p:tgtEl>
                                          <p:spTgt spid="48133">
                                            <p:txEl>
                                              <p:pRg st="0" end="0"/>
                                            </p:txEl>
                                          </p:spTgt>
                                        </p:tgtEl>
                                        <p:attrNameLst>
                                          <p:attrName>style.color</p:attrName>
                                        </p:attrNameLst>
                                      </p:cBhvr>
                                      <p:to>
                                        <p:clrVal>
                                          <a:srgbClr val="CC3300"/>
                                        </p:clrVal>
                                      </p:to>
                                    </p:set>
                                    <p:set>
                                      <p:cBhvr>
                                        <p:cTn id="13" dur="250" autoRev="1" fill="hold"/>
                                        <p:tgtEl>
                                          <p:spTgt spid="48133">
                                            <p:txEl>
                                              <p:pRg st="0" end="0"/>
                                            </p:txEl>
                                          </p:spTgt>
                                        </p:tgtEl>
                                        <p:attrNameLst>
                                          <p:attrName>fillcolor</p:attrName>
                                        </p:attrNameLst>
                                      </p:cBhvr>
                                      <p:to>
                                        <p:clrVal>
                                          <a:srgbClr val="CC3300"/>
                                        </p:clrVal>
                                      </p:to>
                                    </p:set>
                                    <p:set>
                                      <p:cBhvr>
                                        <p:cTn id="14" dur="250" autoRev="1" fill="hold"/>
                                        <p:tgtEl>
                                          <p:spTgt spid="4813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KoVu khi hat n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68314"/>
            <a:ext cx="7467600" cy="517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5"/>
          <p:cNvSpPr txBox="1">
            <a:spLocks noChangeArrowheads="1"/>
          </p:cNvSpPr>
          <p:nvPr/>
        </p:nvSpPr>
        <p:spPr bwMode="auto">
          <a:xfrm>
            <a:off x="2514600" y="5943600"/>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just">
              <a:spcBef>
                <a:spcPct val="50000"/>
              </a:spcBef>
            </a:pPr>
            <a:r>
              <a:rPr lang="en-US" altLang="en-US"/>
              <a:t>                  </a:t>
            </a:r>
            <a:r>
              <a:rPr lang="en-US" altLang="en-US" b="1">
                <a:solidFill>
                  <a:srgbClr val="006600"/>
                </a:solidFill>
              </a:rPr>
              <a:t>KHÔNG VŨ KHÍ HẠT NHÂN</a:t>
            </a:r>
          </a:p>
        </p:txBody>
      </p:sp>
    </p:spTree>
    <p:extLst>
      <p:ext uri="{BB962C8B-B14F-4D97-AF65-F5344CB8AC3E}">
        <p14:creationId xmlns:p14="http://schemas.microsoft.com/office/powerpoint/2010/main" val="1347039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49157">
                                            <p:txEl>
                                              <p:pRg st="0" end="0"/>
                                            </p:txEl>
                                          </p:spTgt>
                                        </p:tgtEl>
                                        <p:attrNameLst>
                                          <p:attrName>style.visibility</p:attrName>
                                        </p:attrNameLst>
                                      </p:cBhvr>
                                      <p:to>
                                        <p:strVal val="visible"/>
                                      </p:to>
                                    </p:set>
                                    <p:anim calcmode="discrete" valueType="clr">
                                      <p:cBhvr override="childStyle">
                                        <p:cTn id="7" dur="80"/>
                                        <p:tgtEl>
                                          <p:spTgt spid="4915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915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9157">
                                            <p:txEl>
                                              <p:pRg st="0" end="0"/>
                                            </p:txEl>
                                          </p:spTgt>
                                        </p:tgtEl>
                                        <p:attrNameLst>
                                          <p:attrName>fill.type</p:attrName>
                                        </p:attrNameLst>
                                      </p:cBhvr>
                                      <p:to>
                                        <p:strVal val="solid"/>
                                      </p:to>
                                    </p:set>
                                  </p:childTnLst>
                                </p:cTn>
                              </p:par>
                            </p:childTnLst>
                          </p:cTn>
                        </p:par>
                        <p:par>
                          <p:cTn id="10" fill="hold" nodeType="afterGroup">
                            <p:stCondLst>
                              <p:cond delay="720"/>
                            </p:stCondLst>
                            <p:childTnLst>
                              <p:par>
                                <p:cTn id="11" presetID="20" presetClass="emph" presetSubtype="0" fill="hold" grpId="0" nodeType="afterEffect">
                                  <p:stCondLst>
                                    <p:cond delay="0"/>
                                  </p:stCondLst>
                                  <p:iterate type="lt">
                                    <p:tmPct val="10000"/>
                                  </p:iterate>
                                  <p:childTnLst>
                                    <p:set>
                                      <p:cBhvr override="childStyle">
                                        <p:cTn id="12" dur="250" autoRev="1" fill="hold"/>
                                        <p:tgtEl>
                                          <p:spTgt spid="49157">
                                            <p:txEl>
                                              <p:pRg st="0" end="0"/>
                                            </p:txEl>
                                          </p:spTgt>
                                        </p:tgtEl>
                                        <p:attrNameLst>
                                          <p:attrName>style.color</p:attrName>
                                        </p:attrNameLst>
                                      </p:cBhvr>
                                      <p:to>
                                        <p:clrVal>
                                          <a:srgbClr val="CC3300"/>
                                        </p:clrVal>
                                      </p:to>
                                    </p:set>
                                    <p:set>
                                      <p:cBhvr>
                                        <p:cTn id="13" dur="250" autoRev="1" fill="hold"/>
                                        <p:tgtEl>
                                          <p:spTgt spid="49157">
                                            <p:txEl>
                                              <p:pRg st="0" end="0"/>
                                            </p:txEl>
                                          </p:spTgt>
                                        </p:tgtEl>
                                        <p:attrNameLst>
                                          <p:attrName>fillcolor</p:attrName>
                                        </p:attrNameLst>
                                      </p:cBhvr>
                                      <p:to>
                                        <p:clrVal>
                                          <a:srgbClr val="CC3300"/>
                                        </p:clrVal>
                                      </p:to>
                                    </p:set>
                                    <p:set>
                                      <p:cBhvr>
                                        <p:cTn id="14" dur="250" autoRev="1" fill="hold"/>
                                        <p:tgtEl>
                                          <p:spTgt spid="4915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8" name="Picture 4" descr="KoVu khi hat n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5"/>
          <p:cNvSpPr txBox="1">
            <a:spLocks noChangeArrowheads="1"/>
          </p:cNvSpPr>
          <p:nvPr/>
        </p:nvSpPr>
        <p:spPr bwMode="auto">
          <a:xfrm>
            <a:off x="6019800" y="1524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vi-VN" b="1">
                <a:solidFill>
                  <a:srgbClr val="FF0000"/>
                </a:solidFill>
              </a:rPr>
              <a:t>KHÔNG VŨ KHÍ HẠT NHÂN</a:t>
            </a:r>
          </a:p>
        </p:txBody>
      </p:sp>
      <p:pic>
        <p:nvPicPr>
          <p:cNvPr id="32770" name="Picture 4" descr="Hãy chấm dứt 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5"/>
          <p:cNvSpPr txBox="1">
            <a:spLocks noChangeArrowheads="1"/>
          </p:cNvSpPr>
          <p:nvPr/>
        </p:nvSpPr>
        <p:spPr bwMode="auto">
          <a:xfrm>
            <a:off x="2514600" y="59436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just" eaLnBrk="1" hangingPunct="1">
              <a:spcBef>
                <a:spcPct val="50000"/>
              </a:spcBef>
            </a:pPr>
            <a:r>
              <a:rPr lang="en-US" altLang="vi-VN"/>
              <a:t>                  </a:t>
            </a:r>
            <a:r>
              <a:rPr lang="en-US" altLang="vi-VN" b="1">
                <a:solidFill>
                  <a:srgbClr val="006600"/>
                </a:solidFill>
              </a:rPr>
              <a:t>HÃY CHẤM DỨT CHIẾN TRANH</a:t>
            </a:r>
          </a:p>
        </p:txBody>
      </p:sp>
      <p:pic>
        <p:nvPicPr>
          <p:cNvPr id="54282" name="Picture 10" descr="102836baoxaydung_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83820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3" name="Rectangle 11"/>
          <p:cNvSpPr>
            <a:spLocks noChangeArrowheads="1"/>
          </p:cNvSpPr>
          <p:nvPr/>
        </p:nvSpPr>
        <p:spPr bwMode="auto">
          <a:xfrm>
            <a:off x="1981200" y="-4763"/>
            <a:ext cx="8686800" cy="83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b="1">
                <a:solidFill>
                  <a:srgbClr val="FF0000"/>
                </a:solidFill>
              </a:rPr>
              <a:t>Tổng Thư ký Liên hợp quốc Ban Ki-moon thỉnh Chuông Hòa bình ngày 19/9/2014 tại trụ sở LHQ ở New York.</a:t>
            </a:r>
            <a:r>
              <a:rPr lang="en-US" altLang="vi-VN" b="1"/>
              <a:t> </a:t>
            </a:r>
          </a:p>
        </p:txBody>
      </p:sp>
    </p:spTree>
    <p:extLst>
      <p:ext uri="{BB962C8B-B14F-4D97-AF65-F5344CB8AC3E}">
        <p14:creationId xmlns:p14="http://schemas.microsoft.com/office/powerpoint/2010/main" val="1024368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54278"/>
                                        </p:tgtEl>
                                        <p:attrNameLst>
                                          <p:attrName>style.visibility</p:attrName>
                                        </p:attrNameLst>
                                      </p:cBhvr>
                                      <p:to>
                                        <p:strVal val="visible"/>
                                      </p:to>
                                    </p:set>
                                    <p:anim calcmode="lin" valueType="num">
                                      <p:cBhvr>
                                        <p:cTn id="7" dur="1000" fill="hold"/>
                                        <p:tgtEl>
                                          <p:spTgt spid="54278"/>
                                        </p:tgtEl>
                                        <p:attrNameLst>
                                          <p:attrName>ppt_w</p:attrName>
                                        </p:attrNameLst>
                                      </p:cBhvr>
                                      <p:tavLst>
                                        <p:tav tm="0">
                                          <p:val>
                                            <p:strVal val="#ppt_w*0.70"/>
                                          </p:val>
                                        </p:tav>
                                        <p:tav tm="100000">
                                          <p:val>
                                            <p:strVal val="#ppt_w"/>
                                          </p:val>
                                        </p:tav>
                                      </p:tavLst>
                                    </p:anim>
                                    <p:anim calcmode="lin" valueType="num">
                                      <p:cBhvr>
                                        <p:cTn id="8" dur="1000" fill="hold"/>
                                        <p:tgtEl>
                                          <p:spTgt spid="54278"/>
                                        </p:tgtEl>
                                        <p:attrNameLst>
                                          <p:attrName>ppt_h</p:attrName>
                                        </p:attrNameLst>
                                      </p:cBhvr>
                                      <p:tavLst>
                                        <p:tav tm="0">
                                          <p:val>
                                            <p:strVal val="#ppt_h"/>
                                          </p:val>
                                        </p:tav>
                                        <p:tav tm="100000">
                                          <p:val>
                                            <p:strVal val="#ppt_h"/>
                                          </p:val>
                                        </p:tav>
                                      </p:tavLst>
                                    </p:anim>
                                    <p:animEffect transition="in" filter="fade">
                                      <p:cBhvr>
                                        <p:cTn id="9" dur="1000"/>
                                        <p:tgtEl>
                                          <p:spTgt spid="54278"/>
                                        </p:tgtEl>
                                      </p:cBhvr>
                                    </p:animEffect>
                                  </p:childTnLst>
                                </p:cTn>
                              </p:par>
                            </p:childTnLst>
                          </p:cTn>
                        </p:par>
                        <p:par>
                          <p:cTn id="10" fill="hold" nodeType="afterGroup">
                            <p:stCondLst>
                              <p:cond delay="10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49157">
                                            <p:txEl>
                                              <p:pRg st="0" end="0"/>
                                            </p:txEl>
                                          </p:spTgt>
                                        </p:tgtEl>
                                        <p:attrNameLst>
                                          <p:attrName>style.visibility</p:attrName>
                                        </p:attrNameLst>
                                      </p:cBhvr>
                                      <p:to>
                                        <p:strVal val="visible"/>
                                      </p:to>
                                    </p:set>
                                    <p:anim calcmode="discrete" valueType="clr">
                                      <p:cBhvr override="childStyle">
                                        <p:cTn id="13" dur="80"/>
                                        <p:tgtEl>
                                          <p:spTgt spid="4915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9157">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49157">
                                            <p:txEl>
                                              <p:pRg st="0" end="0"/>
                                            </p:txEl>
                                          </p:spTgt>
                                        </p:tgtEl>
                                        <p:attrNameLst>
                                          <p:attrName>fill.type</p:attrName>
                                        </p:attrNameLst>
                                      </p:cBhvr>
                                      <p:to>
                                        <p:strVal val="solid"/>
                                      </p:to>
                                    </p:set>
                                  </p:childTnLst>
                                </p:cTn>
                              </p:par>
                            </p:childTnLst>
                          </p:cTn>
                        </p:par>
                        <p:par>
                          <p:cTn id="16" fill="hold" nodeType="afterGroup">
                            <p:stCondLst>
                              <p:cond delay="1720"/>
                            </p:stCondLst>
                            <p:childTnLst>
                              <p:par>
                                <p:cTn id="17" presetID="20" presetClass="emph" presetSubtype="0" fill="hold" grpId="0" nodeType="afterEffect">
                                  <p:stCondLst>
                                    <p:cond delay="0"/>
                                  </p:stCondLst>
                                  <p:iterate type="lt">
                                    <p:tmPct val="10000"/>
                                  </p:iterate>
                                  <p:childTnLst>
                                    <p:set>
                                      <p:cBhvr override="childStyle">
                                        <p:cTn id="18" dur="250" autoRev="1" fill="hold"/>
                                        <p:tgtEl>
                                          <p:spTgt spid="49157">
                                            <p:txEl>
                                              <p:pRg st="0" end="0"/>
                                            </p:txEl>
                                          </p:spTgt>
                                        </p:tgtEl>
                                        <p:attrNameLst>
                                          <p:attrName>style.color</p:attrName>
                                        </p:attrNameLst>
                                      </p:cBhvr>
                                      <p:to>
                                        <p:clrVal>
                                          <a:srgbClr val="CC3300"/>
                                        </p:clrVal>
                                      </p:to>
                                    </p:set>
                                    <p:set>
                                      <p:cBhvr>
                                        <p:cTn id="19" dur="250" autoRev="1" fill="hold"/>
                                        <p:tgtEl>
                                          <p:spTgt spid="49157">
                                            <p:txEl>
                                              <p:pRg st="0" end="0"/>
                                            </p:txEl>
                                          </p:spTgt>
                                        </p:tgtEl>
                                        <p:attrNameLst>
                                          <p:attrName>fillcolor</p:attrName>
                                        </p:attrNameLst>
                                      </p:cBhvr>
                                      <p:to>
                                        <p:clrVal>
                                          <a:srgbClr val="CC3300"/>
                                        </p:clrVal>
                                      </p:to>
                                    </p:set>
                                    <p:set>
                                      <p:cBhvr>
                                        <p:cTn id="20" dur="250" autoRev="1" fill="hold"/>
                                        <p:tgtEl>
                                          <p:spTgt spid="49157">
                                            <p:txEl>
                                              <p:pRg st="0" end="0"/>
                                            </p:txEl>
                                          </p:spTgt>
                                        </p:tgtEl>
                                        <p:attrNameLst>
                                          <p:attrName>fill.type</p:attrName>
                                        </p:attrNameLst>
                                      </p:cBhvr>
                                      <p:to>
                                        <p:strVal val="solid"/>
                                      </p:to>
                                    </p:set>
                                  </p:childTnLst>
                                </p:cTn>
                              </p:par>
                              <p:par>
                                <p:cTn id="21" presetID="9" presetClass="entr" presetSubtype="0" fill="hold" nodeType="withEffect">
                                  <p:stCondLst>
                                    <p:cond delay="0"/>
                                  </p:stCondLst>
                                  <p:childTnLst>
                                    <p:set>
                                      <p:cBhvr>
                                        <p:cTn id="22" dur="1" fill="hold">
                                          <p:stCondLst>
                                            <p:cond delay="0"/>
                                          </p:stCondLst>
                                        </p:cTn>
                                        <p:tgtEl>
                                          <p:spTgt spid="32770"/>
                                        </p:tgtEl>
                                        <p:attrNameLst>
                                          <p:attrName>style.visibility</p:attrName>
                                        </p:attrNameLst>
                                      </p:cBhvr>
                                      <p:to>
                                        <p:strVal val="visible"/>
                                      </p:to>
                                    </p:set>
                                    <p:animEffect transition="in" filter="dissolve">
                                      <p:cBhvr>
                                        <p:cTn id="23" dur="500"/>
                                        <p:tgtEl>
                                          <p:spTgt spid="32770"/>
                                        </p:tgtEl>
                                      </p:cBhvr>
                                    </p:animEffect>
                                  </p:childTnLst>
                                </p:cTn>
                              </p:par>
                              <p:par>
                                <p:cTn id="24" presetID="29" presetClass="entr" presetSubtype="0" fill="hold" grpId="0" nodeType="withEffect">
                                  <p:stCondLst>
                                    <p:cond delay="0"/>
                                  </p:stCondLst>
                                  <p:childTnLst>
                                    <p:set>
                                      <p:cBhvr>
                                        <p:cTn id="25" dur="1" fill="hold">
                                          <p:stCondLst>
                                            <p:cond delay="0"/>
                                          </p:stCondLst>
                                        </p:cTn>
                                        <p:tgtEl>
                                          <p:spTgt spid="48133"/>
                                        </p:tgtEl>
                                        <p:attrNameLst>
                                          <p:attrName>style.visibility</p:attrName>
                                        </p:attrNameLst>
                                      </p:cBhvr>
                                      <p:to>
                                        <p:strVal val="visible"/>
                                      </p:to>
                                    </p:set>
                                    <p:anim calcmode="lin" valueType="num">
                                      <p:cBhvr>
                                        <p:cTn id="26" dur="2000" fill="hold"/>
                                        <p:tgtEl>
                                          <p:spTgt spid="48133"/>
                                        </p:tgtEl>
                                        <p:attrNameLst>
                                          <p:attrName>ppt_x</p:attrName>
                                        </p:attrNameLst>
                                      </p:cBhvr>
                                      <p:tavLst>
                                        <p:tav tm="0">
                                          <p:val>
                                            <p:strVal val="#ppt_x-.2"/>
                                          </p:val>
                                        </p:tav>
                                        <p:tav tm="100000">
                                          <p:val>
                                            <p:strVal val="#ppt_x"/>
                                          </p:val>
                                        </p:tav>
                                      </p:tavLst>
                                    </p:anim>
                                    <p:anim calcmode="lin" valueType="num">
                                      <p:cBhvr>
                                        <p:cTn id="27" dur="2000" fill="hold"/>
                                        <p:tgtEl>
                                          <p:spTgt spid="48133"/>
                                        </p:tgtEl>
                                        <p:attrNameLst>
                                          <p:attrName>ppt_y</p:attrName>
                                        </p:attrNameLst>
                                      </p:cBhvr>
                                      <p:tavLst>
                                        <p:tav tm="0">
                                          <p:val>
                                            <p:strVal val="#ppt_y"/>
                                          </p:val>
                                        </p:tav>
                                        <p:tav tm="100000">
                                          <p:val>
                                            <p:strVal val="#ppt_y"/>
                                          </p:val>
                                        </p:tav>
                                      </p:tavLst>
                                    </p:anim>
                                    <p:animEffect transition="in" filter="wipe(right)" prLst="gradientSize: 0.1">
                                      <p:cBhvr>
                                        <p:cTn id="28" dur="2000"/>
                                        <p:tgtEl>
                                          <p:spTgt spid="4813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54282"/>
                                        </p:tgtEl>
                                        <p:attrNameLst>
                                          <p:attrName>style.visibility</p:attrName>
                                        </p:attrNameLst>
                                      </p:cBhvr>
                                      <p:to>
                                        <p:strVal val="visible"/>
                                      </p:to>
                                    </p:set>
                                    <p:animEffect transition="in" filter="box(in)">
                                      <p:cBhvr>
                                        <p:cTn id="33" dur="500"/>
                                        <p:tgtEl>
                                          <p:spTgt spid="5428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54283">
                                            <p:txEl>
                                              <p:pRg st="0" end="0"/>
                                            </p:txEl>
                                          </p:spTgt>
                                        </p:tgtEl>
                                        <p:attrNameLst>
                                          <p:attrName>style.visibility</p:attrName>
                                        </p:attrNameLst>
                                      </p:cBhvr>
                                      <p:to>
                                        <p:strVal val="visible"/>
                                      </p:to>
                                    </p:set>
                                    <p:anim calcmode="lin" valueType="num">
                                      <p:cBhvr additive="base">
                                        <p:cTn id="38" dur="500" fill="hold"/>
                                        <p:tgtEl>
                                          <p:spTgt spid="54283">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428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build="allAtOnce"/>
      <p:bldP spid="481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3" name="Picture 9" descr="gabrie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042" y="150828"/>
            <a:ext cx="2819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images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5520" y="197176"/>
            <a:ext cx="2819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tram-nam-co-d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9298" y="3365680"/>
            <a:ext cx="2819400" cy="33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tinh-yeu-thoi-tho-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7405" y="3365681"/>
            <a:ext cx="2743200" cy="33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5850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 calcmode="lin" valueType="num">
                                      <p:cBhvr>
                                        <p:cTn id="7" dur="3000" fill="hold"/>
                                        <p:tgtEl>
                                          <p:spTgt spid="6153"/>
                                        </p:tgtEl>
                                        <p:attrNameLst>
                                          <p:attrName>ppt_w</p:attrName>
                                        </p:attrNameLst>
                                      </p:cBhvr>
                                      <p:tavLst>
                                        <p:tav tm="0">
                                          <p:val>
                                            <p:strVal val="#ppt_w+.3"/>
                                          </p:val>
                                        </p:tav>
                                        <p:tav tm="100000">
                                          <p:val>
                                            <p:strVal val="#ppt_w"/>
                                          </p:val>
                                        </p:tav>
                                      </p:tavLst>
                                    </p:anim>
                                    <p:anim calcmode="lin" valueType="num">
                                      <p:cBhvr>
                                        <p:cTn id="8" dur="3000" fill="hold"/>
                                        <p:tgtEl>
                                          <p:spTgt spid="6153"/>
                                        </p:tgtEl>
                                        <p:attrNameLst>
                                          <p:attrName>ppt_h</p:attrName>
                                        </p:attrNameLst>
                                      </p:cBhvr>
                                      <p:tavLst>
                                        <p:tav tm="0">
                                          <p:val>
                                            <p:strVal val="#ppt_h"/>
                                          </p:val>
                                        </p:tav>
                                        <p:tav tm="100000">
                                          <p:val>
                                            <p:strVal val="#ppt_h"/>
                                          </p:val>
                                        </p:tav>
                                      </p:tavLst>
                                    </p:anim>
                                    <p:animEffect transition="in" filter="fade">
                                      <p:cBhvr>
                                        <p:cTn id="9" dur="3000"/>
                                        <p:tgtEl>
                                          <p:spTgt spid="615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4" fill="hold" nodeType="clickEffect">
                                  <p:stCondLst>
                                    <p:cond delay="0"/>
                                  </p:stCondLst>
                                  <p:childTnLst>
                                    <p:set>
                                      <p:cBhvr>
                                        <p:cTn id="13" dur="1" fill="hold">
                                          <p:stCondLst>
                                            <p:cond delay="0"/>
                                          </p:stCondLst>
                                        </p:cTn>
                                        <p:tgtEl>
                                          <p:spTgt spid="38918"/>
                                        </p:tgtEl>
                                        <p:attrNameLst>
                                          <p:attrName>style.visibility</p:attrName>
                                        </p:attrNameLst>
                                      </p:cBhvr>
                                      <p:to>
                                        <p:strVal val="visible"/>
                                      </p:to>
                                    </p:set>
                                    <p:animEffect transition="in" filter="wheel(4)">
                                      <p:cBhvr>
                                        <p:cTn id="14" dur="2000"/>
                                        <p:tgtEl>
                                          <p:spTgt spid="3891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b="4167"/>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5"/>
          <p:cNvSpPr>
            <a:spLocks noChangeArrowheads="1"/>
          </p:cNvSpPr>
          <p:nvPr/>
        </p:nvSpPr>
        <p:spPr bwMode="auto">
          <a:xfrm>
            <a:off x="2057400" y="1282700"/>
            <a:ext cx="8305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vi-VN"/>
              <a:t> </a:t>
            </a:r>
            <a:r>
              <a:rPr lang="en-US" altLang="vi-VN" sz="3200" b="1"/>
              <a:t>BÀI TẬP</a:t>
            </a:r>
          </a:p>
          <a:p>
            <a:pPr algn="ctr" eaLnBrk="1" hangingPunct="1"/>
            <a:endParaRPr lang="en-US" altLang="vi-VN" sz="3200" b="1"/>
          </a:p>
          <a:p>
            <a:pPr algn="just" eaLnBrk="1" hangingPunct="1"/>
            <a:r>
              <a:rPr lang="en-US" altLang="vi-VN" sz="3200">
                <a:solidFill>
                  <a:srgbClr val="FF0000"/>
                </a:solidFill>
              </a:rPr>
              <a:t>Từ văn bản đấu tranh cho một thế giới hòa bình, hãy viết một đoạn văn ngắn bày tỏ những suy nghĩ của em về vấn đề trên?</a:t>
            </a:r>
          </a:p>
        </p:txBody>
      </p:sp>
    </p:spTree>
    <p:extLst>
      <p:ext uri="{BB962C8B-B14F-4D97-AF65-F5344CB8AC3E}">
        <p14:creationId xmlns:p14="http://schemas.microsoft.com/office/powerpoint/2010/main" val="2645173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1854200" y="407988"/>
            <a:ext cx="7010400" cy="5638800"/>
          </a:xfrm>
          <a:prstGeom prst="cloudCallout">
            <a:avLst>
              <a:gd name="adj1" fmla="val 70594"/>
              <a:gd name="adj2" fmla="val 5400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0070C0"/>
                </a:solidFill>
                <a:latin typeface="Times New Roman" panose="02020603050405020304" pitchFamily="18" charset="0"/>
                <a:cs typeface="Times New Roman" panose="02020603050405020304" pitchFamily="18" charset="0"/>
              </a:rPr>
              <a:t>Văn bản Đấu tranh cho một thế giới hoà bình thể hiện một tư tưởng nổi bật. Đó là tư tưởng gì?</a:t>
            </a:r>
            <a:endParaRPr lang="vi-VN" sz="4000" b="1" dirty="0">
              <a:solidFill>
                <a:srgbClr val="0070C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981200" y="138113"/>
            <a:ext cx="8534400" cy="1371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latin typeface="Times New Roman" panose="02020603050405020304" pitchFamily="18" charset="0"/>
              <a:cs typeface="Times New Roman" panose="02020603050405020304" pitchFamily="18" charset="0"/>
            </a:endParaRPr>
          </a:p>
          <a:p>
            <a:pPr algn="ctr">
              <a:defRPr/>
            </a:pPr>
            <a:r>
              <a:rPr lang="en-US" sz="4000" dirty="0">
                <a:latin typeface="Times New Roman" panose="02020603050405020304" pitchFamily="18" charset="0"/>
                <a:cs typeface="Times New Roman" panose="02020603050405020304" pitchFamily="18" charset="0"/>
              </a:rPr>
              <a:t>Chống  chiến tranh hạt nhân, vì hoà bình trên trái đất.</a:t>
            </a:r>
            <a:endParaRPr lang="vi-VN" sz="4000" dirty="0">
              <a:latin typeface="Times New Roman" panose="02020603050405020304" pitchFamily="18" charset="0"/>
              <a:cs typeface="Times New Roman" panose="02020603050405020304" pitchFamily="18" charset="0"/>
            </a:endParaRPr>
          </a:p>
          <a:p>
            <a:pPr algn="ctr">
              <a:defRPr/>
            </a:pPr>
            <a:endParaRPr lang="vi-VN" sz="4000" dirty="0">
              <a:latin typeface="Times New Roman" panose="02020603050405020304" pitchFamily="18" charset="0"/>
              <a:cs typeface="Times New Roman" panose="02020603050405020304" pitchFamily="18" charset="0"/>
            </a:endParaRPr>
          </a:p>
        </p:txBody>
      </p:sp>
      <p:sp>
        <p:nvSpPr>
          <p:cNvPr id="8" name="Cloud Callout 7"/>
          <p:cNvSpPr/>
          <p:nvPr/>
        </p:nvSpPr>
        <p:spPr>
          <a:xfrm>
            <a:off x="1524000" y="1905000"/>
            <a:ext cx="8763000" cy="4953000"/>
          </a:xfrm>
          <a:prstGeom prst="cloudCallout">
            <a:avLst>
              <a:gd name="adj1" fmla="val -23086"/>
              <a:gd name="adj2" fmla="val -64817"/>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0070C0"/>
                </a:solidFill>
                <a:latin typeface="Times New Roman" panose="02020603050405020304" pitchFamily="18" charset="0"/>
                <a:cs typeface="Times New Roman" panose="02020603050405020304" pitchFamily="18" charset="0"/>
              </a:rPr>
              <a:t>      Tư tưởng này được biểu hiện qua một hệ thống luận điểm. Mỗi đoạn văn mang 1 luận </a:t>
            </a:r>
            <a:r>
              <a:rPr lang="en-US" sz="4000" b="1" dirty="0" err="1">
                <a:solidFill>
                  <a:srgbClr val="0070C0"/>
                </a:solidFill>
                <a:latin typeface="Times New Roman" panose="02020603050405020304" pitchFamily="18" charset="0"/>
                <a:cs typeface="Times New Roman" panose="02020603050405020304" pitchFamily="18" charset="0"/>
              </a:rPr>
              <a:t>điểm.Tìm</a:t>
            </a:r>
            <a:r>
              <a:rPr lang="en-US" sz="4000" b="1" dirty="0">
                <a:solidFill>
                  <a:srgbClr val="0070C0"/>
                </a:solidFill>
                <a:latin typeface="Times New Roman" panose="02020603050405020304" pitchFamily="18" charset="0"/>
                <a:cs typeface="Times New Roman" panose="02020603050405020304" pitchFamily="18" charset="0"/>
              </a:rPr>
              <a:t> bố cục và chỉ ra các luận điểm đó?</a:t>
            </a:r>
            <a:endParaRPr lang="vi-VN" sz="4000" b="1" dirty="0">
              <a:solidFill>
                <a:srgbClr val="0070C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676400" y="1905000"/>
            <a:ext cx="1905000" cy="4953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i="1" dirty="0">
                <a:solidFill>
                  <a:schemeClr val="tx1"/>
                </a:solidFill>
                <a:latin typeface="Times New Roman" panose="02020603050405020304" pitchFamily="18" charset="0"/>
                <a:cs typeface="Times New Roman" panose="02020603050405020304" pitchFamily="18" charset="0"/>
              </a:rPr>
              <a:t>Từ đầu </a:t>
            </a:r>
            <a:r>
              <a:rPr lang="en-US" sz="3200"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i="1" dirty="0">
                <a:solidFill>
                  <a:schemeClr val="tx1"/>
                </a:solidFill>
                <a:latin typeface="Times New Roman" panose="02020603050405020304" pitchFamily="18" charset="0"/>
                <a:cs typeface="Times New Roman" panose="02020603050405020304" pitchFamily="18" charset="0"/>
              </a:rPr>
              <a:t> vận mệnh thế giới.</a:t>
            </a:r>
            <a:endParaRPr lang="vi-VN" sz="3200" i="1" dirty="0">
              <a:solidFill>
                <a:schemeClr val="tx1"/>
              </a:solidFill>
              <a:latin typeface="Times New Roman" panose="02020603050405020304" pitchFamily="18" charset="0"/>
              <a:cs typeface="Times New Roman" panose="02020603050405020304" pitchFamily="18" charset="0"/>
            </a:endParaRPr>
          </a:p>
          <a:p>
            <a:pPr>
              <a:defRPr/>
            </a:pPr>
            <a:r>
              <a:rPr lang="en-US" sz="32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b="1" dirty="0">
                <a:solidFill>
                  <a:srgbClr val="0070C0"/>
                </a:solidFill>
                <a:latin typeface="Times New Roman" panose="02020603050405020304" pitchFamily="18" charset="0"/>
                <a:cs typeface="Times New Roman" panose="02020603050405020304" pitchFamily="18" charset="0"/>
              </a:rPr>
              <a:t>Nguy cơ chiến tranh hạt nhân đe </a:t>
            </a:r>
            <a:r>
              <a:rPr lang="en-US" sz="3200" b="1" dirty="0" err="1">
                <a:solidFill>
                  <a:srgbClr val="0070C0"/>
                </a:solidFill>
                <a:latin typeface="Times New Roman" panose="02020603050405020304" pitchFamily="18" charset="0"/>
                <a:cs typeface="Times New Roman" panose="02020603050405020304" pitchFamily="18" charset="0"/>
              </a:rPr>
              <a:t>doạ</a:t>
            </a:r>
            <a:r>
              <a:rPr lang="en-US" sz="3200" b="1" dirty="0">
                <a:solidFill>
                  <a:srgbClr val="0070C0"/>
                </a:solidFill>
                <a:latin typeface="Times New Roman" panose="02020603050405020304" pitchFamily="18" charset="0"/>
                <a:cs typeface="Times New Roman" panose="02020603050405020304" pitchFamily="18" charset="0"/>
              </a:rPr>
              <a:t> sự sống trên trái đất.</a:t>
            </a:r>
            <a:endParaRPr lang="vi-VN" sz="3200" b="1" dirty="0">
              <a:solidFill>
                <a:srgbClr val="0070C0"/>
              </a:solidFill>
              <a:latin typeface="Times New Roman" panose="02020603050405020304" pitchFamily="18" charset="0"/>
              <a:cs typeface="Times New Roman" panose="02020603050405020304" pitchFamily="18" charset="0"/>
            </a:endParaRPr>
          </a:p>
          <a:p>
            <a:pPr algn="ctr">
              <a:defRPr/>
            </a:pPr>
            <a:endParaRPr lang="vi-VN" dirty="0"/>
          </a:p>
        </p:txBody>
      </p:sp>
      <p:sp>
        <p:nvSpPr>
          <p:cNvPr id="10" name="Rectangle 9"/>
          <p:cNvSpPr/>
          <p:nvPr/>
        </p:nvSpPr>
        <p:spPr>
          <a:xfrm>
            <a:off x="3810000" y="1919288"/>
            <a:ext cx="1905000" cy="4953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i="1" dirty="0">
                <a:solidFill>
                  <a:schemeClr val="tx1"/>
                </a:solidFill>
                <a:latin typeface="Times New Roman" panose="02020603050405020304" pitchFamily="18" charset="0"/>
                <a:cs typeface="Times New Roman" panose="02020603050405020304" pitchFamily="18" charset="0"/>
              </a:rPr>
              <a:t>Niềm an ủi… cho toàn thế giới.</a:t>
            </a:r>
          </a:p>
          <a:p>
            <a:pPr algn="ctr">
              <a:defRPr/>
            </a:pPr>
            <a:r>
              <a:rPr lang="en-US" sz="32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a:solidFill>
                  <a:srgbClr val="0070C0"/>
                </a:solidFill>
                <a:latin typeface="Times New Roman" panose="02020603050405020304" pitchFamily="18" charset="0"/>
                <a:cs typeface="Times New Roman" panose="02020603050405020304" pitchFamily="18" charset="0"/>
              </a:rPr>
              <a:t>Chạy đua chiến tranh hạt nhân là cực kỳ tốn kém.</a:t>
            </a:r>
            <a:endParaRPr lang="vi-VN" sz="3200" b="1"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477000" y="1905000"/>
            <a:ext cx="1905000" cy="4953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i="1" dirty="0">
                <a:solidFill>
                  <a:schemeClr val="tx1"/>
                </a:solidFill>
                <a:latin typeface="Times New Roman" panose="02020603050405020304" pitchFamily="18" charset="0"/>
                <a:cs typeface="Times New Roman" panose="02020603050405020304" pitchFamily="18" charset="0"/>
              </a:rPr>
              <a:t>Một nhà … điểm xuất phát của nó.</a:t>
            </a:r>
          </a:p>
          <a:p>
            <a:pPr>
              <a:defRPr/>
            </a:pPr>
            <a:r>
              <a:rPr lang="en-US" sz="32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a:solidFill>
                  <a:srgbClr val="0070C0"/>
                </a:solidFill>
                <a:latin typeface="Times New Roman" panose="02020603050405020304" pitchFamily="18" charset="0"/>
                <a:cs typeface="Times New Roman" panose="02020603050405020304" pitchFamily="18" charset="0"/>
              </a:rPr>
              <a:t>Chiến tranh hạt nhân là hành động cực kì phi lí</a:t>
            </a:r>
            <a:r>
              <a:rPr lang="en-US" b="1" dirty="0">
                <a:solidFill>
                  <a:srgbClr val="0070C0"/>
                </a:solidFill>
              </a:rPr>
              <a:t>.</a:t>
            </a:r>
            <a:endParaRPr lang="vi-VN" b="1" dirty="0">
              <a:solidFill>
                <a:srgbClr val="0070C0"/>
              </a:solidFill>
            </a:endParaRPr>
          </a:p>
        </p:txBody>
      </p:sp>
      <p:sp>
        <p:nvSpPr>
          <p:cNvPr id="12" name="Rectangle 11"/>
          <p:cNvSpPr/>
          <p:nvPr/>
        </p:nvSpPr>
        <p:spPr>
          <a:xfrm>
            <a:off x="8610600" y="1919288"/>
            <a:ext cx="1905000" cy="4953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000" dirty="0">
              <a:latin typeface="Times New Roman" panose="02020603050405020304" pitchFamily="18" charset="0"/>
              <a:cs typeface="Times New Roman" panose="02020603050405020304" pitchFamily="18" charset="0"/>
            </a:endParaRPr>
          </a:p>
          <a:p>
            <a:pPr algn="ctr">
              <a:defRPr/>
            </a:pPr>
            <a:r>
              <a:rPr lang="en-US" sz="3000" dirty="0">
                <a:latin typeface="Times New Roman" panose="02020603050405020304" pitchFamily="18" charset="0"/>
                <a:cs typeface="Times New Roman" panose="02020603050405020304" pitchFamily="18" charset="0"/>
              </a:rPr>
              <a:t> </a:t>
            </a:r>
            <a:r>
              <a:rPr lang="en-US" sz="3000" i="1" dirty="0">
                <a:solidFill>
                  <a:schemeClr val="tx1"/>
                </a:solidFill>
                <a:latin typeface="Times New Roman" panose="02020603050405020304" pitchFamily="18" charset="0"/>
                <a:cs typeface="Times New Roman" panose="02020603050405020304" pitchFamily="18" charset="0"/>
              </a:rPr>
              <a:t>Còn lại.</a:t>
            </a:r>
          </a:p>
          <a:p>
            <a:pPr algn="ctr">
              <a:defRPr/>
            </a:pPr>
            <a:r>
              <a:rPr lang="en-US" sz="30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a:solidFill>
                  <a:srgbClr val="0070C0"/>
                </a:solidFill>
                <a:latin typeface="Times New Roman" panose="02020603050405020304" pitchFamily="18" charset="0"/>
                <a:cs typeface="Times New Roman" panose="02020603050405020304" pitchFamily="18" charset="0"/>
              </a:rPr>
              <a:t>Đoàn kết để ngăn chặn chiến tranh hạt nhân vì hoà bình là nhiệm vụ của mọi người.</a:t>
            </a:r>
            <a:endParaRPr lang="vi-VN" sz="2800" b="1" dirty="0">
              <a:solidFill>
                <a:srgbClr val="0070C0"/>
              </a:solidFill>
              <a:latin typeface="Times New Roman" panose="02020603050405020304" pitchFamily="18" charset="0"/>
              <a:cs typeface="Times New Roman" panose="02020603050405020304" pitchFamily="18" charset="0"/>
            </a:endParaRPr>
          </a:p>
          <a:p>
            <a:pPr algn="ctr">
              <a:defRPr/>
            </a:pPr>
            <a:endParaRPr lang="vi-VN" sz="3000" dirty="0"/>
          </a:p>
        </p:txBody>
      </p:sp>
      <p:sp>
        <p:nvSpPr>
          <p:cNvPr id="13" name="Rectangle 12"/>
          <p:cNvSpPr/>
          <p:nvPr/>
        </p:nvSpPr>
        <p:spPr>
          <a:xfrm>
            <a:off x="2286000" y="1509714"/>
            <a:ext cx="685800" cy="39528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latin typeface="Times New Roman" panose="02020603050405020304" pitchFamily="18" charset="0"/>
                <a:cs typeface="Times New Roman" panose="02020603050405020304" pitchFamily="18" charset="0"/>
              </a:rPr>
              <a:t>1</a:t>
            </a:r>
            <a:endParaRPr lang="vi-VN" sz="3600" b="1" dirty="0">
              <a:latin typeface="Times New Roman" panose="02020603050405020304" pitchFamily="18" charset="0"/>
              <a:cs typeface="Times New Roman" panose="02020603050405020304" pitchFamily="18" charset="0"/>
            </a:endParaRPr>
          </a:p>
        </p:txBody>
      </p:sp>
      <p:sp>
        <p:nvSpPr>
          <p:cNvPr id="14" name="Rectangle 13"/>
          <p:cNvSpPr/>
          <p:nvPr/>
        </p:nvSpPr>
        <p:spPr>
          <a:xfrm>
            <a:off x="4419600" y="1509714"/>
            <a:ext cx="685800" cy="39528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latin typeface="Times New Roman" panose="02020603050405020304" pitchFamily="18" charset="0"/>
                <a:cs typeface="Times New Roman" panose="02020603050405020304" pitchFamily="18" charset="0"/>
              </a:rPr>
              <a:t>2</a:t>
            </a:r>
            <a:endParaRPr lang="vi-VN" sz="3600" b="1" dirty="0">
              <a:latin typeface="Times New Roman" panose="02020603050405020304" pitchFamily="18" charset="0"/>
              <a:cs typeface="Times New Roman" panose="02020603050405020304" pitchFamily="18" charset="0"/>
            </a:endParaRPr>
          </a:p>
        </p:txBody>
      </p:sp>
      <p:sp>
        <p:nvSpPr>
          <p:cNvPr id="15" name="Rectangle 14"/>
          <p:cNvSpPr/>
          <p:nvPr/>
        </p:nvSpPr>
        <p:spPr>
          <a:xfrm>
            <a:off x="7086600" y="1509714"/>
            <a:ext cx="685800" cy="39528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latin typeface="Times New Roman" panose="02020603050405020304" pitchFamily="18" charset="0"/>
                <a:cs typeface="Times New Roman" panose="02020603050405020304" pitchFamily="18" charset="0"/>
              </a:rPr>
              <a:t>3</a:t>
            </a:r>
            <a:endParaRPr lang="vi-VN" sz="3600" b="1" dirty="0">
              <a:latin typeface="Times New Roman" panose="02020603050405020304" pitchFamily="18" charset="0"/>
              <a:cs typeface="Times New Roman" panose="02020603050405020304" pitchFamily="18" charset="0"/>
            </a:endParaRPr>
          </a:p>
        </p:txBody>
      </p:sp>
      <p:sp>
        <p:nvSpPr>
          <p:cNvPr id="16" name="Rectangle 15"/>
          <p:cNvSpPr/>
          <p:nvPr/>
        </p:nvSpPr>
        <p:spPr>
          <a:xfrm>
            <a:off x="9220200" y="1524000"/>
            <a:ext cx="685800" cy="3952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latin typeface="Times New Roman" panose="02020603050405020304" pitchFamily="18" charset="0"/>
                <a:cs typeface="Times New Roman" panose="02020603050405020304" pitchFamily="18" charset="0"/>
              </a:rPr>
              <a:t>4</a:t>
            </a:r>
            <a:endParaRPr lang="vi-VN"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22270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grpId="1" nodeType="click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2000"/>
                                        <p:tgtEl>
                                          <p:spTgt spid="13"/>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in)">
                                      <p:cBhvr>
                                        <p:cTn id="36" dur="2000"/>
                                        <p:tgtEl>
                                          <p:spTgt spid="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circle(in)">
                                      <p:cBhvr>
                                        <p:cTn id="41" dur="2000"/>
                                        <p:tgtEl>
                                          <p:spTgt spid="14"/>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circle(in)">
                                      <p:cBhvr>
                                        <p:cTn id="44" dur="2000"/>
                                        <p:tgtEl>
                                          <p:spTgt spid="1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circle(in)">
                                      <p:cBhvr>
                                        <p:cTn id="49" dur="2000"/>
                                        <p:tgtEl>
                                          <p:spTgt spid="15"/>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circle(in)">
                                      <p:cBhvr>
                                        <p:cTn id="52" dur="2000"/>
                                        <p:tgtEl>
                                          <p:spTgt spid="1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circle(in)">
                                      <p:cBhvr>
                                        <p:cTn id="57" dur="2000"/>
                                        <p:tgtEl>
                                          <p:spTgt spid="16"/>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circle(in)">
                                      <p:cBhvr>
                                        <p:cTn id="6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8" grpId="1"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6"/>
          <p:cNvSpPr>
            <a:spLocks noChangeArrowheads="1"/>
          </p:cNvSpPr>
          <p:nvPr/>
        </p:nvSpPr>
        <p:spPr bwMode="auto">
          <a:xfrm>
            <a:off x="1905001" y="164492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vi-VN" altLang="vi-VN" sz="1800">
              <a:cs typeface="Arial" panose="020B0604020202020204" pitchFamily="34" charset="0"/>
            </a:endParaRPr>
          </a:p>
        </p:txBody>
      </p:sp>
      <p:sp>
        <p:nvSpPr>
          <p:cNvPr id="12291" name="Rectangle 28"/>
          <p:cNvSpPr>
            <a:spLocks noChangeArrowheads="1"/>
          </p:cNvSpPr>
          <p:nvPr/>
        </p:nvSpPr>
        <p:spPr bwMode="auto">
          <a:xfrm>
            <a:off x="1828801" y="469292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vi-VN" altLang="vi-VN" sz="1800">
              <a:cs typeface="Arial" panose="020B0604020202020204" pitchFamily="34" charset="0"/>
            </a:endParaRPr>
          </a:p>
        </p:txBody>
      </p:sp>
      <p:sp>
        <p:nvSpPr>
          <p:cNvPr id="12292" name="Rectangle 29"/>
          <p:cNvSpPr>
            <a:spLocks noChangeArrowheads="1"/>
          </p:cNvSpPr>
          <p:nvPr/>
        </p:nvSpPr>
        <p:spPr bwMode="auto">
          <a:xfrm>
            <a:off x="1828801" y="496597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vi-VN" altLang="vi-VN" sz="1800">
              <a:cs typeface="Arial" panose="020B0604020202020204" pitchFamily="34" charset="0"/>
            </a:endParaRPr>
          </a:p>
        </p:txBody>
      </p:sp>
      <p:sp>
        <p:nvSpPr>
          <p:cNvPr id="17441" name="Line 33"/>
          <p:cNvSpPr>
            <a:spLocks noChangeShapeType="1"/>
          </p:cNvSpPr>
          <p:nvPr/>
        </p:nvSpPr>
        <p:spPr bwMode="auto">
          <a:xfrm>
            <a:off x="5105400" y="2133600"/>
            <a:ext cx="0" cy="457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3" name="AutoShape 35"/>
          <p:cNvSpPr>
            <a:spLocks noChangeArrowheads="1"/>
          </p:cNvSpPr>
          <p:nvPr/>
        </p:nvSpPr>
        <p:spPr bwMode="auto">
          <a:xfrm>
            <a:off x="2057400" y="2133600"/>
            <a:ext cx="2667000" cy="3505200"/>
          </a:xfrm>
          <a:prstGeom prst="cloudCallout">
            <a:avLst>
              <a:gd name="adj1" fmla="val -43750"/>
              <a:gd name="adj2" fmla="val 70000"/>
            </a:avLst>
          </a:prstGeom>
          <a:solidFill>
            <a:srgbClr val="FFFF00"/>
          </a:solidFill>
          <a:ln w="9525">
            <a:solidFill>
              <a:srgbClr val="FF00FF"/>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pt-BR" altLang="vi-VN">
                <a:latin typeface="Times New Roman" panose="02020603050405020304" pitchFamily="18" charset="0"/>
              </a:rPr>
              <a:t>Để làm rõ luận điểm này tác giả đã đưa ra những luận cứ nào về lý lẽ?</a:t>
            </a:r>
            <a:endParaRPr lang="en-US" altLang="vi-VN">
              <a:solidFill>
                <a:schemeClr val="folHlink"/>
              </a:solidFill>
              <a:latin typeface="Times New Roman" panose="02020603050405020304" pitchFamily="18" charset="0"/>
            </a:endParaRPr>
          </a:p>
          <a:p>
            <a:pPr algn="ctr" eaLnBrk="1" hangingPunct="1"/>
            <a:endParaRPr lang="en-US" altLang="vi-VN">
              <a:solidFill>
                <a:srgbClr val="6666FF"/>
              </a:solidFill>
              <a:latin typeface="Times New Roman" panose="02020603050405020304" pitchFamily="18" charset="0"/>
              <a:cs typeface="Arial" panose="020B0604020202020204" pitchFamily="34" charset="0"/>
            </a:endParaRPr>
          </a:p>
        </p:txBody>
      </p:sp>
      <p:sp>
        <p:nvSpPr>
          <p:cNvPr id="17455" name="Text Box 47"/>
          <p:cNvSpPr txBox="1">
            <a:spLocks noChangeArrowheads="1"/>
          </p:cNvSpPr>
          <p:nvPr/>
        </p:nvSpPr>
        <p:spPr bwMode="auto">
          <a:xfrm>
            <a:off x="5334000" y="609600"/>
            <a:ext cx="533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en-US" altLang="vi-VN" b="1">
                <a:latin typeface="+mj-lt"/>
                <a:cs typeface="Arial" charset="0"/>
              </a:rPr>
              <a:t>- Lý l</a:t>
            </a:r>
            <a:r>
              <a:rPr lang="pt-BR" altLang="vi-VN" b="1">
                <a:latin typeface="+mj-lt"/>
              </a:rPr>
              <a:t>ẽ</a:t>
            </a:r>
            <a:r>
              <a:rPr lang="en-US" altLang="vi-VN" b="1">
                <a:latin typeface="+mj-lt"/>
                <a:cs typeface="Arial" charset="0"/>
              </a:rPr>
              <a:t> :</a:t>
            </a:r>
          </a:p>
          <a:p>
            <a:pPr eaLnBrk="1" hangingPunct="1">
              <a:defRPr/>
            </a:pPr>
            <a:r>
              <a:rPr lang="en-US" altLang="vi-VN"/>
              <a:t>+ Chiến tranh hạt nhân là sự tàn phá huỷ diệt</a:t>
            </a:r>
          </a:p>
          <a:p>
            <a:pPr eaLnBrk="1" hangingPunct="1">
              <a:defRPr/>
            </a:pPr>
            <a:r>
              <a:rPr lang="en-US" altLang="vi-VN"/>
              <a:t>+ Phát minh hạt nhân quyết định  sự sống còn trên thế giới</a:t>
            </a:r>
          </a:p>
        </p:txBody>
      </p:sp>
      <p:sp>
        <p:nvSpPr>
          <p:cNvPr id="17456" name="AutoShape 48"/>
          <p:cNvSpPr>
            <a:spLocks noChangeArrowheads="1"/>
          </p:cNvSpPr>
          <p:nvPr/>
        </p:nvSpPr>
        <p:spPr bwMode="auto">
          <a:xfrm>
            <a:off x="2133600" y="2667000"/>
            <a:ext cx="2667000" cy="2209800"/>
          </a:xfrm>
          <a:prstGeom prst="cloudCallout">
            <a:avLst>
              <a:gd name="adj1" fmla="val -43750"/>
              <a:gd name="adj2" fmla="val 70000"/>
            </a:avLst>
          </a:prstGeom>
          <a:solidFill>
            <a:srgbClr val="FFFF00"/>
          </a:solidFill>
          <a:ln w="9525">
            <a:solidFill>
              <a:srgbClr val="FF00FF"/>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vi-VN" sz="1800">
                <a:cs typeface="Arial" panose="020B0604020202020204" pitchFamily="34" charset="0"/>
              </a:rPr>
              <a:t> </a:t>
            </a:r>
            <a:r>
              <a:rPr lang="pt-BR" altLang="vi-VN">
                <a:latin typeface="Times New Roman" panose="02020603050405020304" pitchFamily="18" charset="0"/>
              </a:rPr>
              <a:t>Tác giả đã đưa ra những</a:t>
            </a:r>
          </a:p>
          <a:p>
            <a:pPr eaLnBrk="1" hangingPunct="1"/>
            <a:r>
              <a:rPr lang="pt-BR" altLang="vi-VN">
                <a:latin typeface="Times New Roman" panose="02020603050405020304" pitchFamily="18" charset="0"/>
              </a:rPr>
              <a:t>Chứng cứ nào ? </a:t>
            </a:r>
            <a:endParaRPr lang="en-US" altLang="vi-VN">
              <a:latin typeface="Times New Roman" panose="02020603050405020304" pitchFamily="18" charset="0"/>
            </a:endParaRPr>
          </a:p>
        </p:txBody>
      </p:sp>
      <p:sp>
        <p:nvSpPr>
          <p:cNvPr id="17457" name="Text Box 49"/>
          <p:cNvSpPr txBox="1">
            <a:spLocks noChangeArrowheads="1"/>
          </p:cNvSpPr>
          <p:nvPr/>
        </p:nvSpPr>
        <p:spPr bwMode="auto">
          <a:xfrm>
            <a:off x="5334000" y="2590801"/>
            <a:ext cx="5105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b="1"/>
              <a:t>- Chứng cớ :</a:t>
            </a:r>
          </a:p>
          <a:p>
            <a:pPr algn="just" eaLnBrk="1" hangingPunct="1"/>
            <a:r>
              <a:rPr lang="en-US" altLang="vi-VN"/>
              <a:t>+ Ngày 8 –8 –1986 , hơn 50000 đầu đạn hạt nhân đã được bố trí khắp hành tinh </a:t>
            </a:r>
          </a:p>
          <a:p>
            <a:pPr algn="just" eaLnBrk="1" hangingPunct="1"/>
            <a:r>
              <a:rPr lang="en-US" altLang="vi-VN"/>
              <a:t>+ Tất cả mọi người ngồi trên một thùng 4 tấn thuốc nổ </a:t>
            </a:r>
          </a:p>
          <a:p>
            <a:pPr algn="just" eaLnBrk="1" hangingPunct="1"/>
            <a:r>
              <a:rPr lang="en-US" altLang="vi-VN"/>
              <a:t>+ Tất cả chỗ đó nổ tung lên sẽ làm biến chuyển hết thảy .</a:t>
            </a:r>
          </a:p>
        </p:txBody>
      </p:sp>
      <p:sp>
        <p:nvSpPr>
          <p:cNvPr id="12298" name="Text Box 40"/>
          <p:cNvSpPr txBox="1">
            <a:spLocks noChangeArrowheads="1"/>
          </p:cNvSpPr>
          <p:nvPr/>
        </p:nvSpPr>
        <p:spPr bwMode="auto">
          <a:xfrm>
            <a:off x="2803525" y="950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vi-VN" altLang="vi-VN" sz="1800"/>
          </a:p>
        </p:txBody>
      </p:sp>
      <p:pic>
        <p:nvPicPr>
          <p:cNvPr id="17458" name="Picture 50" descr="H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800100"/>
            <a:ext cx="3200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9" name="Picture 51" descr="H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800100"/>
            <a:ext cx="3505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4447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41"/>
                                        </p:tgtEl>
                                        <p:attrNameLst>
                                          <p:attrName>style.visibility</p:attrName>
                                        </p:attrNameLst>
                                      </p:cBhvr>
                                      <p:to>
                                        <p:strVal val="visible"/>
                                      </p:to>
                                    </p:set>
                                    <p:anim calcmode="lin" valueType="num">
                                      <p:cBhvr additive="base">
                                        <p:cTn id="7" dur="500" fill="hold"/>
                                        <p:tgtEl>
                                          <p:spTgt spid="17441"/>
                                        </p:tgtEl>
                                        <p:attrNameLst>
                                          <p:attrName>ppt_x</p:attrName>
                                        </p:attrNameLst>
                                      </p:cBhvr>
                                      <p:tavLst>
                                        <p:tav tm="0">
                                          <p:val>
                                            <p:strVal val="#ppt_x"/>
                                          </p:val>
                                        </p:tav>
                                        <p:tav tm="100000">
                                          <p:val>
                                            <p:strVal val="#ppt_x"/>
                                          </p:val>
                                        </p:tav>
                                      </p:tavLst>
                                    </p:anim>
                                    <p:anim calcmode="lin" valueType="num">
                                      <p:cBhvr additive="base">
                                        <p:cTn id="8" dur="500" fill="hold"/>
                                        <p:tgtEl>
                                          <p:spTgt spid="1744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43"/>
                                        </p:tgtEl>
                                        <p:attrNameLst>
                                          <p:attrName>style.visibility</p:attrName>
                                        </p:attrNameLst>
                                      </p:cBhvr>
                                      <p:to>
                                        <p:strVal val="visible"/>
                                      </p:to>
                                    </p:set>
                                    <p:anim calcmode="lin" valueType="num">
                                      <p:cBhvr additive="base">
                                        <p:cTn id="13" dur="500" fill="hold"/>
                                        <p:tgtEl>
                                          <p:spTgt spid="17443"/>
                                        </p:tgtEl>
                                        <p:attrNameLst>
                                          <p:attrName>ppt_x</p:attrName>
                                        </p:attrNameLst>
                                      </p:cBhvr>
                                      <p:tavLst>
                                        <p:tav tm="0">
                                          <p:val>
                                            <p:strVal val="#ppt_x"/>
                                          </p:val>
                                        </p:tav>
                                        <p:tav tm="100000">
                                          <p:val>
                                            <p:strVal val="#ppt_x"/>
                                          </p:val>
                                        </p:tav>
                                      </p:tavLst>
                                    </p:anim>
                                    <p:anim calcmode="lin" valueType="num">
                                      <p:cBhvr additive="base">
                                        <p:cTn id="14" dur="500" fill="hold"/>
                                        <p:tgtEl>
                                          <p:spTgt spid="174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xit" presetSubtype="4" fill="hold" grpId="1" nodeType="clickEffect">
                                  <p:stCondLst>
                                    <p:cond delay="0"/>
                                  </p:stCondLst>
                                  <p:childTnLst>
                                    <p:anim calcmode="lin" valueType="num">
                                      <p:cBhvr additive="base">
                                        <p:cTn id="18" dur="500"/>
                                        <p:tgtEl>
                                          <p:spTgt spid="17443"/>
                                        </p:tgtEl>
                                        <p:attrNameLst>
                                          <p:attrName>ppt_x</p:attrName>
                                        </p:attrNameLst>
                                      </p:cBhvr>
                                      <p:tavLst>
                                        <p:tav tm="0">
                                          <p:val>
                                            <p:strVal val="ppt_x"/>
                                          </p:val>
                                        </p:tav>
                                        <p:tav tm="100000">
                                          <p:val>
                                            <p:strVal val="ppt_x"/>
                                          </p:val>
                                        </p:tav>
                                      </p:tavLst>
                                    </p:anim>
                                    <p:anim calcmode="lin" valueType="num">
                                      <p:cBhvr additive="base">
                                        <p:cTn id="19" dur="500"/>
                                        <p:tgtEl>
                                          <p:spTgt spid="17443"/>
                                        </p:tgtEl>
                                        <p:attrNameLst>
                                          <p:attrName>ppt_y</p:attrName>
                                        </p:attrNameLst>
                                      </p:cBhvr>
                                      <p:tavLst>
                                        <p:tav tm="0">
                                          <p:val>
                                            <p:strVal val="ppt_y"/>
                                          </p:val>
                                        </p:tav>
                                        <p:tav tm="100000">
                                          <p:val>
                                            <p:strVal val="1+ppt_h/2"/>
                                          </p:val>
                                        </p:tav>
                                      </p:tavLst>
                                    </p:anim>
                                    <p:set>
                                      <p:cBhvr>
                                        <p:cTn id="20" dur="1" fill="hold">
                                          <p:stCondLst>
                                            <p:cond delay="499"/>
                                          </p:stCondLst>
                                        </p:cTn>
                                        <p:tgtEl>
                                          <p:spTgt spid="17443"/>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7455"/>
                                        </p:tgtEl>
                                        <p:attrNameLst>
                                          <p:attrName>style.visibility</p:attrName>
                                        </p:attrNameLst>
                                      </p:cBhvr>
                                      <p:to>
                                        <p:strVal val="visible"/>
                                      </p:to>
                                    </p:set>
                                    <p:anim calcmode="lin" valueType="num">
                                      <p:cBhvr>
                                        <p:cTn id="25" dur="500" fill="hold"/>
                                        <p:tgtEl>
                                          <p:spTgt spid="17455"/>
                                        </p:tgtEl>
                                        <p:attrNameLst>
                                          <p:attrName>ppt_w</p:attrName>
                                        </p:attrNameLst>
                                      </p:cBhvr>
                                      <p:tavLst>
                                        <p:tav tm="0">
                                          <p:val>
                                            <p:fltVal val="0"/>
                                          </p:val>
                                        </p:tav>
                                        <p:tav tm="100000">
                                          <p:val>
                                            <p:strVal val="#ppt_w"/>
                                          </p:val>
                                        </p:tav>
                                      </p:tavLst>
                                    </p:anim>
                                    <p:anim calcmode="lin" valueType="num">
                                      <p:cBhvr>
                                        <p:cTn id="26" dur="500" fill="hold"/>
                                        <p:tgtEl>
                                          <p:spTgt spid="17455"/>
                                        </p:tgtEl>
                                        <p:attrNameLst>
                                          <p:attrName>ppt_h</p:attrName>
                                        </p:attrNameLst>
                                      </p:cBhvr>
                                      <p:tavLst>
                                        <p:tav tm="0">
                                          <p:val>
                                            <p:fltVal val="0"/>
                                          </p:val>
                                        </p:tav>
                                        <p:tav tm="100000">
                                          <p:val>
                                            <p:strVal val="#ppt_h"/>
                                          </p:val>
                                        </p:tav>
                                      </p:tavLst>
                                    </p:anim>
                                    <p:animEffect transition="in" filter="fade">
                                      <p:cBhvr>
                                        <p:cTn id="27" dur="500"/>
                                        <p:tgtEl>
                                          <p:spTgt spid="1745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7456"/>
                                        </p:tgtEl>
                                        <p:attrNameLst>
                                          <p:attrName>style.visibility</p:attrName>
                                        </p:attrNameLst>
                                      </p:cBhvr>
                                      <p:to>
                                        <p:strVal val="visible"/>
                                      </p:to>
                                    </p:set>
                                    <p:anim calcmode="lin" valueType="num">
                                      <p:cBhvr additive="base">
                                        <p:cTn id="32" dur="500" fill="hold"/>
                                        <p:tgtEl>
                                          <p:spTgt spid="17456"/>
                                        </p:tgtEl>
                                        <p:attrNameLst>
                                          <p:attrName>ppt_x</p:attrName>
                                        </p:attrNameLst>
                                      </p:cBhvr>
                                      <p:tavLst>
                                        <p:tav tm="0">
                                          <p:val>
                                            <p:strVal val="#ppt_x"/>
                                          </p:val>
                                        </p:tav>
                                        <p:tav tm="100000">
                                          <p:val>
                                            <p:strVal val="#ppt_x"/>
                                          </p:val>
                                        </p:tav>
                                      </p:tavLst>
                                    </p:anim>
                                    <p:anim calcmode="lin" valueType="num">
                                      <p:cBhvr additive="base">
                                        <p:cTn id="33" dur="500" fill="hold"/>
                                        <p:tgtEl>
                                          <p:spTgt spid="17456"/>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7" presetClass="exit" presetSubtype="4" fill="hold" grpId="1" nodeType="clickEffect">
                                  <p:stCondLst>
                                    <p:cond delay="0"/>
                                  </p:stCondLst>
                                  <p:childTnLst>
                                    <p:anim calcmode="lin" valueType="num">
                                      <p:cBhvr additive="base">
                                        <p:cTn id="37" dur="500"/>
                                        <p:tgtEl>
                                          <p:spTgt spid="17456"/>
                                        </p:tgtEl>
                                        <p:attrNameLst>
                                          <p:attrName>ppt_x</p:attrName>
                                        </p:attrNameLst>
                                      </p:cBhvr>
                                      <p:tavLst>
                                        <p:tav tm="0">
                                          <p:val>
                                            <p:strVal val="ppt_x"/>
                                          </p:val>
                                        </p:tav>
                                        <p:tav tm="100000">
                                          <p:val>
                                            <p:strVal val="ppt_x"/>
                                          </p:val>
                                        </p:tav>
                                      </p:tavLst>
                                    </p:anim>
                                    <p:anim calcmode="lin" valueType="num">
                                      <p:cBhvr additive="base">
                                        <p:cTn id="38" dur="500"/>
                                        <p:tgtEl>
                                          <p:spTgt spid="17456"/>
                                        </p:tgtEl>
                                        <p:attrNameLst>
                                          <p:attrName>ppt_y</p:attrName>
                                        </p:attrNameLst>
                                      </p:cBhvr>
                                      <p:tavLst>
                                        <p:tav tm="0">
                                          <p:val>
                                            <p:strVal val="ppt_y"/>
                                          </p:val>
                                        </p:tav>
                                        <p:tav tm="100000">
                                          <p:val>
                                            <p:strVal val="1+ppt_h/2"/>
                                          </p:val>
                                        </p:tav>
                                      </p:tavLst>
                                    </p:anim>
                                    <p:set>
                                      <p:cBhvr>
                                        <p:cTn id="39" dur="1" fill="hold">
                                          <p:stCondLst>
                                            <p:cond delay="499"/>
                                          </p:stCondLst>
                                        </p:cTn>
                                        <p:tgtEl>
                                          <p:spTgt spid="17456"/>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7457"/>
                                        </p:tgtEl>
                                        <p:attrNameLst>
                                          <p:attrName>style.visibility</p:attrName>
                                        </p:attrNameLst>
                                      </p:cBhvr>
                                      <p:to>
                                        <p:strVal val="visible"/>
                                      </p:to>
                                    </p:set>
                                    <p:anim calcmode="lin" valueType="num">
                                      <p:cBhvr>
                                        <p:cTn id="44" dur="500" fill="hold"/>
                                        <p:tgtEl>
                                          <p:spTgt spid="17457"/>
                                        </p:tgtEl>
                                        <p:attrNameLst>
                                          <p:attrName>ppt_w</p:attrName>
                                        </p:attrNameLst>
                                      </p:cBhvr>
                                      <p:tavLst>
                                        <p:tav tm="0">
                                          <p:val>
                                            <p:fltVal val="0"/>
                                          </p:val>
                                        </p:tav>
                                        <p:tav tm="100000">
                                          <p:val>
                                            <p:strVal val="#ppt_w"/>
                                          </p:val>
                                        </p:tav>
                                      </p:tavLst>
                                    </p:anim>
                                    <p:anim calcmode="lin" valueType="num">
                                      <p:cBhvr>
                                        <p:cTn id="45" dur="500" fill="hold"/>
                                        <p:tgtEl>
                                          <p:spTgt spid="17457"/>
                                        </p:tgtEl>
                                        <p:attrNameLst>
                                          <p:attrName>ppt_h</p:attrName>
                                        </p:attrNameLst>
                                      </p:cBhvr>
                                      <p:tavLst>
                                        <p:tav tm="0">
                                          <p:val>
                                            <p:fltVal val="0"/>
                                          </p:val>
                                        </p:tav>
                                        <p:tav tm="100000">
                                          <p:val>
                                            <p:strVal val="#ppt_h"/>
                                          </p:val>
                                        </p:tav>
                                      </p:tavLst>
                                    </p:anim>
                                    <p:animEffect transition="in" filter="fade">
                                      <p:cBhvr>
                                        <p:cTn id="46" dur="500"/>
                                        <p:tgtEl>
                                          <p:spTgt spid="1745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17458"/>
                                        </p:tgtEl>
                                        <p:attrNameLst>
                                          <p:attrName>style.visibility</p:attrName>
                                        </p:attrNameLst>
                                      </p:cBhvr>
                                      <p:to>
                                        <p:strVal val="visible"/>
                                      </p:to>
                                    </p:set>
                                    <p:animEffect transition="in" filter="blinds(horizontal)">
                                      <p:cBhvr>
                                        <p:cTn id="51" dur="500"/>
                                        <p:tgtEl>
                                          <p:spTgt spid="1745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8" presetClass="exit" presetSubtype="16" fill="hold" nodeType="clickEffect">
                                  <p:stCondLst>
                                    <p:cond delay="0"/>
                                  </p:stCondLst>
                                  <p:childTnLst>
                                    <p:animEffect transition="out" filter="diamond(in)">
                                      <p:cBhvr>
                                        <p:cTn id="55" dur="500"/>
                                        <p:tgtEl>
                                          <p:spTgt spid="17458"/>
                                        </p:tgtEl>
                                      </p:cBhvr>
                                    </p:animEffect>
                                    <p:set>
                                      <p:cBhvr>
                                        <p:cTn id="56" dur="1" fill="hold">
                                          <p:stCondLst>
                                            <p:cond delay="499"/>
                                          </p:stCondLst>
                                        </p:cTn>
                                        <p:tgtEl>
                                          <p:spTgt spid="17458"/>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ntr" presetSubtype="10" fill="hold" nodeType="clickEffect">
                                  <p:stCondLst>
                                    <p:cond delay="0"/>
                                  </p:stCondLst>
                                  <p:childTnLst>
                                    <p:set>
                                      <p:cBhvr>
                                        <p:cTn id="60" dur="1" fill="hold">
                                          <p:stCondLst>
                                            <p:cond delay="0"/>
                                          </p:stCondLst>
                                        </p:cTn>
                                        <p:tgtEl>
                                          <p:spTgt spid="17459"/>
                                        </p:tgtEl>
                                        <p:attrNameLst>
                                          <p:attrName>style.visibility</p:attrName>
                                        </p:attrNameLst>
                                      </p:cBhvr>
                                      <p:to>
                                        <p:strVal val="visible"/>
                                      </p:to>
                                    </p:set>
                                    <p:animEffect transition="in" filter="checkerboard(across)">
                                      <p:cBhvr>
                                        <p:cTn id="61" dur="500"/>
                                        <p:tgtEl>
                                          <p:spTgt spid="1745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xit" presetSubtype="16" fill="hold" nodeType="clickEffect">
                                  <p:stCondLst>
                                    <p:cond delay="0"/>
                                  </p:stCondLst>
                                  <p:childTnLst>
                                    <p:animEffect transition="out" filter="box(in)">
                                      <p:cBhvr>
                                        <p:cTn id="65" dur="500"/>
                                        <p:tgtEl>
                                          <p:spTgt spid="17459"/>
                                        </p:tgtEl>
                                      </p:cBhvr>
                                    </p:animEffect>
                                    <p:set>
                                      <p:cBhvr>
                                        <p:cTn id="66" dur="1" fill="hold">
                                          <p:stCondLst>
                                            <p:cond delay="499"/>
                                          </p:stCondLst>
                                        </p:cTn>
                                        <p:tgtEl>
                                          <p:spTgt spid="174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3" grpId="0" animBg="1"/>
      <p:bldP spid="17443" grpId="1" animBg="1"/>
      <p:bldP spid="17455" grpId="0"/>
      <p:bldP spid="17456" grpId="0" animBg="1"/>
      <p:bldP spid="17456" grpId="1" animBg="1"/>
      <p:bldP spid="174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ChangeArrowheads="1"/>
          </p:cNvSpPr>
          <p:nvPr/>
        </p:nvSpPr>
        <p:spPr bwMode="auto">
          <a:xfrm>
            <a:off x="1828801" y="850900"/>
            <a:ext cx="87534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nl-NL" altLang="vi-VN" sz="2300" b="1">
                <a:cs typeface="Arial" panose="020B0604020202020204" pitchFamily="34" charset="0"/>
              </a:rPr>
              <a:t>“Chúng ta đang ở đâu? Hôm nay ngày 8/8/1986,</a:t>
            </a:r>
          </a:p>
          <a:p>
            <a:pPr algn="ctr" eaLnBrk="1" hangingPunct="1"/>
            <a:r>
              <a:rPr lang="nl-NL" altLang="vi-VN" sz="2300" b="1">
                <a:cs typeface="Arial" panose="020B0604020202020204" pitchFamily="34" charset="0"/>
              </a:rPr>
              <a:t>hơn </a:t>
            </a:r>
            <a:r>
              <a:rPr lang="en-US" altLang="vi-VN" sz="2300" b="1">
                <a:cs typeface="Arial" panose="020B0604020202020204" pitchFamily="34" charset="0"/>
              </a:rPr>
              <a:t>50.000 đầu đạn hạt nhân đã được bố trí khắp hành tinh</a:t>
            </a:r>
            <a:r>
              <a:rPr lang="nl-NL" altLang="vi-VN" sz="2300" b="1">
                <a:cs typeface="Arial" panose="020B0604020202020204" pitchFamily="34" charset="0"/>
              </a:rPr>
              <a:t>”. </a:t>
            </a:r>
          </a:p>
        </p:txBody>
      </p:sp>
      <p:pic>
        <p:nvPicPr>
          <p:cNvPr id="40967" name="Picture 7"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2667000"/>
            <a:ext cx="24669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8" descr="đầu đạn hạt nhâ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667000"/>
            <a:ext cx="28003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9" descr="tải xuống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724400"/>
            <a:ext cx="2667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10" descr="images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1" y="4800600"/>
            <a:ext cx="26384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11" descr="images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1" y="4800600"/>
            <a:ext cx="28860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12" descr="tải xuố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2667001"/>
            <a:ext cx="25717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2143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animEffect transition="in" filter="blinds(horizontal)">
                                      <p:cBhvr>
                                        <p:cTn id="7" dur="500"/>
                                        <p:tgtEl>
                                          <p:spTgt spid="4096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964">
                                            <p:txEl>
                                              <p:pRg st="1" end="1"/>
                                            </p:txEl>
                                          </p:spTgt>
                                        </p:tgtEl>
                                        <p:attrNameLst>
                                          <p:attrName>style.visibility</p:attrName>
                                        </p:attrNameLst>
                                      </p:cBhvr>
                                      <p:to>
                                        <p:strVal val="visible"/>
                                      </p:to>
                                    </p:set>
                                    <p:animEffect transition="in" filter="blinds(horizontal)">
                                      <p:cBhvr>
                                        <p:cTn id="10" dur="500"/>
                                        <p:tgtEl>
                                          <p:spTgt spid="4096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nodeType="clickEffect">
                                  <p:stCondLst>
                                    <p:cond delay="0"/>
                                  </p:stCondLst>
                                  <p:childTnLst>
                                    <p:set>
                                      <p:cBhvr>
                                        <p:cTn id="14" dur="1" fill="hold">
                                          <p:stCondLst>
                                            <p:cond delay="0"/>
                                          </p:stCondLst>
                                        </p:cTn>
                                        <p:tgtEl>
                                          <p:spTgt spid="40967"/>
                                        </p:tgtEl>
                                        <p:attrNameLst>
                                          <p:attrName>style.visibility</p:attrName>
                                        </p:attrNameLst>
                                      </p:cBhvr>
                                      <p:to>
                                        <p:strVal val="visible"/>
                                      </p:to>
                                    </p:set>
                                    <p:animEffect transition="in" filter="wheel(4)">
                                      <p:cBhvr>
                                        <p:cTn id="15" dur="2000"/>
                                        <p:tgtEl>
                                          <p:spTgt spid="40967"/>
                                        </p:tgtEl>
                                      </p:cBhvr>
                                    </p:animEffect>
                                  </p:childTnLst>
                                </p:cTn>
                              </p:par>
                            </p:childTnLst>
                          </p:cTn>
                        </p:par>
                        <p:par>
                          <p:cTn id="16" fill="hold" nodeType="afterGroup">
                            <p:stCondLst>
                              <p:cond delay="2000"/>
                            </p:stCondLst>
                            <p:childTnLst>
                              <p:par>
                                <p:cTn id="17" presetID="21" presetClass="entr" presetSubtype="4" fill="hold" nodeType="afterEffect">
                                  <p:stCondLst>
                                    <p:cond delay="0"/>
                                  </p:stCondLst>
                                  <p:childTnLst>
                                    <p:set>
                                      <p:cBhvr>
                                        <p:cTn id="18" dur="1" fill="hold">
                                          <p:stCondLst>
                                            <p:cond delay="0"/>
                                          </p:stCondLst>
                                        </p:cTn>
                                        <p:tgtEl>
                                          <p:spTgt spid="40968"/>
                                        </p:tgtEl>
                                        <p:attrNameLst>
                                          <p:attrName>style.visibility</p:attrName>
                                        </p:attrNameLst>
                                      </p:cBhvr>
                                      <p:to>
                                        <p:strVal val="visible"/>
                                      </p:to>
                                    </p:set>
                                    <p:animEffect transition="in" filter="wheel(4)">
                                      <p:cBhvr>
                                        <p:cTn id="19" dur="2000"/>
                                        <p:tgtEl>
                                          <p:spTgt spid="40968"/>
                                        </p:tgtEl>
                                      </p:cBhvr>
                                    </p:animEffect>
                                  </p:childTnLst>
                                </p:cTn>
                              </p:par>
                            </p:childTnLst>
                          </p:cTn>
                        </p:par>
                        <p:par>
                          <p:cTn id="20" fill="hold" nodeType="afterGroup">
                            <p:stCondLst>
                              <p:cond delay="4000"/>
                            </p:stCondLst>
                            <p:childTnLst>
                              <p:par>
                                <p:cTn id="21" presetID="21" presetClass="entr" presetSubtype="4" fill="hold" nodeType="afterEffect">
                                  <p:stCondLst>
                                    <p:cond delay="0"/>
                                  </p:stCondLst>
                                  <p:childTnLst>
                                    <p:set>
                                      <p:cBhvr>
                                        <p:cTn id="22" dur="1" fill="hold">
                                          <p:stCondLst>
                                            <p:cond delay="0"/>
                                          </p:stCondLst>
                                        </p:cTn>
                                        <p:tgtEl>
                                          <p:spTgt spid="40972"/>
                                        </p:tgtEl>
                                        <p:attrNameLst>
                                          <p:attrName>style.visibility</p:attrName>
                                        </p:attrNameLst>
                                      </p:cBhvr>
                                      <p:to>
                                        <p:strVal val="visible"/>
                                      </p:to>
                                    </p:set>
                                    <p:animEffect transition="in" filter="wheel(4)">
                                      <p:cBhvr>
                                        <p:cTn id="23" dur="2000"/>
                                        <p:tgtEl>
                                          <p:spTgt spid="40972"/>
                                        </p:tgtEl>
                                      </p:cBhvr>
                                    </p:animEffect>
                                  </p:childTnLst>
                                </p:cTn>
                              </p:par>
                            </p:childTnLst>
                          </p:cTn>
                        </p:par>
                        <p:par>
                          <p:cTn id="24" fill="hold" nodeType="afterGroup">
                            <p:stCondLst>
                              <p:cond delay="6000"/>
                            </p:stCondLst>
                            <p:childTnLst>
                              <p:par>
                                <p:cTn id="25" presetID="21" presetClass="entr" presetSubtype="4" fill="hold" nodeType="afterEffect">
                                  <p:stCondLst>
                                    <p:cond delay="0"/>
                                  </p:stCondLst>
                                  <p:childTnLst>
                                    <p:set>
                                      <p:cBhvr>
                                        <p:cTn id="26" dur="1" fill="hold">
                                          <p:stCondLst>
                                            <p:cond delay="0"/>
                                          </p:stCondLst>
                                        </p:cTn>
                                        <p:tgtEl>
                                          <p:spTgt spid="40969"/>
                                        </p:tgtEl>
                                        <p:attrNameLst>
                                          <p:attrName>style.visibility</p:attrName>
                                        </p:attrNameLst>
                                      </p:cBhvr>
                                      <p:to>
                                        <p:strVal val="visible"/>
                                      </p:to>
                                    </p:set>
                                    <p:animEffect transition="in" filter="wheel(4)">
                                      <p:cBhvr>
                                        <p:cTn id="27" dur="2000"/>
                                        <p:tgtEl>
                                          <p:spTgt spid="40969"/>
                                        </p:tgtEl>
                                      </p:cBhvr>
                                    </p:animEffect>
                                  </p:childTnLst>
                                </p:cTn>
                              </p:par>
                            </p:childTnLst>
                          </p:cTn>
                        </p:par>
                        <p:par>
                          <p:cTn id="28" fill="hold" nodeType="afterGroup">
                            <p:stCondLst>
                              <p:cond delay="8000"/>
                            </p:stCondLst>
                            <p:childTnLst>
                              <p:par>
                                <p:cTn id="29" presetID="21" presetClass="entr" presetSubtype="4" fill="hold" nodeType="afterEffect">
                                  <p:stCondLst>
                                    <p:cond delay="0"/>
                                  </p:stCondLst>
                                  <p:childTnLst>
                                    <p:set>
                                      <p:cBhvr>
                                        <p:cTn id="30" dur="1" fill="hold">
                                          <p:stCondLst>
                                            <p:cond delay="0"/>
                                          </p:stCondLst>
                                        </p:cTn>
                                        <p:tgtEl>
                                          <p:spTgt spid="40970"/>
                                        </p:tgtEl>
                                        <p:attrNameLst>
                                          <p:attrName>style.visibility</p:attrName>
                                        </p:attrNameLst>
                                      </p:cBhvr>
                                      <p:to>
                                        <p:strVal val="visible"/>
                                      </p:to>
                                    </p:set>
                                    <p:animEffect transition="in" filter="wheel(4)">
                                      <p:cBhvr>
                                        <p:cTn id="31" dur="2000"/>
                                        <p:tgtEl>
                                          <p:spTgt spid="40970"/>
                                        </p:tgtEl>
                                      </p:cBhvr>
                                    </p:animEffect>
                                  </p:childTnLst>
                                </p:cTn>
                              </p:par>
                            </p:childTnLst>
                          </p:cTn>
                        </p:par>
                        <p:par>
                          <p:cTn id="32" fill="hold" nodeType="afterGroup">
                            <p:stCondLst>
                              <p:cond delay="10000"/>
                            </p:stCondLst>
                            <p:childTnLst>
                              <p:par>
                                <p:cTn id="33" presetID="21" presetClass="entr" presetSubtype="4" fill="hold" nodeType="afterEffect">
                                  <p:stCondLst>
                                    <p:cond delay="0"/>
                                  </p:stCondLst>
                                  <p:childTnLst>
                                    <p:set>
                                      <p:cBhvr>
                                        <p:cTn id="34" dur="1" fill="hold">
                                          <p:stCondLst>
                                            <p:cond delay="0"/>
                                          </p:stCondLst>
                                        </p:cTn>
                                        <p:tgtEl>
                                          <p:spTgt spid="40971"/>
                                        </p:tgtEl>
                                        <p:attrNameLst>
                                          <p:attrName>style.visibility</p:attrName>
                                        </p:attrNameLst>
                                      </p:cBhvr>
                                      <p:to>
                                        <p:strVal val="visible"/>
                                      </p:to>
                                    </p:set>
                                    <p:animEffect transition="in" filter="wheel(4)">
                                      <p:cBhvr>
                                        <p:cTn id="35" dur="2000"/>
                                        <p:tgtEl>
                                          <p:spTgt spid="40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703513" y="1864797"/>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vi-VN" altLang="vi-VN" sz="1800">
              <a:cs typeface="Arial" panose="020B0604020202020204" pitchFamily="34" charset="0"/>
            </a:endParaRPr>
          </a:p>
        </p:txBody>
      </p:sp>
      <p:graphicFrame>
        <p:nvGraphicFramePr>
          <p:cNvPr id="16468" name="Group 84"/>
          <p:cNvGraphicFramePr>
            <a:graphicFrameLocks noGrp="1"/>
          </p:cNvGraphicFramePr>
          <p:nvPr/>
        </p:nvGraphicFramePr>
        <p:xfrm>
          <a:off x="1828800" y="457201"/>
          <a:ext cx="8229600" cy="4419603"/>
        </p:xfrm>
        <a:graphic>
          <a:graphicData uri="http://schemas.openxmlformats.org/drawingml/2006/table">
            <a:tbl>
              <a:tblPr/>
              <a:tblGrid>
                <a:gridCol w="1331913">
                  <a:extLst>
                    <a:ext uri="{9D8B030D-6E8A-4147-A177-3AD203B41FA5}">
                      <a16:colId xmlns:a16="http://schemas.microsoft.com/office/drawing/2014/main" val="20000"/>
                    </a:ext>
                  </a:extLst>
                </a:gridCol>
                <a:gridCol w="2306637">
                  <a:extLst>
                    <a:ext uri="{9D8B030D-6E8A-4147-A177-3AD203B41FA5}">
                      <a16:colId xmlns:a16="http://schemas.microsoft.com/office/drawing/2014/main" val="20001"/>
                    </a:ext>
                  </a:extLst>
                </a:gridCol>
                <a:gridCol w="1558925">
                  <a:extLst>
                    <a:ext uri="{9D8B030D-6E8A-4147-A177-3AD203B41FA5}">
                      <a16:colId xmlns:a16="http://schemas.microsoft.com/office/drawing/2014/main" val="20002"/>
                    </a:ext>
                  </a:extLst>
                </a:gridCol>
                <a:gridCol w="1516063">
                  <a:extLst>
                    <a:ext uri="{9D8B030D-6E8A-4147-A177-3AD203B41FA5}">
                      <a16:colId xmlns:a16="http://schemas.microsoft.com/office/drawing/2014/main" val="20003"/>
                    </a:ext>
                  </a:extLst>
                </a:gridCol>
                <a:gridCol w="1516062">
                  <a:extLst>
                    <a:ext uri="{9D8B030D-6E8A-4147-A177-3AD203B41FA5}">
                      <a16:colId xmlns:a16="http://schemas.microsoft.com/office/drawing/2014/main" val="20004"/>
                    </a:ext>
                  </a:extLst>
                </a:gridCol>
              </a:tblGrid>
              <a:tr h="4286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Quốc gia</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Đầu đạn triển khai *</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Đầu đạn khác</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Tổng số 2012</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Tổng số 2011</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42386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Mỹ</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2.150</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5.850</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8.000</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8.500</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42545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Nga</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1.800</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8.200</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10.000</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11.000</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42703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Anh</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160</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65</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225</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225</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42545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Pháp</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290</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10</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300</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300</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5857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Trung Quốc</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0 </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200</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240 **</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240</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42703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Ấn Độ</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0 </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80-100</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80-100</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80-100</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42545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Pakistan</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0 </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90-110</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90-110</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90-110</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42386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Israel</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0 </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80</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80</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80</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42703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Tổng số</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4.400</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14.600</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19.000</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vi-VN" sz="16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20.530</a:t>
                      </a:r>
                      <a:endParaRPr kumimoji="0" lang="en-US" altLang="vi-VN" sz="16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bl>
          </a:graphicData>
        </a:graphic>
      </p:graphicFrame>
      <p:sp>
        <p:nvSpPr>
          <p:cNvPr id="14390" name="Rectangle 58"/>
          <p:cNvSpPr>
            <a:spLocks noChangeArrowheads="1"/>
          </p:cNvSpPr>
          <p:nvPr/>
        </p:nvSpPr>
        <p:spPr bwMode="auto">
          <a:xfrm>
            <a:off x="2057400" y="5059364"/>
            <a:ext cx="8077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just" eaLnBrk="1" hangingPunct="1"/>
            <a:r>
              <a:rPr lang="en-US" altLang="vi-VN" sz="2000">
                <a:latin typeface="Times New Roman" panose="02020603050405020304" pitchFamily="18" charset="0"/>
                <a:cs typeface="Times New Roman" panose="02020603050405020304" pitchFamily="18" charset="0"/>
              </a:rPr>
              <a:t>(* Đầu đạn triển khai nghĩa là đầu đạn được gắn vào tên lửa hoặc đặt tại căn cứ của các lực lượng sẵn sàng hành động; ** Trung Quốc không có vũ khí hạt nhân triển khai song có 200 đầu đạn hoạt động cộng với khoảng 40 vũ khí trong tình trạng sẵn sàng thấp, thành 240 vũ khí hạt nhân)</a:t>
            </a:r>
            <a:endParaRPr lang="en-US" altLang="vi-VN" sz="2000">
              <a:latin typeface="Times New Roman" panose="02020603050405020304" pitchFamily="18" charset="0"/>
              <a:cs typeface="Arial" panose="020B0604020202020204" pitchFamily="34" charset="0"/>
            </a:endParaRPr>
          </a:p>
        </p:txBody>
      </p:sp>
      <p:grpSp>
        <p:nvGrpSpPr>
          <p:cNvPr id="14391" name="Group 59"/>
          <p:cNvGrpSpPr>
            <a:grpSpLocks/>
          </p:cNvGrpSpPr>
          <p:nvPr/>
        </p:nvGrpSpPr>
        <p:grpSpPr bwMode="auto">
          <a:xfrm>
            <a:off x="1905000" y="304800"/>
            <a:ext cx="8229600" cy="4648200"/>
            <a:chOff x="288" y="192"/>
            <a:chExt cx="5184" cy="2928"/>
          </a:xfrm>
        </p:grpSpPr>
        <p:sp>
          <p:nvSpPr>
            <p:cNvPr id="14392" name="Line 60"/>
            <p:cNvSpPr>
              <a:spLocks noChangeShapeType="1"/>
            </p:cNvSpPr>
            <p:nvPr/>
          </p:nvSpPr>
          <p:spPr bwMode="auto">
            <a:xfrm>
              <a:off x="288" y="192"/>
              <a:ext cx="0" cy="2928"/>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3" name="Line 61"/>
            <p:cNvSpPr>
              <a:spLocks noChangeShapeType="1"/>
            </p:cNvSpPr>
            <p:nvPr/>
          </p:nvSpPr>
          <p:spPr bwMode="auto">
            <a:xfrm>
              <a:off x="5472" y="192"/>
              <a:ext cx="0" cy="2928"/>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4" name="Line 62"/>
            <p:cNvSpPr>
              <a:spLocks noChangeShapeType="1"/>
            </p:cNvSpPr>
            <p:nvPr/>
          </p:nvSpPr>
          <p:spPr bwMode="auto">
            <a:xfrm>
              <a:off x="288" y="192"/>
              <a:ext cx="5184"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5" name="Line 63"/>
            <p:cNvSpPr>
              <a:spLocks noChangeShapeType="1"/>
            </p:cNvSpPr>
            <p:nvPr/>
          </p:nvSpPr>
          <p:spPr bwMode="auto">
            <a:xfrm>
              <a:off x="288" y="3120"/>
              <a:ext cx="5184"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6" name="Line 64"/>
            <p:cNvSpPr>
              <a:spLocks noChangeShapeType="1"/>
            </p:cNvSpPr>
            <p:nvPr/>
          </p:nvSpPr>
          <p:spPr bwMode="auto">
            <a:xfrm>
              <a:off x="288" y="1392"/>
              <a:ext cx="5184"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7" name="Line 65"/>
            <p:cNvSpPr>
              <a:spLocks noChangeShapeType="1"/>
            </p:cNvSpPr>
            <p:nvPr/>
          </p:nvSpPr>
          <p:spPr bwMode="auto">
            <a:xfrm>
              <a:off x="288" y="1680"/>
              <a:ext cx="5184"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8" name="Line 66"/>
            <p:cNvSpPr>
              <a:spLocks noChangeShapeType="1"/>
            </p:cNvSpPr>
            <p:nvPr/>
          </p:nvSpPr>
          <p:spPr bwMode="auto">
            <a:xfrm>
              <a:off x="288" y="1968"/>
              <a:ext cx="5184"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9" name="Line 67"/>
            <p:cNvSpPr>
              <a:spLocks noChangeShapeType="1"/>
            </p:cNvSpPr>
            <p:nvPr/>
          </p:nvSpPr>
          <p:spPr bwMode="auto">
            <a:xfrm>
              <a:off x="288" y="2256"/>
              <a:ext cx="5184"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0" name="Line 68"/>
            <p:cNvSpPr>
              <a:spLocks noChangeShapeType="1"/>
            </p:cNvSpPr>
            <p:nvPr/>
          </p:nvSpPr>
          <p:spPr bwMode="auto">
            <a:xfrm>
              <a:off x="288" y="2544"/>
              <a:ext cx="5184"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1" name="Line 69"/>
            <p:cNvSpPr>
              <a:spLocks noChangeShapeType="1"/>
            </p:cNvSpPr>
            <p:nvPr/>
          </p:nvSpPr>
          <p:spPr bwMode="auto">
            <a:xfrm>
              <a:off x="288" y="2832"/>
              <a:ext cx="5184"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2" name="Line 70"/>
            <p:cNvSpPr>
              <a:spLocks noChangeShapeType="1"/>
            </p:cNvSpPr>
            <p:nvPr/>
          </p:nvSpPr>
          <p:spPr bwMode="auto">
            <a:xfrm>
              <a:off x="288" y="528"/>
              <a:ext cx="5184"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3" name="Line 71"/>
            <p:cNvSpPr>
              <a:spLocks noChangeShapeType="1"/>
            </p:cNvSpPr>
            <p:nvPr/>
          </p:nvSpPr>
          <p:spPr bwMode="auto">
            <a:xfrm>
              <a:off x="288" y="816"/>
              <a:ext cx="5184"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4" name="Line 72"/>
            <p:cNvSpPr>
              <a:spLocks noChangeShapeType="1"/>
            </p:cNvSpPr>
            <p:nvPr/>
          </p:nvSpPr>
          <p:spPr bwMode="auto">
            <a:xfrm>
              <a:off x="288" y="1104"/>
              <a:ext cx="5184"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5" name="Line 73"/>
            <p:cNvSpPr>
              <a:spLocks noChangeShapeType="1"/>
            </p:cNvSpPr>
            <p:nvPr/>
          </p:nvSpPr>
          <p:spPr bwMode="auto">
            <a:xfrm>
              <a:off x="1248" y="192"/>
              <a:ext cx="0" cy="2928"/>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6" name="Line 74"/>
            <p:cNvSpPr>
              <a:spLocks noChangeShapeType="1"/>
            </p:cNvSpPr>
            <p:nvPr/>
          </p:nvSpPr>
          <p:spPr bwMode="auto">
            <a:xfrm>
              <a:off x="2640" y="192"/>
              <a:ext cx="0" cy="2928"/>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7" name="Line 75"/>
            <p:cNvSpPr>
              <a:spLocks noChangeShapeType="1"/>
            </p:cNvSpPr>
            <p:nvPr/>
          </p:nvSpPr>
          <p:spPr bwMode="auto">
            <a:xfrm>
              <a:off x="3552" y="192"/>
              <a:ext cx="0" cy="2928"/>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8" name="Line 76"/>
            <p:cNvSpPr>
              <a:spLocks noChangeShapeType="1"/>
            </p:cNvSpPr>
            <p:nvPr/>
          </p:nvSpPr>
          <p:spPr bwMode="auto">
            <a:xfrm>
              <a:off x="4512" y="192"/>
              <a:ext cx="0" cy="2928"/>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949965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vi-VN" altLang="vi-VN" smtClean="0"/>
          </a:p>
        </p:txBody>
      </p:sp>
      <p:pic>
        <p:nvPicPr>
          <p:cNvPr id="21508" name="Picture 2" descr="images (18)"/>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828800" y="228600"/>
            <a:ext cx="8534400" cy="6324600"/>
          </a:xfrm>
          <a:noFill/>
        </p:spPr>
      </p:pic>
      <p:pic>
        <p:nvPicPr>
          <p:cNvPr id="21509" name="Picture 2" descr="images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2" descr="images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2" descr="images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2" descr="images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2" descr="images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2" descr="images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2" descr="images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images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0" name="Text Box 16"/>
          <p:cNvSpPr txBox="1">
            <a:spLocks noChangeArrowheads="1"/>
          </p:cNvSpPr>
          <p:nvPr/>
        </p:nvSpPr>
        <p:spPr bwMode="auto">
          <a:xfrm>
            <a:off x="1905001" y="304801"/>
            <a:ext cx="84375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a:solidFill>
                  <a:schemeClr val="bg1"/>
                </a:solidFill>
              </a:rPr>
              <a:t>Trước bành chướng biển đông Việt Nam cũng phải chạy đua vũ trang để bảo vệ biển đảo của mình</a:t>
            </a:r>
          </a:p>
        </p:txBody>
      </p:sp>
      <p:pic>
        <p:nvPicPr>
          <p:cNvPr id="21521" name="Picture 17" descr="image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2192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p:cTn id="7" dur="1000" fill="hold"/>
                                        <p:tgtEl>
                                          <p:spTgt spid="21508"/>
                                        </p:tgtEl>
                                        <p:attrNameLst>
                                          <p:attrName>ppt_w</p:attrName>
                                        </p:attrNameLst>
                                      </p:cBhvr>
                                      <p:tavLst>
                                        <p:tav tm="0">
                                          <p:val>
                                            <p:strVal val="#ppt_w*0.70"/>
                                          </p:val>
                                        </p:tav>
                                        <p:tav tm="100000">
                                          <p:val>
                                            <p:strVal val="#ppt_w"/>
                                          </p:val>
                                        </p:tav>
                                      </p:tavLst>
                                    </p:anim>
                                    <p:anim calcmode="lin" valueType="num">
                                      <p:cBhvr>
                                        <p:cTn id="8" dur="1000" fill="hold"/>
                                        <p:tgtEl>
                                          <p:spTgt spid="21508"/>
                                        </p:tgtEl>
                                        <p:attrNameLst>
                                          <p:attrName>ppt_h</p:attrName>
                                        </p:attrNameLst>
                                      </p:cBhvr>
                                      <p:tavLst>
                                        <p:tav tm="0">
                                          <p:val>
                                            <p:strVal val="#ppt_h"/>
                                          </p:val>
                                        </p:tav>
                                        <p:tav tm="100000">
                                          <p:val>
                                            <p:strVal val="#ppt_h"/>
                                          </p:val>
                                        </p:tav>
                                      </p:tavLst>
                                    </p:anim>
                                    <p:animEffect transition="in" filter="fade">
                                      <p:cBhvr>
                                        <p:cTn id="9" dur="1000"/>
                                        <p:tgtEl>
                                          <p:spTgt spid="2150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1509"/>
                                        </p:tgtEl>
                                        <p:attrNameLst>
                                          <p:attrName>style.visibility</p:attrName>
                                        </p:attrNameLst>
                                      </p:cBhvr>
                                      <p:to>
                                        <p:strVal val="visible"/>
                                      </p:to>
                                    </p:set>
                                    <p:anim calcmode="lin" valueType="num">
                                      <p:cBhvr>
                                        <p:cTn id="14" dur="1000" fill="hold"/>
                                        <p:tgtEl>
                                          <p:spTgt spid="21509"/>
                                        </p:tgtEl>
                                        <p:attrNameLst>
                                          <p:attrName>ppt_w</p:attrName>
                                        </p:attrNameLst>
                                      </p:cBhvr>
                                      <p:tavLst>
                                        <p:tav tm="0">
                                          <p:val>
                                            <p:strVal val="#ppt_w*0.70"/>
                                          </p:val>
                                        </p:tav>
                                        <p:tav tm="100000">
                                          <p:val>
                                            <p:strVal val="#ppt_w"/>
                                          </p:val>
                                        </p:tav>
                                      </p:tavLst>
                                    </p:anim>
                                    <p:anim calcmode="lin" valueType="num">
                                      <p:cBhvr>
                                        <p:cTn id="15" dur="1000" fill="hold"/>
                                        <p:tgtEl>
                                          <p:spTgt spid="21509"/>
                                        </p:tgtEl>
                                        <p:attrNameLst>
                                          <p:attrName>ppt_h</p:attrName>
                                        </p:attrNameLst>
                                      </p:cBhvr>
                                      <p:tavLst>
                                        <p:tav tm="0">
                                          <p:val>
                                            <p:strVal val="#ppt_h"/>
                                          </p:val>
                                        </p:tav>
                                        <p:tav tm="100000">
                                          <p:val>
                                            <p:strVal val="#ppt_h"/>
                                          </p:val>
                                        </p:tav>
                                      </p:tavLst>
                                    </p:anim>
                                    <p:animEffect transition="in" filter="fade">
                                      <p:cBhvr>
                                        <p:cTn id="16" dur="1000"/>
                                        <p:tgtEl>
                                          <p:spTgt spid="2150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21510"/>
                                        </p:tgtEl>
                                        <p:attrNameLst>
                                          <p:attrName>style.visibility</p:attrName>
                                        </p:attrNameLst>
                                      </p:cBhvr>
                                      <p:to>
                                        <p:strVal val="visible"/>
                                      </p:to>
                                    </p:set>
                                    <p:anim calcmode="lin" valueType="num">
                                      <p:cBhvr>
                                        <p:cTn id="21" dur="1000" fill="hold"/>
                                        <p:tgtEl>
                                          <p:spTgt spid="21510"/>
                                        </p:tgtEl>
                                        <p:attrNameLst>
                                          <p:attrName>ppt_w</p:attrName>
                                        </p:attrNameLst>
                                      </p:cBhvr>
                                      <p:tavLst>
                                        <p:tav tm="0">
                                          <p:val>
                                            <p:strVal val="#ppt_w*0.70"/>
                                          </p:val>
                                        </p:tav>
                                        <p:tav tm="100000">
                                          <p:val>
                                            <p:strVal val="#ppt_w"/>
                                          </p:val>
                                        </p:tav>
                                      </p:tavLst>
                                    </p:anim>
                                    <p:anim calcmode="lin" valueType="num">
                                      <p:cBhvr>
                                        <p:cTn id="22" dur="1000" fill="hold"/>
                                        <p:tgtEl>
                                          <p:spTgt spid="21510"/>
                                        </p:tgtEl>
                                        <p:attrNameLst>
                                          <p:attrName>ppt_h</p:attrName>
                                        </p:attrNameLst>
                                      </p:cBhvr>
                                      <p:tavLst>
                                        <p:tav tm="0">
                                          <p:val>
                                            <p:strVal val="#ppt_h"/>
                                          </p:val>
                                        </p:tav>
                                        <p:tav tm="100000">
                                          <p:val>
                                            <p:strVal val="#ppt_h"/>
                                          </p:val>
                                        </p:tav>
                                      </p:tavLst>
                                    </p:anim>
                                    <p:animEffect transition="in" filter="fade">
                                      <p:cBhvr>
                                        <p:cTn id="23" dur="1000"/>
                                        <p:tgtEl>
                                          <p:spTgt spid="215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21511"/>
                                        </p:tgtEl>
                                        <p:attrNameLst>
                                          <p:attrName>style.visibility</p:attrName>
                                        </p:attrNameLst>
                                      </p:cBhvr>
                                      <p:to>
                                        <p:strVal val="visible"/>
                                      </p:to>
                                    </p:set>
                                    <p:animEffect transition="in" filter="checkerboard(across)">
                                      <p:cBhvr>
                                        <p:cTn id="28" dur="500"/>
                                        <p:tgtEl>
                                          <p:spTgt spid="215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21512"/>
                                        </p:tgtEl>
                                        <p:attrNameLst>
                                          <p:attrName>style.visibility</p:attrName>
                                        </p:attrNameLst>
                                      </p:cBhvr>
                                      <p:to>
                                        <p:strVal val="visible"/>
                                      </p:to>
                                    </p:set>
                                    <p:animEffect transition="in" filter="box(in)">
                                      <p:cBhvr>
                                        <p:cTn id="33" dur="500"/>
                                        <p:tgtEl>
                                          <p:spTgt spid="2151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21513"/>
                                        </p:tgtEl>
                                        <p:attrNameLst>
                                          <p:attrName>style.visibility</p:attrName>
                                        </p:attrNameLst>
                                      </p:cBhvr>
                                      <p:to>
                                        <p:strVal val="visible"/>
                                      </p:to>
                                    </p:set>
                                    <p:animEffect transition="in" filter="box(in)">
                                      <p:cBhvr>
                                        <p:cTn id="38" dur="500"/>
                                        <p:tgtEl>
                                          <p:spTgt spid="2151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21514"/>
                                        </p:tgtEl>
                                        <p:attrNameLst>
                                          <p:attrName>style.visibility</p:attrName>
                                        </p:attrNameLst>
                                      </p:cBhvr>
                                      <p:to>
                                        <p:strVal val="visible"/>
                                      </p:to>
                                    </p:set>
                                    <p:animEffect transition="in" filter="blinds(horizontal)">
                                      <p:cBhvr>
                                        <p:cTn id="43" dur="500"/>
                                        <p:tgtEl>
                                          <p:spTgt spid="2151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nodeType="clickEffect">
                                  <p:stCondLst>
                                    <p:cond delay="0"/>
                                  </p:stCondLst>
                                  <p:childTnLst>
                                    <p:set>
                                      <p:cBhvr>
                                        <p:cTn id="47" dur="1" fill="hold">
                                          <p:stCondLst>
                                            <p:cond delay="0"/>
                                          </p:stCondLst>
                                        </p:cTn>
                                        <p:tgtEl>
                                          <p:spTgt spid="21515"/>
                                        </p:tgtEl>
                                        <p:attrNameLst>
                                          <p:attrName>style.visibility</p:attrName>
                                        </p:attrNameLst>
                                      </p:cBhvr>
                                      <p:to>
                                        <p:strVal val="visible"/>
                                      </p:to>
                                    </p:set>
                                    <p:animEffect transition="in" filter="box(in)">
                                      <p:cBhvr>
                                        <p:cTn id="48" dur="500"/>
                                        <p:tgtEl>
                                          <p:spTgt spid="2151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nodeType="clickEffect">
                                  <p:stCondLst>
                                    <p:cond delay="0"/>
                                  </p:stCondLst>
                                  <p:childTnLst>
                                    <p:set>
                                      <p:cBhvr>
                                        <p:cTn id="52" dur="1" fill="hold">
                                          <p:stCondLst>
                                            <p:cond delay="0"/>
                                          </p:stCondLst>
                                        </p:cTn>
                                        <p:tgtEl>
                                          <p:spTgt spid="21516"/>
                                        </p:tgtEl>
                                        <p:attrNameLst>
                                          <p:attrName>style.visibility</p:attrName>
                                        </p:attrNameLst>
                                      </p:cBhvr>
                                      <p:to>
                                        <p:strVal val="visible"/>
                                      </p:to>
                                    </p:set>
                                    <p:animEffect transition="in" filter="box(in)">
                                      <p:cBhvr>
                                        <p:cTn id="53" dur="500"/>
                                        <p:tgtEl>
                                          <p:spTgt spid="2151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21520">
                                            <p:txEl>
                                              <p:pRg st="0" end="0"/>
                                            </p:txEl>
                                          </p:spTgt>
                                        </p:tgtEl>
                                        <p:attrNameLst>
                                          <p:attrName>style.visibility</p:attrName>
                                        </p:attrNameLst>
                                      </p:cBhvr>
                                      <p:to>
                                        <p:strVal val="visible"/>
                                      </p:to>
                                    </p:set>
                                    <p:anim calcmode="lin" valueType="num">
                                      <p:cBhvr additive="base">
                                        <p:cTn id="58" dur="500" fill="hold"/>
                                        <p:tgtEl>
                                          <p:spTgt spid="21520">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15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16" fill="hold" nodeType="clickEffect">
                                  <p:stCondLst>
                                    <p:cond delay="0"/>
                                  </p:stCondLst>
                                  <p:childTnLst>
                                    <p:set>
                                      <p:cBhvr>
                                        <p:cTn id="63" dur="1" fill="hold">
                                          <p:stCondLst>
                                            <p:cond delay="0"/>
                                          </p:stCondLst>
                                        </p:cTn>
                                        <p:tgtEl>
                                          <p:spTgt spid="21521"/>
                                        </p:tgtEl>
                                        <p:attrNameLst>
                                          <p:attrName>style.visibility</p:attrName>
                                        </p:attrNameLst>
                                      </p:cBhvr>
                                      <p:to>
                                        <p:strVal val="visible"/>
                                      </p:to>
                                    </p:set>
                                    <p:animEffect transition="in" filter="box(in)">
                                      <p:cBhvr>
                                        <p:cTn id="64" dur="500"/>
                                        <p:tgtEl>
                                          <p:spTgt spid="21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5"/>
          <p:cNvSpPr txBox="1">
            <a:spLocks noChangeArrowheads="1"/>
          </p:cNvSpPr>
          <p:nvPr/>
        </p:nvSpPr>
        <p:spPr bwMode="auto">
          <a:xfrm>
            <a:off x="7543800" y="2819400"/>
            <a:ext cx="3124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vi-VN" sz="3200" b="1">
                <a:latin typeface="Times New Roman" panose="02020603050405020304" pitchFamily="18" charset="0"/>
                <a:cs typeface="Times New Roman" panose="02020603050405020304" pitchFamily="18" charset="0"/>
              </a:rPr>
              <a:t>Năng lượng từ vụ nổ hạt nhân</a:t>
            </a:r>
          </a:p>
        </p:txBody>
      </p:sp>
    </p:spTree>
    <p:extLst>
      <p:ext uri="{BB962C8B-B14F-4D97-AF65-F5344CB8AC3E}">
        <p14:creationId xmlns:p14="http://schemas.microsoft.com/office/powerpoint/2010/main" val="3593429575"/>
      </p:ext>
    </p:extLst>
  </p:cSld>
  <p:clrMapOvr>
    <a:masterClrMapping/>
  </p:clrMapOvr>
  <p:transition spd="med">
    <p:cover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1051</Words>
  <Application>Microsoft Office PowerPoint</Application>
  <PresentationFormat>Widescreen</PresentationFormat>
  <Paragraphs>153</Paragraphs>
  <Slides>30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Bandit</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HẬU QUẢ CHIẾN TRANH THẾ GIỚI II:</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cp:revision>
  <dcterms:created xsi:type="dcterms:W3CDTF">2023-10-24T09:07:02Z</dcterms:created>
  <dcterms:modified xsi:type="dcterms:W3CDTF">2023-10-24T09:07:18Z</dcterms:modified>
</cp:coreProperties>
</file>