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18"/>
  </p:notesMasterIdLst>
  <p:sldIdLst>
    <p:sldId id="256" r:id="rId5"/>
    <p:sldId id="288" r:id="rId6"/>
    <p:sldId id="285" r:id="rId7"/>
    <p:sldId id="281" r:id="rId8"/>
    <p:sldId id="307" r:id="rId9"/>
    <p:sldId id="291" r:id="rId10"/>
    <p:sldId id="292" r:id="rId11"/>
    <p:sldId id="297" r:id="rId12"/>
    <p:sldId id="298" r:id="rId13"/>
    <p:sldId id="299" r:id="rId14"/>
    <p:sldId id="327" r:id="rId15"/>
    <p:sldId id="325" r:id="rId16"/>
    <p:sldId id="33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7713" autoAdjust="0"/>
  </p:normalViewPr>
  <p:slideViewPr>
    <p:cSldViewPr>
      <p:cViewPr varScale="1">
        <p:scale>
          <a:sx n="106" d="100"/>
          <a:sy n="106" d="100"/>
        </p:scale>
        <p:origin x="708" y="72"/>
      </p:cViewPr>
      <p:guideLst>
        <p:guide orient="horz" pos="2160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Gill Sans MT"/>
              </a:defRPr>
            </a:lvl1pPr>
          </a:lstStyle>
          <a:p>
            <a:pPr>
              <a:defRPr/>
            </a:pPr>
            <a:fld id="{4AE5134E-1439-4C8D-9947-5358C5EC693C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2E1EBE-4417-4D1C-AFD5-CAFAC72FD8A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2449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D168B-BE5C-4EB9-8E06-F918AEA1E08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270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A047E9-AA38-44AE-8113-346A6F1452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7619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7CAF31-E36D-4BDF-A7D9-B38576C566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2605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AC5A0-5391-4FE6-A00E-6F53E23B2A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29118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14A39-6430-48BE-9365-AC5FEB9F59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9345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B61FC-C4FF-485C-938A-18937410F9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9B33A-E719-424D-BEA8-BCFB2E6DEBA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72605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F5CBE-3213-4FE9-ABF0-F6EE1CD2390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8088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DEDF3-8E89-411F-A910-C47A18E00D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02049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C774D-C13F-466C-B4BD-EBFAB4D9ECF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72986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A8FE5-FA5A-4E64-A5FE-47F7D4093DA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3553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8B14B-DAC0-41D0-8AFA-4A5A021FF7F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87647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E5159-3373-4F4A-B881-C4C058E10A9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04801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7379A-24BF-4D35-A1C0-E8136BB3CA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9132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D584F7-D143-4829-B567-68253B6CE3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2572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CCB34-57CF-4DE4-AD09-FD68E6B0E3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382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0CA7E-7985-4BE5-A852-6BB6E9838A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0551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D7390-C8C6-4E86-8AD4-A0AEDA4D62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0338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0A150-785A-4146-A327-40205F3E4F5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946837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1B81C-DD18-4ADD-A0FD-8DF8AB8446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687226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59DA14-74D8-43ED-BD49-7A2EE296886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35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645A8A-B344-4F66-952A-A679356BD4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15731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FD761-E2D9-4390-AD19-FD3111AEE0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71057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D712A-70A8-4059-924E-DA403503D7E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78603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E3133-E9F5-4B96-912B-F16F4839AE5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12151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74C20-4B6E-48E3-B0CD-DABDEE5E6D3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06508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115A7-DA81-4F73-B00E-9C43025DD1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76565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ABF94-FF98-4185-A99E-63F83500259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29572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451D9-288E-4039-8006-8044C3B955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444639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41F4D-1EB4-4F5A-AEE7-A29F7C0317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6129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1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305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2D781-3CAF-4D47-A531-C871198A9AF7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99775-9F14-4A86-ADDD-FBE38EBF5D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504311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674D2-0DF6-4C33-AA2F-F9776E5D0A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78238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0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415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4EE5A-DA33-47B7-B067-276B39C8AC6B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8772-335E-4E37-A077-CE52C88D61C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50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E5E45-37BD-4A2A-8EDA-D7FD61A05B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08359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68D5D-8530-4C88-8375-4F8FB502479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47651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45647-9F48-4E11-8AAC-3ECFA4320C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0646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BB7C-5C49-4909-AF8C-C1B169784AA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4257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3A0F3-DCAC-4430-B283-ABC74C93EC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08481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39D32-04AF-4A39-94DE-6B4D80FF49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311680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0C9EE-9FE0-4FC9-879A-58BBEA5EB07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16463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87F73-C05C-4A75-9575-247858808E5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28588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F5367-EB56-47CD-83D8-4A98F56DB8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57235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02B71-4571-4790-9A73-51A50BB45A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135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065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90E2-1FD7-4BC2-A33C-6C19BDF1F2CA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F628E-B753-42E0-AB0A-7925A16CCF0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693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79DE5-533B-439D-B5C2-C6A1A54FEFE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507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3B04-8003-4A1C-9BDE-932ED2ED580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20870-0625-4A2A-877C-73F602D33F8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1600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64FE-CF10-4116-9289-80D2A52E43E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EE748-B1E9-4DB8-A0A0-F6B5245AFA8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987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1999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lvl1pPr indent="-282575"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/>
          </a:p>
        </p:txBody>
      </p:sp>
      <p:sp>
        <p:nvSpPr>
          <p:cNvPr id="6" name="Flowchart: Process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rgbClr val="EBDAB1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7" name="Flowchart: Process 6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 algn="ctr">
            <a:solidFill>
              <a:srgbClr val="FFFFFF"/>
            </a:solidFill>
            <a:miter lim="800000"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en-US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CDACC-4C50-44DB-A60C-AAD074D6C141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2EE97-F568-40A4-BFAA-E1D11E68AF1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06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1031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EB8EB674-A8F0-4953-9146-B80B03F24CD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02" r:id="rId2"/>
    <p:sldLayoutId id="2147483722" r:id="rId3"/>
    <p:sldLayoutId id="2147483701" r:id="rId4"/>
    <p:sldLayoutId id="2147483723" r:id="rId5"/>
    <p:sldLayoutId id="2147483700" r:id="rId6"/>
    <p:sldLayoutId id="2147483724" r:id="rId7"/>
    <p:sldLayoutId id="2147483725" r:id="rId8"/>
    <p:sldLayoutId id="2147483726" r:id="rId9"/>
    <p:sldLayoutId id="2147483699" r:id="rId10"/>
    <p:sldLayoutId id="2147483698" r:id="rId11"/>
    <p:sldLayoutId id="214748369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2055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8A979341-035B-47A4-85A0-A3AD497461E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08" r:id="rId2"/>
    <p:sldLayoutId id="2147483728" r:id="rId3"/>
    <p:sldLayoutId id="2147483707" r:id="rId4"/>
    <p:sldLayoutId id="2147483729" r:id="rId5"/>
    <p:sldLayoutId id="2147483706" r:id="rId6"/>
    <p:sldLayoutId id="2147483730" r:id="rId7"/>
    <p:sldLayoutId id="2147483731" r:id="rId8"/>
    <p:sldLayoutId id="2147483732" r:id="rId9"/>
    <p:sldLayoutId id="2147483705" r:id="rId10"/>
    <p:sldLayoutId id="2147483704" r:id="rId11"/>
    <p:sldLayoutId id="214748370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079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042A2F2B-D7B1-421C-8DA3-0B2DCF303FA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14" r:id="rId2"/>
    <p:sldLayoutId id="2147483734" r:id="rId3"/>
    <p:sldLayoutId id="2147483713" r:id="rId4"/>
    <p:sldLayoutId id="2147483735" r:id="rId5"/>
    <p:sldLayoutId id="2147483712" r:id="rId6"/>
    <p:sldLayoutId id="2147483736" r:id="rId7"/>
    <p:sldLayoutId id="2147483737" r:id="rId8"/>
    <p:sldLayoutId id="2147483738" r:id="rId9"/>
    <p:sldLayoutId id="2147483711" r:id="rId10"/>
    <p:sldLayoutId id="2147483710" r:id="rId11"/>
    <p:sldLayoutId id="214748370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 algn="ctr">
            <a:solidFill>
              <a:srgbClr val="FFF6DB"/>
            </a:solidFill>
            <a:round/>
          </a:ln>
          <a:effectLst>
            <a:outerShdw dist="25400" dir="5400000" algn="tl" rotWithShape="0">
              <a:srgbClr val="AFA58D">
                <a:alpha val="8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4103" name="Text Placeholder 8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fld id="{99F01D1B-356F-4D28-93AC-D4F10EF9D756}" type="datetimeFigureOut">
              <a:rPr lang="en-US"/>
              <a:pPr>
                <a:defRPr/>
              </a:pPr>
              <a:t>28/02/2022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solidFill>
                  <a:srgbClr val="B5A788"/>
                </a:solidFill>
                <a:latin typeface="Gill Sans M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  <a:ea typeface="SimSun" pitchFamily="2" charset="-122"/>
              </a:defRPr>
            </a:lvl1pPr>
          </a:lstStyle>
          <a:p>
            <a:fld id="{79EEFAFD-489B-4B2D-A159-07166E0C67D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algn="ctr">
            <a:noFill/>
            <a:miter lim="800000"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20" r:id="rId2"/>
    <p:sldLayoutId id="2147483740" r:id="rId3"/>
    <p:sldLayoutId id="2147483719" r:id="rId4"/>
    <p:sldLayoutId id="2147483741" r:id="rId5"/>
    <p:sldLayoutId id="2147483718" r:id="rId6"/>
    <p:sldLayoutId id="2147483742" r:id="rId7"/>
    <p:sldLayoutId id="2147483743" r:id="rId8"/>
    <p:sldLayoutId id="2147483744" r:id="rId9"/>
    <p:sldLayoutId id="2147483717" r:id="rId10"/>
    <p:sldLayoutId id="2147483716" r:id="rId11"/>
    <p:sldLayoutId id="214748371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894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25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6" Type="http://schemas.openxmlformats.org/officeDocument/2006/relationships/slide" Target="slide4.xml"/><Relationship Id="rId5" Type="http://schemas.openxmlformats.org/officeDocument/2006/relationships/image" Target="../media/image10.png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1905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13906" y="2286030"/>
            <a:ext cx="7619999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C</a:t>
            </a:r>
            <a:r>
              <a:rPr lang="en-US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HÀO CÁC EM</a:t>
            </a:r>
            <a:r>
              <a:rPr lang="vi-VN" altLang="en-US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FF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anose="02020603050405020304"/>
              </a:rPr>
              <a:t> HỌC SINH THÂN MẾN</a:t>
            </a:r>
          </a:p>
        </p:txBody>
      </p:sp>
      <p:pic>
        <p:nvPicPr>
          <p:cNvPr id="30723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5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6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7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8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1374775" y="1833563"/>
            <a:ext cx="7239000" cy="4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cảm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nghĩ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của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trường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thầy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cô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gồm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nhiều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về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lớp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6A,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không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nhớ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trang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vậy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gì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Thảo luận nhóm.</a:t>
            </a:r>
          </a:p>
          <a:p>
            <a:pPr>
              <a:defRPr/>
            </a:pPr>
            <a:endParaRPr lang="vi-VN" altLang="en-US" sz="36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1" name="Rectangle 10"/>
          <p:cNvSpPr>
            <a:spLocks noChangeArrowheads="1"/>
          </p:cNvSpPr>
          <p:nvPr/>
        </p:nvSpPr>
        <p:spPr bwMode="auto">
          <a:xfrm>
            <a:off x="1374775" y="1530350"/>
            <a:ext cx="6956425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1: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quả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thấy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An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đến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“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thân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”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liên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ở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chú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thích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phải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(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giống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như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H5.23)</a:t>
            </a:r>
          </a:p>
        </p:txBody>
      </p:sp>
      <p:sp>
        <p:nvSpPr>
          <p:cNvPr id="2" name="Rectangle 7"/>
          <p:cNvSpPr txBox="1">
            <a:spLocks noChangeArrowheads="1"/>
          </p:cNvSpPr>
          <p:nvPr/>
        </p:nvSpPr>
        <p:spPr>
          <a:xfrm>
            <a:off x="1685925" y="5762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Đáp án!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Rectangle 10"/>
          <p:cNvSpPr>
            <a:spLocks noChangeArrowheads="1"/>
          </p:cNvSpPr>
          <p:nvPr/>
        </p:nvSpPr>
        <p:spPr bwMode="auto">
          <a:xfrm>
            <a:off x="1374775" y="850900"/>
            <a:ext cx="7108825" cy="474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b="1" dirty="0" err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Câu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2.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sắp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xếp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đây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theo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thứ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tự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đúng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phần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mềm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soạn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thảo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a.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thẻ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Home.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nhóm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lệnh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Editing,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chọn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chuột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lần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lượt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hoặc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cụm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1501775" y="5678488"/>
            <a:ext cx="5407025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 b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c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d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</a:t>
            </a:r>
            <a:r>
              <a:rPr lang="vi-VN" altLang="en-US" sz="3200">
                <a:solidFill>
                  <a:srgbClr val="FF0000"/>
                </a:solidFill>
                <a:latin typeface="Times New Roman" pitchFamily="18" charset="0"/>
              </a:rPr>
              <a:t> --&gt; </a:t>
            </a: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1058863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vi-VN" altLang="en-US" sz="3600" b="1">
                <a:solidFill>
                  <a:srgbClr val="FF3300"/>
                </a:solidFill>
                <a:latin typeface="Times New Roman" panose="02020603050405020304" pitchFamily="18" charset="0"/>
              </a:rPr>
              <a:t>Vận dụng - Thực hành!</a:t>
            </a:r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1374775" y="2814638"/>
            <a:ext cx="7108825" cy="365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Thực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hiện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trên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máy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sau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Trong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bài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trước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tạo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một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số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cho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cuốn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sổ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lưu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niệm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hãy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xem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lại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này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rà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soát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</a:t>
            </a:r>
          </a:p>
          <a:p>
            <a:pPr marL="342900" indent="-342900">
              <a:spcBef>
                <a:spcPct val="20000"/>
              </a:spcBef>
            </a:pP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      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Em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có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dụng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chức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năng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kiếm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sửa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lỗi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chính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tả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các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từ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viết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tắt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,…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tệp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văn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bản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hoàn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chỉnh</a:t>
            </a:r>
            <a:r>
              <a:rPr lang="en-US" altLang="zh-CN" sz="28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hơn</a:t>
            </a:r>
            <a:endParaRPr lang="en-US" altLang="zh-CN" sz="2800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44041" name="Rectangle 10"/>
          <p:cNvSpPr>
            <a:spLocks noChangeArrowheads="1"/>
          </p:cNvSpPr>
          <p:nvPr/>
        </p:nvSpPr>
        <p:spPr bwMode="auto">
          <a:xfrm>
            <a:off x="1374775" y="1757363"/>
            <a:ext cx="7108825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Sử dụng kiến thức tìm kiếm và thay thế để tìm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dưa hấu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và thay thế bằng từ “</a:t>
            </a:r>
            <a:r>
              <a:rPr lang="vi-VN" altLang="en-US" sz="2800" dirty="0">
                <a:solidFill>
                  <a:srgbClr val="FF0000"/>
                </a:solidFill>
                <a:latin typeface="Times New Roman" pitchFamily="18" charset="0"/>
              </a:rPr>
              <a:t>xoài</a:t>
            </a:r>
            <a:r>
              <a:rPr lang="vi-VN" altLang="en-US" sz="2800" dirty="0">
                <a:solidFill>
                  <a:srgbClr val="0033CC"/>
                </a:solidFill>
                <a:latin typeface="Times New Roman" pitchFamily="18" charset="0"/>
              </a:rPr>
              <a:t>” ?</a:t>
            </a: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800" dirty="0">
                <a:solidFill>
                  <a:schemeClr val="hlink"/>
                </a:solidFill>
                <a:latin typeface="Times New Roman" pitchFamily="18" charset="0"/>
              </a:rPr>
              <a:t>     </a:t>
            </a:r>
            <a:endParaRPr lang="en-US" altLang="zh-CN" sz="28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1520825" y="457200"/>
            <a:ext cx="6083300" cy="9144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 algn="ctr">
              <a:defRPr/>
            </a:pPr>
            <a:r>
              <a:rPr lang="en-US" sz="3600" b="1" dirty="0" err="1">
                <a:solidFill>
                  <a:srgbClr val="CC0099"/>
                </a:solidFill>
                <a:latin typeface="Times New Roman" panose="02020603050405020304" pitchFamily="18" charset="0"/>
              </a:rPr>
              <a:t>Tì</a:t>
            </a:r>
            <a:r>
              <a:rPr lang="vi-VN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nh h</a:t>
            </a:r>
            <a:r>
              <a:rPr lang="en-US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u</a:t>
            </a:r>
            <a:r>
              <a:rPr lang="vi-VN" altLang="en-US" sz="3600" b="1" dirty="0">
                <a:solidFill>
                  <a:srgbClr val="CC0099"/>
                </a:solidFill>
                <a:latin typeface="Times New Roman" panose="02020603050405020304" pitchFamily="18" charset="0"/>
              </a:rPr>
              <a:t>ống!</a:t>
            </a:r>
            <a:endParaRPr lang="en-US" sz="3600" b="1" dirty="0">
              <a:solidFill>
                <a:srgbClr val="CC0099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343400" y="1676400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3" name="Text Box 1"/>
          <p:cNvSpPr txBox="1">
            <a:spLocks noChangeArrowheads="1"/>
          </p:cNvSpPr>
          <p:nvPr/>
        </p:nvSpPr>
        <p:spPr bwMode="auto">
          <a:xfrm>
            <a:off x="1317625" y="1943100"/>
            <a:ext cx="2873375" cy="3692525"/>
          </a:xfrm>
          <a:prstGeom prst="rect">
            <a:avLst/>
          </a:prstGeom>
          <a:solidFill>
            <a:srgbClr val="FFE3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An đã học được cách làm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kem sữa chua dưa hấu rất</a:t>
            </a:r>
            <a:r>
              <a:rPr lang="vi-VN" altLang="en-US">
                <a:latin typeface="Times New Roman" pitchFamily="18" charset="0"/>
              </a:rPr>
              <a:t>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ngon. An đã làm thành công món kem này để mời hai bạn Khoa, Minh thưởng thức. </a:t>
            </a:r>
          </a:p>
          <a:p>
            <a:pPr algn="just"/>
            <a:r>
              <a:rPr lang="vi-VN" altLang="en-US">
                <a:latin typeface="Times New Roman" pitchFamily="18" charset="0"/>
              </a:rPr>
              <a:t>  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Minh xin An công thức làm kem nhưng muốn đổi lại thành món kem sữa chua xoài.</a:t>
            </a:r>
          </a:p>
          <a:p>
            <a:pPr algn="just"/>
            <a:r>
              <a:rPr lang="en-US" altLang="zh-CN"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>
                <a:latin typeface="Times New Roman" pitchFamily="18" charset="0"/>
              </a:rPr>
              <a:t>  </a:t>
            </a:r>
            <a:r>
              <a:rPr lang="en-US" altLang="zh-CN">
                <a:latin typeface="Times New Roman" pitchFamily="18" charset="0"/>
                <a:ea typeface="SimSun" pitchFamily="2" charset="-122"/>
              </a:rPr>
              <a:t> Em hãy giúp bạn An sửa công thức làm kem sữa chua dưa hấu thành kem sữa chua xoài nhé.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572000" y="1524000"/>
            <a:ext cx="3847465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088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0" name="Picture 3" descr="153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4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5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6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4" name="Picture 7" descr="15200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385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29" descr="Photobucke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00400"/>
            <a:ext cx="647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10" descr="E:\Hinh\lovely\hdauwewiu (6)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5508625"/>
            <a:ext cx="1874838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7"/>
          <p:cNvSpPr>
            <a:spLocks noGrp="1" noChangeArrowheads="1"/>
          </p:cNvSpPr>
          <p:nvPr>
            <p:ph type="title"/>
          </p:nvPr>
        </p:nvSpPr>
        <p:spPr>
          <a:xfrm>
            <a:off x="1371600" y="963613"/>
            <a:ext cx="3201988" cy="4767262"/>
          </a:xfrm>
          <a:solidFill>
            <a:schemeClr val="bg2"/>
          </a:solidFill>
          <a:ln w="38100">
            <a:prstDash val="lgDash"/>
            <a:miter lim="800000"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</a:t>
            </a: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oạt động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nhóm</a:t>
            </a: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bàn (2’):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      </a:t>
            </a:r>
            <a:b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T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hảo luận t</a:t>
            </a: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ống nhất kết quả trên phiếu học tập.</a:t>
            </a:r>
            <a:b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Nguyên liệu để làm món kem sữa chua dưa hấu gồm những gì?</a:t>
            </a:r>
            <a:b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</a:br>
            <a:r>
              <a:rPr lang="vi-VN" altLang="en-US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-</a:t>
            </a:r>
            <a:r>
              <a:rPr lang="en-US" altLang="zh-CN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ea typeface="SimSun" pitchFamily="2" charset="-122"/>
              </a:rPr>
              <a:t> Làm thế nào để sửa công thức làm kem sữa chua dưa hấu thành công thức làm kem sữa chua xoài?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4874260" y="2204084"/>
            <a:ext cx="3847465" cy="175323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endParaRPr lang="vi-VN" altLang="en-US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721225" y="1071563"/>
            <a:ext cx="0" cy="449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6"/>
          <p:cNvSpPr txBox="1"/>
          <p:nvPr/>
        </p:nvSpPr>
        <p:spPr>
          <a:xfrm>
            <a:off x="4902833" y="991869"/>
            <a:ext cx="3847466" cy="4799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: 250 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 vào tô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</a:t>
            </a:r>
            <a:r>
              <a:rPr lang="vi-VN" altLang="en-US" b="1" noProof="1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Xoài</a:t>
            </a:r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74613"/>
            <a:ext cx="6858000" cy="609601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8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800" b="1">
                <a:solidFill>
                  <a:srgbClr val="FF3300"/>
                </a:solidFill>
                <a:latin typeface="Times New Roman" panose="02020603050405020304" pitchFamily="18" charset="0"/>
              </a:rPr>
              <a:t>NHIỆM VỤ 1: </a:t>
            </a:r>
            <a:r>
              <a:rPr lang="en-US" sz="1800" b="1">
                <a:solidFill>
                  <a:srgbClr val="FF3300"/>
                </a:solidFill>
                <a:latin typeface="Times New Roman" panose="02020603050405020304" pitchFamily="18" charset="0"/>
              </a:rPr>
              <a:t>T</a:t>
            </a:r>
            <a:r>
              <a:rPr lang="vi-VN" altLang="en-US" sz="1800" b="1">
                <a:solidFill>
                  <a:srgbClr val="FF3300"/>
                </a:solidFill>
                <a:latin typeface="Times New Roman" panose="02020603050405020304" pitchFamily="18" charset="0"/>
              </a:rPr>
              <a:t>HỰC HÀNH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600200" y="544513"/>
            <a:ext cx="7078663" cy="12827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Mỗi máy tính (1-2HS) khởi động máy tính và phần mềm Word, nhập nội dung công thức làm kem sữa chua dưa hấu</a:t>
            </a:r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>
              <a:solidFill>
                <a:srgbClr val="3366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Thực hiện các thao tác định dạng để có kết quả như H5.22</a:t>
            </a:r>
          </a:p>
          <a:p>
            <a:pPr eaLnBrk="0" hangingPunct="0"/>
            <a:r>
              <a:rPr lang="vi-VN" alt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Lưu lại tệp bằng tên: kemsuachua-duahau.docx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/>
              <a:t>     </a:t>
            </a:r>
          </a:p>
        </p:txBody>
      </p:sp>
      <p:sp>
        <p:nvSpPr>
          <p:cNvPr id="3" name="Text Box 2"/>
          <p:cNvSpPr txBox="1"/>
          <p:nvPr/>
        </p:nvSpPr>
        <p:spPr>
          <a:xfrm>
            <a:off x="1049019" y="1826260"/>
            <a:ext cx="8009256" cy="50158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vi-VN" altLang="en-US" sz="2000" b="1" noProof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Kem sữa chua dưa hấu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Liệu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Dưa hấu: 250 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Sữa chua: 100g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Mật ong: 1 thìa cà phê</a:t>
            </a:r>
          </a:p>
          <a:p>
            <a:pPr algn="ctr"/>
            <a:r>
              <a:rPr lang="vi-VN" altLang="en-US" sz="2000" b="1" noProof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tô to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khuôn làm kem</a:t>
            </a:r>
          </a:p>
          <a:p>
            <a:pPr algn="ctr"/>
            <a:r>
              <a:rPr lang="vi-VN" altLang="en-US" sz="2000" b="1" noProof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1 - Cho dưa hấu vào tô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2 - Nghiền nát dưa hấu,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3 - Cho sữa chua và mật ong vào tô.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4 - Trộn đều hỗn hợp.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5 - Cho hỗn hợp vào khuôn làm kem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6 - Đặt khuôn kem vào ngăn đá tủ lạnh trong thời gian ít nhất 4 tiếng</a:t>
            </a:r>
          </a:p>
          <a:p>
            <a:r>
              <a:rPr lang="vi-VN" altLang="en-US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7 - Lấy kem ra thưởng thức.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-149225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endParaRPr lang="vi-VN" altLang="en-US" sz="1900" b="1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vi-VN" altLang="en-US" sz="1900" b="1">
                <a:solidFill>
                  <a:srgbClr val="FF3300"/>
                </a:solidFill>
                <a:latin typeface="Times New Roman" panose="02020603050405020304" pitchFamily="18" charset="0"/>
              </a:rPr>
              <a:t>NHIỆM VỤ 2: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90525" y="620713"/>
            <a:ext cx="8756650" cy="123825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Thảo luận nhóm và đại diện nhóm trả lời, hoàn thành các câu hỏi sau: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1: Em hãy nêu các bước thực hiện tìm kiếm trong Word? </a:t>
            </a:r>
          </a:p>
          <a:p>
            <a:pPr eaLnBrk="0" hangingPunct="0"/>
            <a:r>
              <a:rPr lang="en-US" sz="2400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Câu 2: Em hãy nêu các bước thực hiện thay thế trong Word?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1752600" y="4435475"/>
            <a:ext cx="5561013" cy="141763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36699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/>
              </a:defRPr>
            </a:lvl9pPr>
          </a:lstStyle>
          <a:p>
            <a:pPr>
              <a:defRPr/>
            </a:pPr>
            <a:r>
              <a:rPr lang="en-US"/>
              <a:t>     </a:t>
            </a:r>
          </a:p>
        </p:txBody>
      </p: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969963" y="2116138"/>
            <a:ext cx="781685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a. Tìm kiếm: Gồm có 3 bước.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N</a:t>
            </a:r>
            <a:r>
              <a:rPr lang="vi-VN" altLang="en-US" sz="2400" b="1">
                <a:solidFill>
                  <a:schemeClr val="tx2"/>
                </a:solidFill>
                <a:latin typeface="Times New Roman" pitchFamily="18" charset="0"/>
              </a:rPr>
              <a:t>h</a:t>
            </a: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áy chuột vào thẻ Home.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Trong nhóm lệnh Editing \ Find.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từ, cụm từ cần tìm rồi nhấn phím Enter.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rPr>
              <a:t>b. Thay thế: Gồm 4 bước: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B1. Trong nhóm lệnh Editing \ Replace.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B2. Gõ từ, cụm từ cần tìm trong ô Find what.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B3. Gõ từ hoặc cụm từ thay thế trong ô Replace with.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24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B4. Nháy chuột vào nút Replace (replace All) để thực hiện thay thế.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6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7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209800" y="990600"/>
            <a:ext cx="4648200" cy="533400"/>
            <a:chOff x="144" y="1152"/>
            <a:chExt cx="4648" cy="293"/>
          </a:xfrm>
        </p:grpSpPr>
        <p:sp>
          <p:nvSpPr>
            <p:cNvPr id="36873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1</a:t>
              </a:r>
              <a:r>
                <a:rPr lang="en-US" altLang="zh-CN" sz="28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. Tìm </a:t>
              </a:r>
              <a:r>
                <a:rPr lang="vi-VN" altLang="en-US" sz="2800" b="1">
                  <a:solidFill>
                    <a:srgbClr val="660033"/>
                  </a:solidFill>
                  <a:latin typeface="Times New Roman" pitchFamily="18" charset="0"/>
                </a:rPr>
                <a:t>Kiếm</a:t>
              </a:r>
            </a:p>
          </p:txBody>
        </p:sp>
        <p:grpSp>
          <p:nvGrpSpPr>
            <p:cNvPr id="36874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6875" name="Oval 5"/>
              <p:cNvSpPr>
                <a:spLocks noChangeArrowheads="1"/>
              </p:cNvSpPr>
              <p:nvPr/>
            </p:nvSpPr>
            <p:spPr bwMode="auto">
              <a:xfrm>
                <a:off x="2078" y="1689"/>
                <a:ext cx="1613" cy="1608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6876" name="Oval 6"/>
              <p:cNvSpPr>
                <a:spLocks noChangeArrowheads="1"/>
              </p:cNvSpPr>
              <p:nvPr/>
            </p:nvSpPr>
            <p:spPr bwMode="auto">
              <a:xfrm>
                <a:off x="2174" y="1771"/>
                <a:ext cx="1421" cy="1432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78" name="Oval 8"/>
              <p:cNvSpPr>
                <a:spLocks noChangeArrowheads="1"/>
              </p:cNvSpPr>
              <p:nvPr/>
            </p:nvSpPr>
            <p:spPr bwMode="auto">
              <a:xfrm>
                <a:off x="2249" y="1859"/>
                <a:ext cx="1260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6880" name="Oval 10"/>
              <p:cNvSpPr>
                <a:spLocks noChangeArrowheads="1"/>
              </p:cNvSpPr>
              <p:nvPr/>
            </p:nvSpPr>
            <p:spPr bwMode="auto">
              <a:xfrm>
                <a:off x="2334" y="1941"/>
                <a:ext cx="1100" cy="1097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889125"/>
            <a:ext cx="76962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	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 --&gt;Editing--&gt;Find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  <a:endParaRPr lang="en-US" altLang="zh-CN" sz="3200" b="1">
              <a:solidFill>
                <a:schemeClr val="tx2"/>
              </a:solidFill>
              <a:ea typeface="SimSun" pitchFamily="2" charset="-122"/>
            </a:endParaRPr>
          </a:p>
        </p:txBody>
      </p:sp>
      <p:pic>
        <p:nvPicPr>
          <p:cNvPr id="20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114800"/>
            <a:ext cx="5791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0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3810000"/>
            <a:ext cx="8610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2: Gõ nội dung cần tìm vào ô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*Bước 3: Nháy 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Find Next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tìm tiếp.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</a:t>
            </a:r>
            <a:r>
              <a:rPr lang="vi-VN" altLang="en-US" sz="3200">
                <a:latin typeface="Times New Roman" pitchFamily="18" charset="0"/>
              </a:rPr>
              <a:t>   hoặc nhấn 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vào </a:t>
            </a:r>
            <a:r>
              <a:rPr lang="en-US" altLang="zh-CN" sz="3200" b="1" u="sng"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 nếu muốn kết thúc.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*</a:t>
            </a:r>
            <a:r>
              <a:rPr lang="en-US" altLang="zh-CN" sz="3200">
                <a:solidFill>
                  <a:srgbClr val="FF0066"/>
                </a:solidFill>
                <a:latin typeface="Times New Roman" pitchFamily="18" charset="0"/>
                <a:ea typeface="SimSun" pitchFamily="2" charset="-122"/>
              </a:rPr>
              <a:t>Lưu ý</a:t>
            </a: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: Từ (hoặc dãy kí tự) tìm được sẽ được 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>
                <a:latin typeface="Times New Roman" pitchFamily="18" charset="0"/>
                <a:ea typeface="SimSun" pitchFamily="2" charset="-122"/>
              </a:rPr>
              <a:t>			hiển thị dưới dạng “bôi đen”.</a:t>
            </a:r>
          </a:p>
        </p:txBody>
      </p:sp>
      <p:pic>
        <p:nvPicPr>
          <p:cNvPr id="3789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371600"/>
            <a:ext cx="43259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8" name="AutoShape 11"/>
          <p:cNvSpPr>
            <a:spLocks/>
          </p:cNvSpPr>
          <p:nvPr/>
        </p:nvSpPr>
        <p:spPr bwMode="auto">
          <a:xfrm>
            <a:off x="1666875" y="942975"/>
            <a:ext cx="2676525" cy="352425"/>
          </a:xfrm>
          <a:prstGeom prst="borderCallout1">
            <a:avLst>
              <a:gd name="adj1" fmla="val 32431"/>
              <a:gd name="adj2" fmla="val 102847"/>
              <a:gd name="adj3" fmla="val 382884"/>
              <a:gd name="adj4" fmla="val 104032"/>
            </a:avLst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r>
              <a:rPr lang="en-US" altLang="zh-CN" sz="2000" b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</a:rPr>
              <a:t>Gõ nội dung cần tìm</a:t>
            </a:r>
          </a:p>
          <a:p>
            <a:endParaRPr lang="en-US" altLang="zh-CN" sz="2000" b="1">
              <a:solidFill>
                <a:srgbClr val="000000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2" name="Left Arrow 1">
            <a:hlinkClick r:id="rId6" action="ppaction://hlinksldjump"/>
          </p:cNvPr>
          <p:cNvSpPr/>
          <p:nvPr/>
        </p:nvSpPr>
        <p:spPr>
          <a:xfrm>
            <a:off x="8229600" y="6477000"/>
            <a:ext cx="914400" cy="38100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charRg st="140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charRg st="187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90800" y="838200"/>
            <a:ext cx="4495800" cy="617538"/>
            <a:chOff x="144" y="1152"/>
            <a:chExt cx="4648" cy="293"/>
          </a:xfrm>
        </p:grpSpPr>
        <p:sp>
          <p:nvSpPr>
            <p:cNvPr id="38921" name="AutoShape 3"/>
            <p:cNvSpPr>
              <a:spLocks noChangeArrowheads="1"/>
            </p:cNvSpPr>
            <p:nvPr/>
          </p:nvSpPr>
          <p:spPr bwMode="auto">
            <a:xfrm>
              <a:off x="336" y="1152"/>
              <a:ext cx="4456" cy="293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4000" b="1">
                  <a:solidFill>
                    <a:srgbClr val="660033"/>
                  </a:solidFill>
                  <a:latin typeface="Times New Roman" pitchFamily="18" charset="0"/>
                  <a:ea typeface="SimSun" pitchFamily="2" charset="-122"/>
                </a:rPr>
                <a:t>2. Thay thế</a:t>
              </a:r>
            </a:p>
          </p:txBody>
        </p:sp>
        <p:grpSp>
          <p:nvGrpSpPr>
            <p:cNvPr id="38922" name="Group 4"/>
            <p:cNvGrpSpPr>
              <a:grpSpLocks/>
            </p:cNvGrpSpPr>
            <p:nvPr/>
          </p:nvGrpSpPr>
          <p:grpSpPr bwMode="auto">
            <a:xfrm>
              <a:off x="144" y="1176"/>
              <a:ext cx="240" cy="240"/>
              <a:chOff x="2078" y="1680"/>
              <a:chExt cx="1615" cy="1615"/>
            </a:xfrm>
          </p:grpSpPr>
          <p:sp>
            <p:nvSpPr>
              <p:cNvPr id="38923" name="Oval 5"/>
              <p:cNvSpPr>
                <a:spLocks noChangeArrowheads="1"/>
              </p:cNvSpPr>
              <p:nvPr/>
            </p:nvSpPr>
            <p:spPr bwMode="auto">
              <a:xfrm>
                <a:off x="2078" y="1681"/>
                <a:ext cx="1612" cy="1612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38924" name="Oval 6"/>
              <p:cNvSpPr>
                <a:spLocks noChangeArrowheads="1"/>
              </p:cNvSpPr>
              <p:nvPr/>
            </p:nvSpPr>
            <p:spPr bwMode="auto">
              <a:xfrm>
                <a:off x="2166" y="1772"/>
                <a:ext cx="1436" cy="1424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5" name="Oval 7"/>
              <p:cNvSpPr>
                <a:spLocks noChangeArrowheads="1"/>
              </p:cNvSpPr>
              <p:nvPr/>
            </p:nvSpPr>
            <p:spPr bwMode="gray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6" name="Oval 8"/>
              <p:cNvSpPr>
                <a:spLocks noChangeArrowheads="1"/>
              </p:cNvSpPr>
              <p:nvPr/>
            </p:nvSpPr>
            <p:spPr bwMode="auto">
              <a:xfrm>
                <a:off x="2255" y="1858"/>
                <a:ext cx="1259" cy="1262"/>
              </a:xfrm>
              <a:prstGeom prst="ellipse">
                <a:avLst/>
              </a:prstGeom>
              <a:gradFill rotWithShape="1">
                <a:gsLst>
                  <a:gs pos="0">
                    <a:srgbClr val="000000"/>
                  </a:gs>
                  <a:gs pos="100000">
                    <a:srgbClr val="FFCC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  <p:sp>
            <p:nvSpPr>
              <p:cNvPr id="17" name="Oval 9"/>
              <p:cNvSpPr>
                <a:spLocks noChangeArrowheads="1"/>
              </p:cNvSpPr>
              <p:nvPr/>
            </p:nvSpPr>
            <p:spPr bwMode="gray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en-US">
                  <a:latin typeface="Gill Sans MT"/>
                </a:endParaRPr>
              </a:p>
            </p:txBody>
          </p:sp>
          <p:sp>
            <p:nvSpPr>
              <p:cNvPr id="38928" name="Oval 10"/>
              <p:cNvSpPr>
                <a:spLocks noChangeArrowheads="1"/>
              </p:cNvSpPr>
              <p:nvPr/>
            </p:nvSpPr>
            <p:spPr bwMode="auto">
              <a:xfrm>
                <a:off x="2332" y="1939"/>
                <a:ext cx="1093" cy="1095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C63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 altLang="zh-CN">
                  <a:ea typeface="SimSun" pitchFamily="2" charset="-122"/>
                </a:endParaRPr>
              </a:p>
            </p:txBody>
          </p:sp>
        </p:grpSp>
      </p:grpSp>
      <p:sp>
        <p:nvSpPr>
          <p:cNvPr id="19" name="Rectangle 11"/>
          <p:cNvSpPr txBox="1">
            <a:spLocks noChangeArrowheads="1"/>
          </p:cNvSpPr>
          <p:nvPr/>
        </p:nvSpPr>
        <p:spPr bwMode="auto">
          <a:xfrm>
            <a:off x="685800" y="1905000"/>
            <a:ext cx="7848600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5125" indent="-282575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Các bước thực hiện:</a:t>
            </a:r>
            <a:endParaRPr lang="en-US" altLang="zh-CN" sz="3200">
              <a:solidFill>
                <a:schemeClr val="tx2"/>
              </a:solidFill>
              <a:latin typeface="Times New Roman" pitchFamily="18" charset="0"/>
              <a:ea typeface="SimSun" pitchFamily="2" charset="-122"/>
            </a:endParaRP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i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  		</a:t>
            </a:r>
            <a:r>
              <a:rPr lang="en-US" altLang="zh-CN" sz="32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*Bước 1: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		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Vào 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Home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 -&gt;</a:t>
            </a:r>
            <a:r>
              <a:rPr lang="vi-VN" altLang="en-US" sz="3200" b="1">
                <a:solidFill>
                  <a:srgbClr val="FF3300"/>
                </a:solidFill>
                <a:latin typeface="Times New Roman" pitchFamily="18" charset="0"/>
              </a:rPr>
              <a:t>Editing --&gt;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</a:p>
          <a:p>
            <a:pPr eaLnBrk="0" hangingPunct="0"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		Hộp hoại </a:t>
            </a:r>
            <a:r>
              <a:rPr lang="en-US" altLang="zh-CN" sz="3200" b="1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and Replace </a:t>
            </a:r>
            <a:r>
              <a:rPr lang="en-US" altLang="zh-CN" sz="3200" b="1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xuất hiện.</a:t>
            </a:r>
          </a:p>
        </p:txBody>
      </p:sp>
      <p:pic>
        <p:nvPicPr>
          <p:cNvPr id="20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359275"/>
            <a:ext cx="51181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08800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381000"/>
            <a:ext cx="196215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3" descr="1530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4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172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0" name="Picture 5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8175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6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00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7" descr="15200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3429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1676400" y="76200"/>
            <a:ext cx="6858000" cy="609600"/>
          </a:xfrm>
          <a:prstGeom prst="rect">
            <a:avLst/>
          </a:prstGeom>
          <a:noFill/>
          <a:ln w="38100" cap="flat">
            <a:noFill/>
            <a:prstDash val="lgDash"/>
            <a:miter lim="800000"/>
          </a:ln>
        </p:spPr>
        <p:txBody>
          <a:bodyPr/>
          <a:lstStyle/>
          <a:p>
            <a:pPr eaLnBrk="0" hangingPunct="0"/>
            <a:r>
              <a:rPr lang="en-US" altLang="zh-CN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TÌM KIẾM VÀ THAY THẾ</a:t>
            </a:r>
          </a:p>
        </p:txBody>
      </p:sp>
      <p:pic>
        <p:nvPicPr>
          <p:cNvPr id="399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175"/>
            <a:ext cx="5643563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5" name="Text Box 5"/>
          <p:cNvSpPr txBox="1">
            <a:spLocks noChangeArrowheads="1"/>
          </p:cNvSpPr>
          <p:nvPr/>
        </p:nvSpPr>
        <p:spPr bwMode="auto">
          <a:xfrm>
            <a:off x="1295400" y="2511425"/>
            <a:ext cx="7620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Bước2: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Gõ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cần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ô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what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.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Nội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dung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vào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Replace with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1219200" y="3578225"/>
            <a:ext cx="7620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Bước3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Find Next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tìm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1295400" y="4265613"/>
            <a:ext cx="7620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Bước4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thay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thế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sz="2400" dirty="0"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8" name="Text Box 9"/>
          <p:cNvSpPr txBox="1">
            <a:spLocks noChangeArrowheads="1"/>
          </p:cNvSpPr>
          <p:nvPr/>
        </p:nvSpPr>
        <p:spPr bwMode="auto">
          <a:xfrm>
            <a:off x="1219200" y="4800600"/>
            <a:ext cx="76200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Bước5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Nháy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nút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Cancel</a:t>
            </a:r>
            <a:r>
              <a:rPr lang="en-US" altLang="zh-CN" sz="2400" dirty="0">
                <a:solidFill>
                  <a:schemeClr val="hlink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để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kết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400" dirty="0" err="1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thúc</a:t>
            </a:r>
            <a:r>
              <a:rPr lang="en-US" altLang="zh-CN" sz="2400" dirty="0">
                <a:solidFill>
                  <a:srgbClr val="0033CC"/>
                </a:solidFill>
                <a:latin typeface="Times New Roman" pitchFamily="18" charset="0"/>
                <a:ea typeface="SimSun" pitchFamily="2" charset="-122"/>
              </a:rPr>
              <a:t>.</a:t>
            </a:r>
            <a:endParaRPr lang="en-US" altLang="zh-CN" sz="2400" b="1" dirty="0">
              <a:solidFill>
                <a:srgbClr val="0033CC"/>
              </a:solidFill>
              <a:latin typeface="Times New Roman" pitchFamily="18" charset="0"/>
              <a:ea typeface="SimSun" pitchFamily="2" charset="-122"/>
            </a:endParaRPr>
          </a:p>
          <a:p>
            <a:pPr algn="r"/>
            <a:endParaRPr lang="en-US" altLang="zh-CN" dirty="0">
              <a:solidFill>
                <a:schemeClr val="hlink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39949" name="Text Box 10"/>
          <p:cNvSpPr txBox="1">
            <a:spLocks noChangeArrowheads="1"/>
          </p:cNvSpPr>
          <p:nvPr/>
        </p:nvSpPr>
        <p:spPr bwMode="auto">
          <a:xfrm>
            <a:off x="2209800" y="5410200"/>
            <a:ext cx="624840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u="sng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Chú ý</a:t>
            </a:r>
            <a:r>
              <a:rPr lang="en-US" altLang="zh-CN" sz="2400">
                <a:latin typeface="Times New Roman" pitchFamily="18" charset="0"/>
                <a:ea typeface="SimSun" pitchFamily="2" charset="-122"/>
              </a:rPr>
              <a:t>: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Nếu chắc chắn, em có thể nháy nút </a:t>
            </a:r>
            <a:r>
              <a:rPr lang="en-US" altLang="zh-CN" sz="2400">
                <a:solidFill>
                  <a:srgbClr val="FF3300"/>
                </a:solidFill>
                <a:latin typeface="Times New Roman" pitchFamily="18" charset="0"/>
                <a:ea typeface="SimSun" pitchFamily="2" charset="-122"/>
              </a:rPr>
              <a:t>Replace All </a:t>
            </a:r>
            <a:r>
              <a:rPr lang="en-US" altLang="zh-CN" sz="2400">
                <a:solidFill>
                  <a:schemeClr val="tx2"/>
                </a:solidFill>
                <a:latin typeface="Times New Roman" pitchFamily="18" charset="0"/>
                <a:ea typeface="SimSun" pitchFamily="2" charset="-122"/>
              </a:rPr>
              <a:t>để thay thế tất cả các cụm từ tìm được bằng cụm từ thay thế.</a:t>
            </a:r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3429000" y="304800"/>
            <a:ext cx="1905000" cy="274638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cần thay thế.</a:t>
            </a:r>
          </a:p>
        </p:txBody>
      </p:sp>
      <p:sp>
        <p:nvSpPr>
          <p:cNvPr id="39951" name="Text Box 21"/>
          <p:cNvSpPr txBox="1">
            <a:spLocks noChangeArrowheads="1"/>
          </p:cNvSpPr>
          <p:nvPr/>
        </p:nvSpPr>
        <p:spPr bwMode="auto">
          <a:xfrm>
            <a:off x="3810000" y="868363"/>
            <a:ext cx="1676400" cy="274637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CN" sz="1200" b="1">
                <a:latin typeface="Times New Roman" pitchFamily="18" charset="0"/>
                <a:ea typeface="SimSun" pitchFamily="2" charset="-122"/>
              </a:rPr>
              <a:t>Gõ nội dung  thay thế.</a:t>
            </a:r>
          </a:p>
        </p:txBody>
      </p:sp>
      <p:sp>
        <p:nvSpPr>
          <p:cNvPr id="39952" name="Line 20"/>
          <p:cNvSpPr>
            <a:spLocks noChangeShapeType="1"/>
          </p:cNvSpPr>
          <p:nvPr/>
        </p:nvSpPr>
        <p:spPr bwMode="auto">
          <a:xfrm>
            <a:off x="3581400" y="6096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22"/>
          <p:cNvSpPr>
            <a:spLocks noChangeShapeType="1"/>
          </p:cNvSpPr>
          <p:nvPr/>
        </p:nvSpPr>
        <p:spPr bwMode="auto">
          <a:xfrm>
            <a:off x="3886200" y="1143000"/>
            <a:ext cx="0" cy="228600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</TotalTime>
  <Words>1297</Words>
  <Application>Microsoft Office PowerPoint</Application>
  <PresentationFormat>On-screen Show (4:3)</PresentationFormat>
  <Paragraphs>123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Calibri</vt:lpstr>
      <vt:lpstr>Gill Sans MT</vt:lpstr>
      <vt:lpstr>Times New Roman</vt:lpstr>
      <vt:lpstr>Verdana</vt:lpstr>
      <vt:lpstr>Wingdings 2</vt:lpstr>
      <vt:lpstr>Solstice</vt:lpstr>
      <vt:lpstr>1_Solstice</vt:lpstr>
      <vt:lpstr>2_Solstice</vt:lpstr>
      <vt:lpstr>3_Solstice</vt:lpstr>
      <vt:lpstr>PowerPoint Presentation</vt:lpstr>
      <vt:lpstr>PowerPoint Presentation</vt:lpstr>
      <vt:lpstr>Hoạt động nhóm bàn (2’):          Thảo luận thống nhất kết quả trên phiếu học tập. - Nguyên liệu để làm món kem sữa chua dưa hấu gồm những gì? - Làm thế nào để sửa công thức làm kem sữa chua dưa hấu thành công thức làm kem sữa chua xoài?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Duy Linh</dc:creator>
  <cp:lastModifiedBy>Surface</cp:lastModifiedBy>
  <cp:revision>84</cp:revision>
  <dcterms:created xsi:type="dcterms:W3CDTF">2010-03-07T00:57:02Z</dcterms:created>
  <dcterms:modified xsi:type="dcterms:W3CDTF">2022-02-28T01:36:51Z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