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6"/>
  </p:notesMasterIdLst>
  <p:sldIdLst>
    <p:sldId id="328" r:id="rId2"/>
    <p:sldId id="256" r:id="rId3"/>
    <p:sldId id="258" r:id="rId4"/>
    <p:sldId id="259" r:id="rId5"/>
    <p:sldId id="263" r:id="rId6"/>
    <p:sldId id="312" r:id="rId7"/>
    <p:sldId id="309" r:id="rId8"/>
    <p:sldId id="257" r:id="rId9"/>
    <p:sldId id="322" r:id="rId10"/>
    <p:sldId id="313" r:id="rId11"/>
    <p:sldId id="323" r:id="rId12"/>
    <p:sldId id="314" r:id="rId13"/>
    <p:sldId id="315" r:id="rId14"/>
    <p:sldId id="325" r:id="rId15"/>
    <p:sldId id="326" r:id="rId16"/>
    <p:sldId id="327" r:id="rId17"/>
    <p:sldId id="316" r:id="rId18"/>
    <p:sldId id="317" r:id="rId19"/>
    <p:sldId id="318" r:id="rId20"/>
    <p:sldId id="319" r:id="rId21"/>
    <p:sldId id="331" r:id="rId22"/>
    <p:sldId id="320" r:id="rId23"/>
    <p:sldId id="321" r:id="rId24"/>
    <p:sldId id="311" r:id="rId25"/>
    <p:sldId id="276" r:id="rId26"/>
    <p:sldId id="310" r:id="rId27"/>
    <p:sldId id="277" r:id="rId28"/>
    <p:sldId id="329" r:id="rId29"/>
    <p:sldId id="268" r:id="rId30"/>
    <p:sldId id="330" r:id="rId31"/>
    <p:sldId id="264" r:id="rId32"/>
    <p:sldId id="265" r:id="rId33"/>
    <p:sldId id="261" r:id="rId34"/>
    <p:sldId id="273" r:id="rId35"/>
  </p:sldIdLst>
  <p:sldSz cx="9144000" cy="5143500" type="screen16x9"/>
  <p:notesSz cx="6858000" cy="9144000"/>
  <p:embeddedFontLst>
    <p:embeddedFont>
      <p:font typeface="Bebas Neue" panose="020B0606020202050201" pitchFamily="34" charset="0"/>
      <p:regular r:id="rId37"/>
    </p:embeddedFont>
    <p:embeddedFont>
      <p:font typeface="Calibri" panose="020F0502020204030204" pitchFamily="34" charset="0"/>
      <p:regular r:id="rId38"/>
      <p:bold r:id="rId39"/>
      <p:italic r:id="rId40"/>
      <p:boldItalic r:id="rId41"/>
    </p:embeddedFont>
    <p:embeddedFont>
      <p:font typeface="Poppins Medium" panose="00000600000000000000" pitchFamily="2" charset="0"/>
      <p:regular r:id="rId42"/>
      <p:bold r:id="rId43"/>
      <p:italic r:id="rId44"/>
      <p:boldItalic r:id="rId45"/>
    </p:embeddedFont>
    <p:embeddedFont>
      <p:font typeface="Rammetto On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080808"/>
    <a:srgbClr val="283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874BA-D9AD-4B3C-AA33-52E03397FBAB}">
  <a:tblStyle styleId="{EA3874BA-D9AD-4B3C-AA33-52E03397FB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3741" autoAdjust="0"/>
  </p:normalViewPr>
  <p:slideViewPr>
    <p:cSldViewPr snapToGrid="0">
      <p:cViewPr varScale="1">
        <p:scale>
          <a:sx n="85" d="100"/>
          <a:sy n="85" d="100"/>
        </p:scale>
        <p:origin x="6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8e76636638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8e76636638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62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40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37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20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46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33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62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66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10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26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90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8dabb775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8dabb775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520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abb775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dabb7758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52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18e76636638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18e76636638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abb775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dabb7758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483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8e76636638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18e7663663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8e7663663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8e7663663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8e76636638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8e76636638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8dabb7758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8dabb775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abb775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dabb7758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e7663663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e7663663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e7663663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e7663663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78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abb775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dabb7758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82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8e7663663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8e7663663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06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930375"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500"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1175" y="1084122"/>
            <a:ext cx="4881900" cy="2518500"/>
          </a:xfrm>
          <a:prstGeom prst="rect">
            <a:avLst/>
          </a:prstGeom>
          <a:noFill/>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67250" y="3733609"/>
            <a:ext cx="4209900" cy="407700"/>
          </a:xfrm>
          <a:prstGeom prst="rect">
            <a:avLst/>
          </a:prstGeom>
          <a:solidFill>
            <a:schemeClr val="accent1"/>
          </a:solidFill>
          <a:ln w="76200" cap="rnd"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p:nvPr/>
        </p:nvSpPr>
        <p:spPr>
          <a:xfrm>
            <a:off x="4401037" y="79150"/>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
        <p:cNvGrpSpPr/>
        <p:nvPr/>
      </p:nvGrpSpPr>
      <p:grpSpPr>
        <a:xfrm>
          <a:off x="0" y="0"/>
          <a:ext cx="0" cy="0"/>
          <a:chOff x="0" y="0"/>
          <a:chExt cx="0" cy="0"/>
        </a:xfrm>
      </p:grpSpPr>
      <p:sp>
        <p:nvSpPr>
          <p:cNvPr id="293" name="Google Shape;293;p26"/>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6930375"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10500"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96"/>
        <p:cNvGrpSpPr/>
        <p:nvPr/>
      </p:nvGrpSpPr>
      <p:grpSpPr>
        <a:xfrm>
          <a:off x="0" y="0"/>
          <a:ext cx="0" cy="0"/>
          <a:chOff x="0" y="0"/>
          <a:chExt cx="0" cy="0"/>
        </a:xfrm>
      </p:grpSpPr>
      <p:sp>
        <p:nvSpPr>
          <p:cNvPr id="297" name="Google Shape;297;p27"/>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BFFA-B2BA-4116-BE70-F3C4E2200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F8592-D42D-477C-9D0D-DC47F10E2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458FC-C2D6-43D9-AF19-64A2AFE3F0A7}"/>
              </a:ext>
            </a:extLst>
          </p:cNvPr>
          <p:cNvSpPr>
            <a:spLocks noGrp="1"/>
          </p:cNvSpPr>
          <p:nvPr>
            <p:ph type="dt" sz="half" idx="10"/>
          </p:nvPr>
        </p:nvSpPr>
        <p:spPr/>
        <p:txBody>
          <a:bodyPr/>
          <a:lstStyle/>
          <a:p>
            <a:fld id="{42FA3EF8-6926-4422-AAE1-4791AD40A090}" type="datetimeFigureOut">
              <a:rPr lang="en-US" smtClean="0"/>
              <a:t>1/5/2023</a:t>
            </a:fld>
            <a:endParaRPr lang="en-US"/>
          </a:p>
        </p:txBody>
      </p:sp>
      <p:sp>
        <p:nvSpPr>
          <p:cNvPr id="5" name="Footer Placeholder 4">
            <a:extLst>
              <a:ext uri="{FF2B5EF4-FFF2-40B4-BE49-F238E27FC236}">
                <a16:creationId xmlns:a16="http://schemas.microsoft.com/office/drawing/2014/main" id="{D9BE4A13-F42A-4D47-A5B8-1E30E8DAA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A1BE4-9E5A-4476-A9C9-5FF80654552D}"/>
              </a:ext>
            </a:extLst>
          </p:cNvPr>
          <p:cNvSpPr>
            <a:spLocks noGrp="1"/>
          </p:cNvSpPr>
          <p:nvPr>
            <p:ph type="sldNum" sz="quarter" idx="12"/>
          </p:nvPr>
        </p:nvSpPr>
        <p:spPr/>
        <p:txBody>
          <a:bodyPr/>
          <a:lstStyle/>
          <a:p>
            <a:fld id="{86BFB736-054C-4325-ADA7-6284273C75C5}" type="slidenum">
              <a:rPr lang="en-US" smtClean="0"/>
              <a:t>‹#›</a:t>
            </a:fld>
            <a:endParaRPr lang="en-US"/>
          </a:p>
        </p:txBody>
      </p:sp>
    </p:spTree>
    <p:extLst>
      <p:ext uri="{BB962C8B-B14F-4D97-AF65-F5344CB8AC3E}">
        <p14:creationId xmlns:p14="http://schemas.microsoft.com/office/powerpoint/2010/main" val="7226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2391900" y="2476491"/>
            <a:ext cx="43602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493900" y="1157991"/>
            <a:ext cx="2156100" cy="131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highlight>
                  <a:schemeClr val="accent2"/>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155500" y="3470050"/>
            <a:ext cx="4833000" cy="4335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283837" y="161100"/>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77300" y="266267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520602">
            <a:off x="4168774" y="4665055"/>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0" name="Google Shape;50;p6"/>
          <p:cNvSpPr/>
          <p:nvPr/>
        </p:nvSpPr>
        <p:spPr>
          <a:xfrm rot="1520602">
            <a:off x="3868849" y="4941601"/>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8242837" y="503450"/>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8424000" y="120977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rot="7255458">
            <a:off x="543058" y="62487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8306350" y="4290077"/>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1612300">
            <a:off x="-78587" y="3116049"/>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8" name="Google Shape;68;p8"/>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subTitle" idx="1"/>
          </p:nvPr>
        </p:nvSpPr>
        <p:spPr>
          <a:xfrm>
            <a:off x="1842400" y="2221525"/>
            <a:ext cx="5459400" cy="16818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 name="Google Shape;73;p9"/>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520602" flipH="1">
            <a:off x="1990899" y="4614505"/>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6390300" y="467412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8382963" y="385624"/>
            <a:ext cx="515488" cy="574295"/>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3789362" y="194675"/>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rgbClr val="C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txBox="1">
            <a:spLocks noGrp="1"/>
          </p:cNvSpPr>
          <p:nvPr>
            <p:ph type="title"/>
          </p:nvPr>
        </p:nvSpPr>
        <p:spPr>
          <a:xfrm>
            <a:off x="2069700" y="1240188"/>
            <a:ext cx="5004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4"/>
        <p:cNvGrpSpPr/>
        <p:nvPr/>
      </p:nvGrpSpPr>
      <p:grpSpPr>
        <a:xfrm>
          <a:off x="0" y="0"/>
          <a:ext cx="0" cy="0"/>
          <a:chOff x="0" y="0"/>
          <a:chExt cx="0" cy="0"/>
        </a:xfrm>
      </p:grpSpPr>
      <p:sp>
        <p:nvSpPr>
          <p:cNvPr id="105" name="Google Shape;105;p13"/>
          <p:cNvSpPr/>
          <p:nvPr/>
        </p:nvSpPr>
        <p:spPr>
          <a:xfrm>
            <a:off x="-10500"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6930375"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a:spLocks noGrp="1"/>
          </p:cNvSpPr>
          <p:nvPr>
            <p:ph type="title" hasCustomPrompt="1"/>
          </p:nvPr>
        </p:nvSpPr>
        <p:spPr>
          <a:xfrm>
            <a:off x="1187102" y="1166100"/>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subTitle" idx="1"/>
          </p:nvPr>
        </p:nvSpPr>
        <p:spPr>
          <a:xfrm>
            <a:off x="605800" y="2150326"/>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title" idx="2" hasCustomPrompt="1"/>
          </p:nvPr>
        </p:nvSpPr>
        <p:spPr>
          <a:xfrm>
            <a:off x="3873352" y="1166100"/>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3"/>
          </p:nvPr>
        </p:nvSpPr>
        <p:spPr>
          <a:xfrm>
            <a:off x="3292050" y="2150326"/>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title" idx="4" hasCustomPrompt="1"/>
          </p:nvPr>
        </p:nvSpPr>
        <p:spPr>
          <a:xfrm>
            <a:off x="6559602" y="1166100"/>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5978300" y="2150326"/>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hasCustomPrompt="1"/>
          </p:nvPr>
        </p:nvSpPr>
        <p:spPr>
          <a:xfrm>
            <a:off x="1187102" y="2955498"/>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subTitle" idx="7"/>
          </p:nvPr>
        </p:nvSpPr>
        <p:spPr>
          <a:xfrm>
            <a:off x="605800" y="3961051"/>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6" name="Google Shape;116;p13"/>
          <p:cNvSpPr txBox="1">
            <a:spLocks noGrp="1"/>
          </p:cNvSpPr>
          <p:nvPr>
            <p:ph type="title" idx="8" hasCustomPrompt="1"/>
          </p:nvPr>
        </p:nvSpPr>
        <p:spPr>
          <a:xfrm>
            <a:off x="3873352" y="2955498"/>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7" name="Google Shape;117;p13"/>
          <p:cNvSpPr txBox="1">
            <a:spLocks noGrp="1"/>
          </p:cNvSpPr>
          <p:nvPr>
            <p:ph type="subTitle" idx="9"/>
          </p:nvPr>
        </p:nvSpPr>
        <p:spPr>
          <a:xfrm>
            <a:off x="3292050" y="3961051"/>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8" name="Google Shape;118;p13"/>
          <p:cNvSpPr txBox="1">
            <a:spLocks noGrp="1"/>
          </p:cNvSpPr>
          <p:nvPr>
            <p:ph type="title" idx="13" hasCustomPrompt="1"/>
          </p:nvPr>
        </p:nvSpPr>
        <p:spPr>
          <a:xfrm>
            <a:off x="6559602" y="2955498"/>
            <a:ext cx="1397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2"/>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14"/>
          </p:nvPr>
        </p:nvSpPr>
        <p:spPr>
          <a:xfrm>
            <a:off x="5978300" y="3961051"/>
            <a:ext cx="25599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 name="Google Shape;12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1" name="Google Shape;121;p13"/>
          <p:cNvSpPr txBox="1">
            <a:spLocks noGrp="1"/>
          </p:cNvSpPr>
          <p:nvPr>
            <p:ph type="subTitle" idx="16"/>
          </p:nvPr>
        </p:nvSpPr>
        <p:spPr>
          <a:xfrm>
            <a:off x="605800" y="1701740"/>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txBox="1">
            <a:spLocks noGrp="1"/>
          </p:cNvSpPr>
          <p:nvPr>
            <p:ph type="subTitle" idx="17"/>
          </p:nvPr>
        </p:nvSpPr>
        <p:spPr>
          <a:xfrm>
            <a:off x="3292050" y="1701740"/>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 name="Google Shape;123;p13"/>
          <p:cNvSpPr txBox="1">
            <a:spLocks noGrp="1"/>
          </p:cNvSpPr>
          <p:nvPr>
            <p:ph type="subTitle" idx="18"/>
          </p:nvPr>
        </p:nvSpPr>
        <p:spPr>
          <a:xfrm>
            <a:off x="5978300" y="1701740"/>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3"/>
          <p:cNvSpPr txBox="1">
            <a:spLocks noGrp="1"/>
          </p:cNvSpPr>
          <p:nvPr>
            <p:ph type="subTitle" idx="19"/>
          </p:nvPr>
        </p:nvSpPr>
        <p:spPr>
          <a:xfrm>
            <a:off x="605800" y="3507913"/>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3"/>
          <p:cNvSpPr txBox="1">
            <a:spLocks noGrp="1"/>
          </p:cNvSpPr>
          <p:nvPr>
            <p:ph type="subTitle" idx="20"/>
          </p:nvPr>
        </p:nvSpPr>
        <p:spPr>
          <a:xfrm>
            <a:off x="3292050" y="3507913"/>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6" name="Google Shape;126;p13"/>
          <p:cNvSpPr txBox="1">
            <a:spLocks noGrp="1"/>
          </p:cNvSpPr>
          <p:nvPr>
            <p:ph type="subTitle" idx="21"/>
          </p:nvPr>
        </p:nvSpPr>
        <p:spPr>
          <a:xfrm>
            <a:off x="5978300" y="3507913"/>
            <a:ext cx="25599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Rammetto One"/>
                <a:ea typeface="Rammetto One"/>
                <a:cs typeface="Rammetto One"/>
                <a:sym typeface="Rammetto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7" name="Google Shape;127;p13"/>
          <p:cNvSpPr/>
          <p:nvPr/>
        </p:nvSpPr>
        <p:spPr>
          <a:xfrm>
            <a:off x="87462" y="1017725"/>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8614975" y="276027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8338225" y="115242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1520602">
            <a:off x="5665199" y="4773939"/>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1"/>
        <p:cNvGrpSpPr/>
        <p:nvPr/>
      </p:nvGrpSpPr>
      <p:grpSpPr>
        <a:xfrm>
          <a:off x="0" y="0"/>
          <a:ext cx="0" cy="0"/>
          <a:chOff x="0" y="0"/>
          <a:chExt cx="0" cy="0"/>
        </a:xfrm>
      </p:grpSpPr>
      <p:sp>
        <p:nvSpPr>
          <p:cNvPr id="132" name="Google Shape;132;p14"/>
          <p:cNvSpPr/>
          <p:nvPr/>
        </p:nvSpPr>
        <p:spPr>
          <a:xfrm flipH="1">
            <a:off x="7692806"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flipH="1">
            <a:off x="-10500"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6" name="Google Shape;136;p14"/>
          <p:cNvSpPr/>
          <p:nvPr/>
        </p:nvSpPr>
        <p:spPr>
          <a:xfrm rot="1520602">
            <a:off x="6123849" y="4880180"/>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rot="-1032307">
            <a:off x="7044182" y="-53609"/>
            <a:ext cx="718280" cy="455838"/>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rot="1612300">
            <a:off x="-95812" y="2014661"/>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rot="7255458">
            <a:off x="1003987" y="428488"/>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8270197" y="873879"/>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rot="873609">
            <a:off x="1171514" y="4728299"/>
            <a:ext cx="601832" cy="469361"/>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53"/>
        <p:cNvGrpSpPr/>
        <p:nvPr/>
      </p:nvGrpSpPr>
      <p:grpSpPr>
        <a:xfrm>
          <a:off x="0" y="0"/>
          <a:ext cx="0" cy="0"/>
          <a:chOff x="0" y="0"/>
          <a:chExt cx="0" cy="0"/>
        </a:xfrm>
      </p:grpSpPr>
      <p:sp>
        <p:nvSpPr>
          <p:cNvPr id="154" name="Google Shape;154;p16"/>
          <p:cNvSpPr/>
          <p:nvPr/>
        </p:nvSpPr>
        <p:spPr>
          <a:xfrm>
            <a:off x="-10500" y="2624875"/>
            <a:ext cx="1451194" cy="2518614"/>
          </a:xfrm>
          <a:custGeom>
            <a:avLst/>
            <a:gdLst/>
            <a:ahLst/>
            <a:cxnLst/>
            <a:rect l="l" t="t" r="r" b="b"/>
            <a:pathLst>
              <a:path w="36823" h="63908" extrusionOk="0">
                <a:moveTo>
                  <a:pt x="263" y="1"/>
                </a:moveTo>
                <a:cubicBezTo>
                  <a:pt x="175" y="1"/>
                  <a:pt x="88" y="2"/>
                  <a:pt x="1" y="4"/>
                </a:cubicBezTo>
                <a:lnTo>
                  <a:pt x="1" y="63907"/>
                </a:lnTo>
                <a:lnTo>
                  <a:pt x="36823" y="63907"/>
                </a:lnTo>
                <a:cubicBezTo>
                  <a:pt x="36359" y="61537"/>
                  <a:pt x="35111" y="59331"/>
                  <a:pt x="33318" y="57715"/>
                </a:cubicBezTo>
                <a:cubicBezTo>
                  <a:pt x="30708" y="55368"/>
                  <a:pt x="27099" y="54324"/>
                  <a:pt x="24612" y="51849"/>
                </a:cubicBezTo>
                <a:cubicBezTo>
                  <a:pt x="22328" y="49577"/>
                  <a:pt x="21254" y="46335"/>
                  <a:pt x="20856" y="43142"/>
                </a:cubicBezTo>
                <a:cubicBezTo>
                  <a:pt x="20457" y="39945"/>
                  <a:pt x="20661" y="36707"/>
                  <a:pt x="20538" y="33490"/>
                </a:cubicBezTo>
                <a:cubicBezTo>
                  <a:pt x="20278" y="26755"/>
                  <a:pt x="19587" y="20817"/>
                  <a:pt x="16947" y="14616"/>
                </a:cubicBezTo>
                <a:cubicBezTo>
                  <a:pt x="15477" y="11165"/>
                  <a:pt x="13298" y="7256"/>
                  <a:pt x="10647" y="4604"/>
                </a:cubicBezTo>
                <a:cubicBezTo>
                  <a:pt x="8053" y="2011"/>
                  <a:pt x="3947"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6930375" y="0"/>
            <a:ext cx="2213625" cy="2029475"/>
          </a:xfrm>
          <a:custGeom>
            <a:avLst/>
            <a:gdLst/>
            <a:ahLst/>
            <a:cxnLst/>
            <a:rect l="l" t="t" r="r" b="b"/>
            <a:pathLst>
              <a:path w="88545" h="81179" extrusionOk="0">
                <a:moveTo>
                  <a:pt x="384" y="0"/>
                </a:moveTo>
                <a:cubicBezTo>
                  <a:pt x="1" y="6875"/>
                  <a:pt x="4179" y="13747"/>
                  <a:pt x="9844" y="18129"/>
                </a:cubicBezTo>
                <a:cubicBezTo>
                  <a:pt x="15510" y="22511"/>
                  <a:pt x="22523" y="25034"/>
                  <a:pt x="29502" y="27180"/>
                </a:cubicBezTo>
                <a:cubicBezTo>
                  <a:pt x="36482" y="29323"/>
                  <a:pt x="43632" y="31184"/>
                  <a:pt x="50067" y="34503"/>
                </a:cubicBezTo>
                <a:cubicBezTo>
                  <a:pt x="58785" y="39002"/>
                  <a:pt x="65918" y="46152"/>
                  <a:pt x="70120" y="54610"/>
                </a:cubicBezTo>
                <a:cubicBezTo>
                  <a:pt x="72553" y="59510"/>
                  <a:pt x="74017" y="64798"/>
                  <a:pt x="76489" y="69680"/>
                </a:cubicBezTo>
                <a:cubicBezTo>
                  <a:pt x="78961" y="74564"/>
                  <a:pt x="83172" y="79210"/>
                  <a:pt x="88544" y="81179"/>
                </a:cubicBezTo>
                <a:lnTo>
                  <a:pt x="88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38125" y="297125"/>
            <a:ext cx="8467800" cy="4549200"/>
          </a:xfrm>
          <a:prstGeom prst="roundRect">
            <a:avLst>
              <a:gd name="adj" fmla="val 139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 name="Google Shape;158;p16"/>
          <p:cNvSpPr/>
          <p:nvPr/>
        </p:nvSpPr>
        <p:spPr>
          <a:xfrm rot="-1520602" flipH="1">
            <a:off x="2919324" y="4807705"/>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179663" y="3142562"/>
            <a:ext cx="718304" cy="455853"/>
          </a:xfrm>
          <a:custGeom>
            <a:avLst/>
            <a:gdLst/>
            <a:ahLst/>
            <a:cxnLst/>
            <a:rect l="l" t="t" r="r" b="b"/>
            <a:pathLst>
              <a:path w="26860" h="17046" fill="none" extrusionOk="0">
                <a:moveTo>
                  <a:pt x="1" y="13480"/>
                </a:moveTo>
                <a:cubicBezTo>
                  <a:pt x="2296" y="14863"/>
                  <a:pt x="4667" y="16273"/>
                  <a:pt x="7319" y="16659"/>
                </a:cubicBezTo>
                <a:cubicBezTo>
                  <a:pt x="9967" y="17045"/>
                  <a:pt x="12990" y="16150"/>
                  <a:pt x="14331" y="13831"/>
                </a:cubicBezTo>
                <a:cubicBezTo>
                  <a:pt x="16022" y="10900"/>
                  <a:pt x="14463" y="7195"/>
                  <a:pt x="14858" y="3834"/>
                </a:cubicBezTo>
                <a:cubicBezTo>
                  <a:pt x="15014" y="2514"/>
                  <a:pt x="15648" y="1072"/>
                  <a:pt x="16920" y="685"/>
                </a:cubicBezTo>
                <a:cubicBezTo>
                  <a:pt x="19195" y="0"/>
                  <a:pt x="21284" y="3328"/>
                  <a:pt x="23642" y="3062"/>
                </a:cubicBezTo>
                <a:cubicBezTo>
                  <a:pt x="24648" y="2948"/>
                  <a:pt x="25489" y="2616"/>
                  <a:pt x="26860" y="73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rot="6228068">
            <a:off x="8199589" y="3054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rot="7255458">
            <a:off x="5783233" y="4457601"/>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8360125" y="185280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rot="5400000">
            <a:off x="8389541" y="3566699"/>
            <a:ext cx="515488" cy="574295"/>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Rammetto One"/>
              <a:buNone/>
              <a:defRPr sz="3200">
                <a:solidFill>
                  <a:schemeClr val="dk1"/>
                </a:solidFill>
                <a:latin typeface="Rammetto One"/>
                <a:ea typeface="Rammetto One"/>
                <a:cs typeface="Rammetto One"/>
                <a:sym typeface="Rammetto One"/>
              </a:defRPr>
            </a:lvl1pPr>
            <a:lvl2pPr lvl="1"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2pPr>
            <a:lvl3pPr lvl="2"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3pPr>
            <a:lvl4pPr lvl="3"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4pPr>
            <a:lvl5pPr lvl="4"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5pPr>
            <a:lvl6pPr lvl="5"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6pPr>
            <a:lvl7pPr lvl="6"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7pPr>
            <a:lvl8pPr lvl="7"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8pPr>
            <a:lvl9pPr lvl="8"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1pPr>
            <a:lvl2pPr marL="914400" lvl="1"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2pPr>
            <a:lvl3pPr marL="1371600" lvl="2"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3pPr>
            <a:lvl4pPr marL="1828800" lvl="3"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4pPr>
            <a:lvl5pPr marL="2286000" lvl="4"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5pPr>
            <a:lvl6pPr marL="2743200" lvl="5"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6pPr>
            <a:lvl7pPr marL="3200400" lvl="6"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7pPr>
            <a:lvl8pPr marL="3657600" lvl="7" indent="-317500">
              <a:lnSpc>
                <a:spcPct val="100000"/>
              </a:lnSpc>
              <a:spcBef>
                <a:spcPts val="160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8pPr>
            <a:lvl9pPr marL="4114800" lvl="8" indent="-317500">
              <a:lnSpc>
                <a:spcPct val="100000"/>
              </a:lnSpc>
              <a:spcBef>
                <a:spcPts val="1600"/>
              </a:spcBef>
              <a:spcAft>
                <a:spcPts val="1600"/>
              </a:spcAft>
              <a:buClr>
                <a:schemeClr val="dk1"/>
              </a:buClr>
              <a:buSzPts val="1400"/>
              <a:buFont typeface="Poppins Medium"/>
              <a:buChar char="■"/>
              <a:defRPr>
                <a:solidFill>
                  <a:schemeClr val="dk1"/>
                </a:solidFill>
                <a:latin typeface="Poppins Medium"/>
                <a:ea typeface="Poppins Medium"/>
                <a:cs typeface="Poppins Medium"/>
                <a:sym typeface="Poppi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60" r:id="rId8"/>
    <p:sldLayoutId id="2147483662" r:id="rId9"/>
    <p:sldLayoutId id="2147483672" r:id="rId10"/>
    <p:sldLayoutId id="2147483673"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4.svg"/><Relationship Id="rId7" Type="http://schemas.openxmlformats.org/officeDocument/2006/relationships/image" Target="../media/image28.png"/><Relationship Id="rId12" Type="http://schemas.openxmlformats.org/officeDocument/2006/relationships/slide" Target="slide29.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5.png"/><Relationship Id="rId18" Type="http://schemas.openxmlformats.org/officeDocument/2006/relationships/slide" Target="slide31.xml"/><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26.png"/><Relationship Id="rId17" Type="http://schemas.openxmlformats.org/officeDocument/2006/relationships/slide" Target="slide30.xml"/><Relationship Id="rId2" Type="http://schemas.openxmlformats.org/officeDocument/2006/relationships/audio" Target="../media/audio1.wav"/><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4.png"/><Relationship Id="rId5" Type="http://schemas.openxmlformats.org/officeDocument/2006/relationships/image" Target="../media/image24.svg"/><Relationship Id="rId15" Type="http://schemas.openxmlformats.org/officeDocument/2006/relationships/image" Target="../media/image37.png"/><Relationship Id="rId10" Type="http://schemas.openxmlformats.org/officeDocument/2006/relationships/slide" Target="slide21.xml"/><Relationship Id="rId19" Type="http://schemas.openxmlformats.org/officeDocument/2006/relationships/slide" Target="slide32.xml"/><Relationship Id="rId4" Type="http://schemas.openxmlformats.org/officeDocument/2006/relationships/image" Target="../media/image23.png"/><Relationship Id="rId9" Type="http://schemas.openxmlformats.org/officeDocument/2006/relationships/image" Target="../media/image30.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8"/>
          <p:cNvSpPr txBox="1">
            <a:spLocks noGrp="1"/>
          </p:cNvSpPr>
          <p:nvPr>
            <p:ph type="title"/>
          </p:nvPr>
        </p:nvSpPr>
        <p:spPr>
          <a:xfrm>
            <a:off x="705425" y="1407134"/>
            <a:ext cx="7628900"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5400" b="1" dirty="0">
                <a:latin typeface="+mn-lt"/>
              </a:rPr>
              <a:t>CHÀO MỪNG CẢ LỚP ĐẾN VỚI TIẾT HỌC </a:t>
            </a:r>
            <a:endParaRPr lang="vi-VN" sz="5400" b="1" dirty="0">
              <a:latin typeface="+mn-lt"/>
            </a:endParaRPr>
          </a:p>
        </p:txBody>
      </p:sp>
      <p:sp>
        <p:nvSpPr>
          <p:cNvPr id="877" name="Google Shape;877;p48"/>
          <p:cNvSpPr/>
          <p:nvPr/>
        </p:nvSpPr>
        <p:spPr>
          <a:xfrm rot="1520602">
            <a:off x="4940699" y="4568555"/>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a:off x="7793713" y="120852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rot="6228068">
            <a:off x="1154364" y="402260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rot="1612300">
            <a:off x="898638" y="976986"/>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a:off x="7747400" y="36268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8"/>
          <p:cNvSpPr/>
          <p:nvPr/>
        </p:nvSpPr>
        <p:spPr>
          <a:xfrm>
            <a:off x="7376988" y="33924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8"/>
          <p:cNvSpPr/>
          <p:nvPr/>
        </p:nvSpPr>
        <p:spPr>
          <a:xfrm>
            <a:off x="7491888" y="3958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rot="7255458">
            <a:off x="2634858" y="437751"/>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8"/>
          <p:cNvSpPr/>
          <p:nvPr/>
        </p:nvSpPr>
        <p:spPr>
          <a:xfrm>
            <a:off x="1192725" y="35271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8"/>
          <p:cNvSpPr/>
          <p:nvPr/>
        </p:nvSpPr>
        <p:spPr>
          <a:xfrm rot="7255458">
            <a:off x="3099162" y="692388"/>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8"/>
          <p:cNvSpPr/>
          <p:nvPr/>
        </p:nvSpPr>
        <p:spPr>
          <a:xfrm>
            <a:off x="6654175" y="4574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8"/>
          <p:cNvSpPr/>
          <p:nvPr/>
        </p:nvSpPr>
        <p:spPr>
          <a:xfrm>
            <a:off x="4519875" y="4285277"/>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77470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7" name="TextBox 6">
            <a:extLst>
              <a:ext uri="{FF2B5EF4-FFF2-40B4-BE49-F238E27FC236}">
                <a16:creationId xmlns:a16="http://schemas.microsoft.com/office/drawing/2014/main" id="{ED7957D5-AE7E-08B1-C848-3584759C7FAD}"/>
              </a:ext>
            </a:extLst>
          </p:cNvPr>
          <p:cNvSpPr txBox="1"/>
          <p:nvPr/>
        </p:nvSpPr>
        <p:spPr>
          <a:xfrm>
            <a:off x="1240338" y="1472065"/>
            <a:ext cx="6663320" cy="3257302"/>
          </a:xfrm>
          <a:prstGeom prst="rect">
            <a:avLst/>
          </a:prstGeom>
          <a:noFill/>
        </p:spPr>
        <p:txBody>
          <a:bodyPr wrap="square">
            <a:spAutoFit/>
          </a:bodyPr>
          <a:lstStyle/>
          <a:p>
            <a:pPr marL="0" marR="0" algn="just">
              <a:lnSpc>
                <a:spcPct val="150000"/>
              </a:lnSpc>
              <a:spcBef>
                <a:spcPts val="0"/>
              </a:spcBef>
              <a:spcAft>
                <a:spcPts val="800"/>
              </a:spcAft>
            </a:pPr>
            <a:r>
              <a:rPr lang="vi-VN" sz="1800" b="1" i="1" dirty="0">
                <a:solidFill>
                  <a:srgbClr val="000000"/>
                </a:solidFill>
                <a:effectLst/>
                <a:latin typeface="+mn-lt"/>
                <a:ea typeface="Calibri" panose="020F0502020204030204" pitchFamily="34" charset="0"/>
                <a:cs typeface="Times New Roman" panose="02020603050405020304" pitchFamily="18" charset="0"/>
              </a:rPr>
              <a:t>Bước 1.</a:t>
            </a:r>
            <a:r>
              <a:rPr lang="vi-VN" sz="1800" b="1" dirty="0">
                <a:solidFill>
                  <a:srgbClr val="000000"/>
                </a:solidFill>
                <a:effectLst/>
                <a:latin typeface="+mn-lt"/>
                <a:ea typeface="Calibri" panose="020F0502020204030204" pitchFamily="34" charset="0"/>
                <a:cs typeface="Times New Roman" panose="02020603050405020304" pitchFamily="18" charset="0"/>
              </a:rPr>
              <a:t> </a:t>
            </a:r>
            <a:r>
              <a:rPr lang="vi-VN" sz="1800" dirty="0">
                <a:solidFill>
                  <a:srgbClr val="000000"/>
                </a:solidFill>
                <a:effectLst/>
                <a:latin typeface="+mn-lt"/>
                <a:ea typeface="Calibri" panose="020F0502020204030204" pitchFamily="34" charset="0"/>
                <a:cs typeface="Times New Roman" panose="02020603050405020304" pitchFamily="18" charset="0"/>
              </a:rPr>
              <a:t>Với vị trí đầu tiên, em thực hiện một vòng lặp như sau:</a:t>
            </a:r>
            <a:endParaRPr lang="en-US" sz="1800" dirty="0">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So sánh hai phần tử đứng cạnh nhau theo thứ tự từ cuối dãy lên vị trí đầu tiên.</a:t>
            </a:r>
            <a:endParaRPr lang="en-US" sz="1800" dirty="0">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Nếu phần tử đứng sau nhỏ hơn phần tử đứng trước thì đổi chỗ chúng cho nhau.</a:t>
            </a:r>
            <a:endParaRPr lang="en-US" sz="1800" dirty="0">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Cuối vòng lặp em sẽ nhận được dãy số với phần tử nhỏ nhất nổi lên vị trí đầu tiên.</a:t>
            </a:r>
            <a:endParaRPr lang="en-US" sz="1800" dirty="0">
              <a:effectLst/>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AF68EDE-BC84-B157-2CF2-7D3EB91D4BBE}"/>
              </a:ext>
            </a:extLst>
          </p:cNvPr>
          <p:cNvSpPr txBox="1"/>
          <p:nvPr/>
        </p:nvSpPr>
        <p:spPr>
          <a:xfrm>
            <a:off x="4346504" y="338703"/>
            <a:ext cx="3852000" cy="785343"/>
          </a:xfrm>
          <a:prstGeom prst="rect">
            <a:avLst/>
          </a:prstGeom>
          <a:noFill/>
        </p:spPr>
        <p:txBody>
          <a:bodyPr wrap="square">
            <a:spAutoFit/>
          </a:bodyPr>
          <a:lstStyle/>
          <a:p>
            <a:pPr marL="0" marR="0" algn="ctr">
              <a:lnSpc>
                <a:spcPct val="150000"/>
              </a:lnSpc>
              <a:spcBef>
                <a:spcPts val="0"/>
              </a:spcBef>
              <a:spcAft>
                <a:spcPts val="800"/>
              </a:spcAft>
            </a:pPr>
            <a:r>
              <a:rPr lang="vi-VN" sz="1600" b="1" dirty="0">
                <a:solidFill>
                  <a:srgbClr val="000000"/>
                </a:solidFill>
                <a:effectLst/>
                <a:latin typeface="+mn-lt"/>
                <a:ea typeface="Calibri" panose="020F0502020204030204" pitchFamily="34" charset="0"/>
                <a:cs typeface="Times New Roman" panose="02020603050405020304" pitchFamily="18" charset="0"/>
              </a:rPr>
              <a:t>Mô tả thuật toán sắp xếp nổi bọt bằng ngôn ngữ tự nhiên</a:t>
            </a:r>
            <a:endParaRPr lang="en-US" sz="1600" dirty="0">
              <a:effectLst/>
              <a:latin typeface="+mn-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96FDA48-210B-026D-D3BF-738AC9215E27}"/>
              </a:ext>
            </a:extLst>
          </p:cNvPr>
          <p:cNvSpPr txBox="1"/>
          <p:nvPr/>
        </p:nvSpPr>
        <p:spPr>
          <a:xfrm>
            <a:off x="674585" y="1091343"/>
            <a:ext cx="7794827" cy="416011"/>
          </a:xfrm>
          <a:prstGeom prst="rect">
            <a:avLst/>
          </a:prstGeom>
          <a:noFill/>
        </p:spPr>
        <p:txBody>
          <a:bodyPr wrap="square">
            <a:spAutoFit/>
          </a:bodyPr>
          <a:lstStyle/>
          <a:p>
            <a:pPr marL="0" marR="0" algn="ctr">
              <a:lnSpc>
                <a:spcPct val="150000"/>
              </a:lnSpc>
              <a:spcBef>
                <a:spcPts val="0"/>
              </a:spcBef>
              <a:spcAft>
                <a:spcPts val="800"/>
              </a:spcAft>
            </a:pPr>
            <a:r>
              <a:rPr lang="vi-VN" sz="1600" b="1" dirty="0">
                <a:solidFill>
                  <a:schemeClr val="accent1">
                    <a:lumMod val="50000"/>
                  </a:schemeClr>
                </a:solidFill>
                <a:effectLst/>
                <a:latin typeface="+mn-lt"/>
                <a:ea typeface="Calibri" panose="020F0502020204030204" pitchFamily="34" charset="0"/>
                <a:cs typeface="Times New Roman" panose="02020603050405020304" pitchFamily="18" charset="0"/>
              </a:rPr>
              <a:t>Sắp xếp dãy số theo thứ tự tăng dần bằng thuật toán sắp xếp nổi bọt.</a:t>
            </a:r>
            <a:endParaRPr lang="en-US" sz="1600" b="1"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1082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7" name="TextBox 6">
            <a:extLst>
              <a:ext uri="{FF2B5EF4-FFF2-40B4-BE49-F238E27FC236}">
                <a16:creationId xmlns:a16="http://schemas.microsoft.com/office/drawing/2014/main" id="{ED7957D5-AE7E-08B1-C848-3584759C7FAD}"/>
              </a:ext>
            </a:extLst>
          </p:cNvPr>
          <p:cNvSpPr txBox="1"/>
          <p:nvPr/>
        </p:nvSpPr>
        <p:spPr>
          <a:xfrm>
            <a:off x="1407070" y="1609199"/>
            <a:ext cx="6329858" cy="3010504"/>
          </a:xfrm>
          <a:prstGeom prst="rect">
            <a:avLst/>
          </a:prstGeom>
          <a:noFill/>
        </p:spPr>
        <p:txBody>
          <a:bodyPr wrap="square">
            <a:spAutoFit/>
          </a:bodyPr>
          <a:lstStyle/>
          <a:p>
            <a:pPr marL="0" marR="0" algn="just">
              <a:lnSpc>
                <a:spcPct val="150000"/>
              </a:lnSpc>
              <a:spcBef>
                <a:spcPts val="0"/>
              </a:spcBef>
              <a:spcAft>
                <a:spcPts val="800"/>
              </a:spcAft>
            </a:pPr>
            <a:r>
              <a:rPr lang="vi-VN" sz="2000" b="1" i="1" dirty="0">
                <a:solidFill>
                  <a:srgbClr val="000000"/>
                </a:solidFill>
                <a:effectLst/>
                <a:latin typeface="+mn-lt"/>
                <a:ea typeface="Calibri" panose="020F0502020204030204" pitchFamily="34" charset="0"/>
                <a:cs typeface="Times New Roman" panose="02020603050405020304" pitchFamily="18" charset="0"/>
              </a:rPr>
              <a:t>- Bước 2.</a:t>
            </a:r>
            <a:r>
              <a:rPr lang="vi-VN" sz="2000" b="1" dirty="0">
                <a:solidFill>
                  <a:srgbClr val="000000"/>
                </a:solidFill>
                <a:effectLst/>
                <a:latin typeface="+mn-lt"/>
                <a:ea typeface="Calibri" panose="020F0502020204030204" pitchFamily="34" charset="0"/>
                <a:cs typeface="Times New Roman" panose="02020603050405020304" pitchFamily="18" charset="0"/>
              </a:rPr>
              <a:t> </a:t>
            </a:r>
            <a:r>
              <a:rPr lang="vi-VN" sz="2000" dirty="0">
                <a:solidFill>
                  <a:srgbClr val="000000"/>
                </a:solidFill>
                <a:effectLst/>
                <a:latin typeface="+mn-lt"/>
                <a:ea typeface="Calibri" panose="020F0502020204030204" pitchFamily="34" charset="0"/>
                <a:cs typeface="Times New Roman" panose="02020603050405020304" pitchFamily="18" charset="0"/>
              </a:rPr>
              <a:t>Với vị trí thứ hai, em thực hiện một vòng lặp tương tự như trên.</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2000" b="1" i="1" dirty="0">
                <a:solidFill>
                  <a:srgbClr val="000000"/>
                </a:solidFill>
                <a:effectLst/>
                <a:latin typeface="+mn-lt"/>
                <a:ea typeface="Calibri" panose="020F0502020204030204" pitchFamily="34" charset="0"/>
                <a:cs typeface="Times New Roman" panose="02020603050405020304" pitchFamily="18" charset="0"/>
              </a:rPr>
              <a:t>- Bước 3.</a:t>
            </a:r>
            <a:r>
              <a:rPr lang="vi-VN" sz="2000" b="1" dirty="0">
                <a:solidFill>
                  <a:srgbClr val="000000"/>
                </a:solidFill>
                <a:effectLst/>
                <a:latin typeface="+mn-lt"/>
                <a:ea typeface="Calibri" panose="020F0502020204030204" pitchFamily="34" charset="0"/>
                <a:cs typeface="Times New Roman" panose="02020603050405020304" pitchFamily="18" charset="0"/>
              </a:rPr>
              <a:t> </a:t>
            </a:r>
            <a:r>
              <a:rPr lang="vi-VN" sz="2000" dirty="0">
                <a:solidFill>
                  <a:srgbClr val="000000"/>
                </a:solidFill>
                <a:effectLst/>
                <a:latin typeface="+mn-lt"/>
                <a:ea typeface="Calibri" panose="020F0502020204030204" pitchFamily="34" charset="0"/>
                <a:cs typeface="Times New Roman" panose="02020603050405020304" pitchFamily="18" charset="0"/>
              </a:rPr>
              <a:t>Tương tư như trên các vị trí thứ ba, thứ tư,… đến vị trí trước vị trí cuối cùng.</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2000" b="1" i="1" dirty="0">
                <a:solidFill>
                  <a:srgbClr val="000000"/>
                </a:solidFill>
                <a:effectLst/>
                <a:latin typeface="+mn-lt"/>
                <a:ea typeface="Calibri" panose="020F0502020204030204" pitchFamily="34" charset="0"/>
                <a:cs typeface="Times New Roman" panose="02020603050405020304" pitchFamily="18" charset="0"/>
              </a:rPr>
              <a:t>- Bước 4.</a:t>
            </a:r>
            <a:r>
              <a:rPr lang="vi-VN" sz="2000" b="1" dirty="0">
                <a:solidFill>
                  <a:srgbClr val="000000"/>
                </a:solidFill>
                <a:effectLst/>
                <a:latin typeface="+mn-lt"/>
                <a:ea typeface="Calibri" panose="020F0502020204030204" pitchFamily="34" charset="0"/>
                <a:cs typeface="Times New Roman" panose="02020603050405020304" pitchFamily="18" charset="0"/>
              </a:rPr>
              <a:t> </a:t>
            </a:r>
            <a:r>
              <a:rPr lang="vi-VN" sz="2000" dirty="0">
                <a:solidFill>
                  <a:srgbClr val="000000"/>
                </a:solidFill>
                <a:effectLst/>
                <a:latin typeface="+mn-lt"/>
                <a:ea typeface="Calibri" panose="020F0502020204030204" pitchFamily="34" charset="0"/>
                <a:cs typeface="Times New Roman" panose="02020603050405020304" pitchFamily="18" charset="0"/>
              </a:rPr>
              <a:t>Kết thúc, em sẽ nhận được dãy số đã được sắp xếp theo thứ tự từ nhỏ đến lớn.</a:t>
            </a:r>
            <a:endParaRPr lang="en-US" sz="2000" dirty="0">
              <a:effectLst/>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AF68EDE-BC84-B157-2CF2-7D3EB91D4BBE}"/>
              </a:ext>
            </a:extLst>
          </p:cNvPr>
          <p:cNvSpPr txBox="1"/>
          <p:nvPr/>
        </p:nvSpPr>
        <p:spPr>
          <a:xfrm>
            <a:off x="4346504" y="338703"/>
            <a:ext cx="3852000" cy="785343"/>
          </a:xfrm>
          <a:prstGeom prst="rect">
            <a:avLst/>
          </a:prstGeom>
          <a:noFill/>
        </p:spPr>
        <p:txBody>
          <a:bodyPr wrap="square">
            <a:spAutoFit/>
          </a:bodyPr>
          <a:lstStyle/>
          <a:p>
            <a:pPr marL="0" marR="0" algn="ctr">
              <a:lnSpc>
                <a:spcPct val="150000"/>
              </a:lnSpc>
              <a:spcBef>
                <a:spcPts val="0"/>
              </a:spcBef>
              <a:spcAft>
                <a:spcPts val="800"/>
              </a:spcAft>
            </a:pPr>
            <a:r>
              <a:rPr lang="vi-VN" sz="1600" b="1" dirty="0">
                <a:solidFill>
                  <a:srgbClr val="000000"/>
                </a:solidFill>
                <a:effectLst/>
                <a:latin typeface="+mn-lt"/>
                <a:ea typeface="Calibri" panose="020F0502020204030204" pitchFamily="34" charset="0"/>
                <a:cs typeface="Times New Roman" panose="02020603050405020304" pitchFamily="18" charset="0"/>
              </a:rPr>
              <a:t>Mô tả thuật toán sắp xếp nổi bọt bằng ngôn ngữ tự nhiên</a:t>
            </a:r>
            <a:endParaRPr lang="en-US" sz="1600" dirty="0">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408873-7B82-42D1-A9ED-C61CB93052E2}"/>
              </a:ext>
            </a:extLst>
          </p:cNvPr>
          <p:cNvSpPr txBox="1"/>
          <p:nvPr/>
        </p:nvSpPr>
        <p:spPr>
          <a:xfrm>
            <a:off x="1039508" y="1158617"/>
            <a:ext cx="7064982" cy="416011"/>
          </a:xfrm>
          <a:prstGeom prst="rect">
            <a:avLst/>
          </a:prstGeom>
          <a:noFill/>
        </p:spPr>
        <p:txBody>
          <a:bodyPr wrap="square">
            <a:spAutoFit/>
          </a:bodyPr>
          <a:lstStyle/>
          <a:p>
            <a:pPr marL="0" marR="0" algn="ctr">
              <a:lnSpc>
                <a:spcPct val="150000"/>
              </a:lnSpc>
              <a:spcBef>
                <a:spcPts val="0"/>
              </a:spcBef>
              <a:spcAft>
                <a:spcPts val="800"/>
              </a:spcAft>
            </a:pPr>
            <a:r>
              <a:rPr lang="vi-VN" sz="1600" b="1" dirty="0">
                <a:solidFill>
                  <a:schemeClr val="accent1">
                    <a:lumMod val="50000"/>
                  </a:schemeClr>
                </a:solidFill>
                <a:effectLst/>
                <a:latin typeface="+mn-lt"/>
                <a:ea typeface="Calibri" panose="020F0502020204030204" pitchFamily="34" charset="0"/>
                <a:cs typeface="Times New Roman" panose="02020603050405020304" pitchFamily="18" charset="0"/>
              </a:rPr>
              <a:t>Sắp xếp dãy số theo thứ tự tăng dần bằng thuật toán sắp xếp nổi bọt.</a:t>
            </a:r>
            <a:endParaRPr lang="en-US" sz="1600" b="1"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0621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2" name="Rectangle 2">
            <a:extLst>
              <a:ext uri="{FF2B5EF4-FFF2-40B4-BE49-F238E27FC236}">
                <a16:creationId xmlns:a16="http://schemas.microsoft.com/office/drawing/2014/main" id="{32F6AA94-31F5-5314-6D36-806063148E7B}"/>
              </a:ext>
            </a:extLst>
          </p:cNvPr>
          <p:cNvSpPr>
            <a:spLocks noChangeArrowheads="1"/>
          </p:cNvSpPr>
          <p:nvPr/>
        </p:nvSpPr>
        <p:spPr bwMode="auto">
          <a:xfrm>
            <a:off x="853323" y="1141338"/>
            <a:ext cx="7437347" cy="203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Hoạt động 1. </a:t>
            </a:r>
            <a:r>
              <a:rPr kumimoji="0" lang="vi-VN" altLang="en-US" sz="2000" b="1"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Mô phỏng thuật toán sắp xếp nổi bọt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Em hãy thực hiện </a:t>
            </a:r>
            <a:r>
              <a:rPr kumimoji="0" lang="vi-VN" altLang="en-US" sz="2000" b="1"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thuật toán sắp xếp nổi bọt </a:t>
            </a:r>
            <a:r>
              <a:rPr kumimoji="0" lang="vi-VN"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để sắp xếp 5 số sau đây theo thứ tự tăng dần. Hãy mô phỏng các bước lặp sắp xếp bằng hình vẽ minh họa tương tự như hình 16.2, 16.3, 16.4.</a:t>
            </a:r>
            <a:endParaRPr kumimoji="0" lang="en-US" altLang="en-US" sz="2000" b="0" i="0" u="none" strike="noStrike" cap="none" normalizeH="0" baseline="0" dirty="0">
              <a:ln>
                <a:noFill/>
              </a:ln>
              <a:solidFill>
                <a:schemeClr val="tx1"/>
              </a:solidFill>
              <a:effectLst/>
              <a:latin typeface="+mn-lt"/>
            </a:endParaRPr>
          </a:p>
        </p:txBody>
      </p:sp>
      <p:graphicFrame>
        <p:nvGraphicFramePr>
          <p:cNvPr id="47" name="Table 4">
            <a:extLst>
              <a:ext uri="{FF2B5EF4-FFF2-40B4-BE49-F238E27FC236}">
                <a16:creationId xmlns:a16="http://schemas.microsoft.com/office/drawing/2014/main" id="{BB025663-2B41-BDE1-F900-5A72E104E819}"/>
              </a:ext>
            </a:extLst>
          </p:cNvPr>
          <p:cNvGraphicFramePr>
            <a:graphicFrameLocks noGrp="1"/>
          </p:cNvGraphicFramePr>
          <p:nvPr>
            <p:extLst>
              <p:ext uri="{D42A27DB-BD31-4B8C-83A1-F6EECF244321}">
                <p14:modId xmlns:p14="http://schemas.microsoft.com/office/powerpoint/2010/main" val="2625892582"/>
              </p:ext>
            </p:extLst>
          </p:nvPr>
        </p:nvGraphicFramePr>
        <p:xfrm>
          <a:off x="2200668" y="3476429"/>
          <a:ext cx="4742655" cy="930429"/>
        </p:xfrm>
        <a:graphic>
          <a:graphicData uri="http://schemas.openxmlformats.org/drawingml/2006/table">
            <a:tbl>
              <a:tblPr firstRow="1" bandRow="1">
                <a:tableStyleId>{C4B1156A-380E-4F78-BDF5-A606A8083BF9}</a:tableStyleId>
              </a:tblPr>
              <a:tblGrid>
                <a:gridCol w="948531">
                  <a:extLst>
                    <a:ext uri="{9D8B030D-6E8A-4147-A177-3AD203B41FA5}">
                      <a16:colId xmlns:a16="http://schemas.microsoft.com/office/drawing/2014/main" val="1603954773"/>
                    </a:ext>
                  </a:extLst>
                </a:gridCol>
                <a:gridCol w="948531">
                  <a:extLst>
                    <a:ext uri="{9D8B030D-6E8A-4147-A177-3AD203B41FA5}">
                      <a16:colId xmlns:a16="http://schemas.microsoft.com/office/drawing/2014/main" val="2353180338"/>
                    </a:ext>
                  </a:extLst>
                </a:gridCol>
                <a:gridCol w="948531">
                  <a:extLst>
                    <a:ext uri="{9D8B030D-6E8A-4147-A177-3AD203B41FA5}">
                      <a16:colId xmlns:a16="http://schemas.microsoft.com/office/drawing/2014/main" val="676908930"/>
                    </a:ext>
                  </a:extLst>
                </a:gridCol>
                <a:gridCol w="948531">
                  <a:extLst>
                    <a:ext uri="{9D8B030D-6E8A-4147-A177-3AD203B41FA5}">
                      <a16:colId xmlns:a16="http://schemas.microsoft.com/office/drawing/2014/main" val="2655053587"/>
                    </a:ext>
                  </a:extLst>
                </a:gridCol>
                <a:gridCol w="948531">
                  <a:extLst>
                    <a:ext uri="{9D8B030D-6E8A-4147-A177-3AD203B41FA5}">
                      <a16:colId xmlns:a16="http://schemas.microsoft.com/office/drawing/2014/main" val="3597852999"/>
                    </a:ext>
                  </a:extLst>
                </a:gridCol>
              </a:tblGrid>
              <a:tr h="930429">
                <a:tc>
                  <a:txBody>
                    <a:bodyPr/>
                    <a:lstStyle/>
                    <a:p>
                      <a:pPr algn="ctr"/>
                      <a:r>
                        <a:rPr lang="en-US" sz="4400" b="1" noProof="1">
                          <a:solidFill>
                            <a:schemeClr val="tx1"/>
                          </a:solidFill>
                          <a:latin typeface="Arial" panose="020B0604020202020204" pitchFamily="34" charset="0"/>
                          <a:cs typeface="Arial" panose="020B0604020202020204" pitchFamily="34" charset="0"/>
                        </a:rPr>
                        <a:t>3</a:t>
                      </a:r>
                      <a:endParaRPr lang="vi-VN" sz="44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4400" b="1" noProof="1">
                          <a:solidFill>
                            <a:schemeClr val="tx1"/>
                          </a:solidFill>
                          <a:latin typeface="Arial" panose="020B0604020202020204" pitchFamily="34" charset="0"/>
                          <a:cs typeface="Arial" panose="020B0604020202020204" pitchFamily="34" charset="0"/>
                        </a:rPr>
                        <a:t>5</a:t>
                      </a:r>
                      <a:endParaRPr lang="vi-VN" sz="44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1">
                          <a:solidFill>
                            <a:schemeClr val="tx1"/>
                          </a:solidFill>
                          <a:latin typeface="Arial" panose="020B0604020202020204" pitchFamily="34" charset="0"/>
                          <a:cs typeface="Arial" panose="020B0604020202020204" pitchFamily="34" charset="0"/>
                        </a:rPr>
                        <a:t>4</a:t>
                      </a:r>
                      <a:endParaRPr lang="vi-VN" sz="44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1">
                          <a:solidFill>
                            <a:schemeClr val="tx1"/>
                          </a:solidFill>
                          <a:latin typeface="Arial" panose="020B0604020202020204" pitchFamily="34" charset="0"/>
                          <a:cs typeface="Arial" panose="020B0604020202020204" pitchFamily="34" charset="0"/>
                        </a:rPr>
                        <a:t>1</a:t>
                      </a:r>
                      <a:endParaRPr lang="vi-VN" sz="44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1">
                          <a:solidFill>
                            <a:schemeClr val="tx1"/>
                          </a:solidFill>
                          <a:latin typeface="Arial" panose="020B0604020202020204" pitchFamily="34" charset="0"/>
                          <a:cs typeface="Arial" panose="020B0604020202020204" pitchFamily="34" charset="0"/>
                        </a:rPr>
                        <a:t>2</a:t>
                      </a:r>
                      <a:endParaRPr lang="vi-VN" sz="44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Tree>
    <p:extLst>
      <p:ext uri="{BB962C8B-B14F-4D97-AF65-F5344CB8AC3E}">
        <p14:creationId xmlns:p14="http://schemas.microsoft.com/office/powerpoint/2010/main" val="162416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pic>
        <p:nvPicPr>
          <p:cNvPr id="3073" name="Picture 112">
            <a:extLst>
              <a:ext uri="{FF2B5EF4-FFF2-40B4-BE49-F238E27FC236}">
                <a16:creationId xmlns:a16="http://schemas.microsoft.com/office/drawing/2014/main" id="{73A07C5D-E246-8ADB-500B-38377C77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770" y="1017725"/>
            <a:ext cx="6042460" cy="359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08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571755-9C72-45D1-BC0B-13ADDCF670D6}"/>
              </a:ext>
            </a:extLst>
          </p:cNvPr>
          <p:cNvSpPr/>
          <p:nvPr/>
        </p:nvSpPr>
        <p:spPr>
          <a:xfrm>
            <a:off x="3415052" y="1016435"/>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6780005-A1EC-46BE-89AE-7F04EC2FC47D}"/>
              </a:ext>
            </a:extLst>
          </p:cNvPr>
          <p:cNvSpPr/>
          <p:nvPr/>
        </p:nvSpPr>
        <p:spPr>
          <a:xfrm>
            <a:off x="1070913" y="4711683"/>
            <a:ext cx="3681103" cy="333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noProof="1">
                <a:solidFill>
                  <a:prstClr val="black"/>
                </a:solidFill>
                <a:latin typeface="Arial" panose="020B0604020202020204" pitchFamily="34" charset="0"/>
                <a:cs typeface="Arial" panose="020B0604020202020204" pitchFamily="34" charset="0"/>
              </a:rPr>
              <a:t>Vòng lặp thứ nhất của thuật toán nổi bọt</a:t>
            </a:r>
            <a:endParaRPr lang="vi-VN" sz="1350" b="1" kern="1200" noProof="1">
              <a:solidFill>
                <a:prstClr val="black"/>
              </a:solidFill>
              <a:latin typeface="Arial" panose="020B0604020202020204" pitchFamily="34" charset="0"/>
              <a:cs typeface="Arial" panose="020B0604020202020204" pitchFamily="34" charset="0"/>
            </a:endParaRPr>
          </a:p>
        </p:txBody>
      </p:sp>
      <p:sp>
        <p:nvSpPr>
          <p:cNvPr id="24" name="Arrow: Curved Right 23">
            <a:extLst>
              <a:ext uri="{FF2B5EF4-FFF2-40B4-BE49-F238E27FC236}">
                <a16:creationId xmlns:a16="http://schemas.microsoft.com/office/drawing/2014/main" id="{9811D923-7486-4EB0-8DC0-DC676128E8A4}"/>
              </a:ext>
            </a:extLst>
          </p:cNvPr>
          <p:cNvSpPr/>
          <p:nvPr/>
        </p:nvSpPr>
        <p:spPr>
          <a:xfrm>
            <a:off x="1343538" y="512956"/>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74" name="Table 4">
            <a:extLst>
              <a:ext uri="{FF2B5EF4-FFF2-40B4-BE49-F238E27FC236}">
                <a16:creationId xmlns:a16="http://schemas.microsoft.com/office/drawing/2014/main" id="{A89CA9B3-5300-4F33-A165-37CE6185103E}"/>
              </a:ext>
            </a:extLst>
          </p:cNvPr>
          <p:cNvGraphicFramePr>
            <a:graphicFrameLocks noGrp="1"/>
          </p:cNvGraphicFramePr>
          <p:nvPr>
            <p:extLst>
              <p:ext uri="{D42A27DB-BD31-4B8C-83A1-F6EECF244321}">
                <p14:modId xmlns:p14="http://schemas.microsoft.com/office/powerpoint/2010/main" val="1459746746"/>
              </p:ext>
            </p:extLst>
          </p:nvPr>
        </p:nvGraphicFramePr>
        <p:xfrm>
          <a:off x="1814662" y="338064"/>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1</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76" name="Table 4">
            <a:extLst>
              <a:ext uri="{FF2B5EF4-FFF2-40B4-BE49-F238E27FC236}">
                <a16:creationId xmlns:a16="http://schemas.microsoft.com/office/drawing/2014/main" id="{15EF041F-AE59-41C4-AC6C-E443CC8DD072}"/>
              </a:ext>
            </a:extLst>
          </p:cNvPr>
          <p:cNvGraphicFramePr>
            <a:graphicFrameLocks noGrp="1"/>
          </p:cNvGraphicFramePr>
          <p:nvPr>
            <p:extLst>
              <p:ext uri="{D42A27DB-BD31-4B8C-83A1-F6EECF244321}">
                <p14:modId xmlns:p14="http://schemas.microsoft.com/office/powerpoint/2010/main" val="1632080488"/>
              </p:ext>
            </p:extLst>
          </p:nvPr>
        </p:nvGraphicFramePr>
        <p:xfrm>
          <a:off x="1813258" y="1285673"/>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1</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77" name="Table 4">
            <a:extLst>
              <a:ext uri="{FF2B5EF4-FFF2-40B4-BE49-F238E27FC236}">
                <a16:creationId xmlns:a16="http://schemas.microsoft.com/office/drawing/2014/main" id="{C2CF8E60-4DD9-4EAF-A740-485B4B6E4138}"/>
              </a:ext>
            </a:extLst>
          </p:cNvPr>
          <p:cNvGraphicFramePr>
            <a:graphicFrameLocks noGrp="1"/>
          </p:cNvGraphicFramePr>
          <p:nvPr>
            <p:extLst>
              <p:ext uri="{D42A27DB-BD31-4B8C-83A1-F6EECF244321}">
                <p14:modId xmlns:p14="http://schemas.microsoft.com/office/powerpoint/2010/main" val="3179702709"/>
              </p:ext>
            </p:extLst>
          </p:nvPr>
        </p:nvGraphicFramePr>
        <p:xfrm>
          <a:off x="1813258" y="2240170"/>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1</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78" name="Table 4">
            <a:extLst>
              <a:ext uri="{FF2B5EF4-FFF2-40B4-BE49-F238E27FC236}">
                <a16:creationId xmlns:a16="http://schemas.microsoft.com/office/drawing/2014/main" id="{1E402803-B600-47B9-96A1-45FD45EAA6B5}"/>
              </a:ext>
            </a:extLst>
          </p:cNvPr>
          <p:cNvGraphicFramePr>
            <a:graphicFrameLocks noGrp="1"/>
          </p:cNvGraphicFramePr>
          <p:nvPr>
            <p:extLst>
              <p:ext uri="{D42A27DB-BD31-4B8C-83A1-F6EECF244321}">
                <p14:modId xmlns:p14="http://schemas.microsoft.com/office/powerpoint/2010/main" val="1130626462"/>
              </p:ext>
            </p:extLst>
          </p:nvPr>
        </p:nvGraphicFramePr>
        <p:xfrm>
          <a:off x="1813258" y="3184057"/>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1</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2" name="Arrow: Curved Down 1">
            <a:extLst>
              <a:ext uri="{FF2B5EF4-FFF2-40B4-BE49-F238E27FC236}">
                <a16:creationId xmlns:a16="http://schemas.microsoft.com/office/drawing/2014/main" id="{67291741-407E-4FA8-9C93-7E98B2DBEB44}"/>
              </a:ext>
            </a:extLst>
          </p:cNvPr>
          <p:cNvSpPr/>
          <p:nvPr/>
        </p:nvSpPr>
        <p:spPr>
          <a:xfrm flipH="1">
            <a:off x="2965952" y="1085413"/>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79" name="Rectangle: Rounded Corners 78">
            <a:extLst>
              <a:ext uri="{FF2B5EF4-FFF2-40B4-BE49-F238E27FC236}">
                <a16:creationId xmlns:a16="http://schemas.microsoft.com/office/drawing/2014/main" id="{D0A77E93-72FB-4694-9224-C82D564643AD}"/>
              </a:ext>
            </a:extLst>
          </p:cNvPr>
          <p:cNvSpPr/>
          <p:nvPr/>
        </p:nvSpPr>
        <p:spPr>
          <a:xfrm>
            <a:off x="2965952" y="1972038"/>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80" name="Arrow: Curved Down 79">
            <a:extLst>
              <a:ext uri="{FF2B5EF4-FFF2-40B4-BE49-F238E27FC236}">
                <a16:creationId xmlns:a16="http://schemas.microsoft.com/office/drawing/2014/main" id="{67A5AB68-1A45-4CF1-BDE4-0A32488F6C29}"/>
              </a:ext>
            </a:extLst>
          </p:cNvPr>
          <p:cNvSpPr/>
          <p:nvPr/>
        </p:nvSpPr>
        <p:spPr>
          <a:xfrm flipH="1">
            <a:off x="2415882" y="2039910"/>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81" name="Rectangle: Rounded Corners 80">
            <a:extLst>
              <a:ext uri="{FF2B5EF4-FFF2-40B4-BE49-F238E27FC236}">
                <a16:creationId xmlns:a16="http://schemas.microsoft.com/office/drawing/2014/main" id="{3C9938A2-8741-4A4C-8699-C529C3D62BE7}"/>
              </a:ext>
            </a:extLst>
          </p:cNvPr>
          <p:cNvSpPr/>
          <p:nvPr/>
        </p:nvSpPr>
        <p:spPr>
          <a:xfrm>
            <a:off x="2347347" y="2913205"/>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84" name="Arrow: Curved Down 83">
            <a:extLst>
              <a:ext uri="{FF2B5EF4-FFF2-40B4-BE49-F238E27FC236}">
                <a16:creationId xmlns:a16="http://schemas.microsoft.com/office/drawing/2014/main" id="{5F5CA5A2-E600-45AC-995B-DE4DFC8AEA5E}"/>
              </a:ext>
            </a:extLst>
          </p:cNvPr>
          <p:cNvSpPr/>
          <p:nvPr/>
        </p:nvSpPr>
        <p:spPr>
          <a:xfrm flipH="1">
            <a:off x="1925689" y="2970334"/>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85" name="Table 4">
            <a:extLst>
              <a:ext uri="{FF2B5EF4-FFF2-40B4-BE49-F238E27FC236}">
                <a16:creationId xmlns:a16="http://schemas.microsoft.com/office/drawing/2014/main" id="{7E4DD06D-17EE-4D27-8E25-DBD9ACA53D84}"/>
              </a:ext>
            </a:extLst>
          </p:cNvPr>
          <p:cNvGraphicFramePr>
            <a:graphicFrameLocks noGrp="1"/>
          </p:cNvGraphicFramePr>
          <p:nvPr>
            <p:extLst>
              <p:ext uri="{D42A27DB-BD31-4B8C-83A1-F6EECF244321}">
                <p14:modId xmlns:p14="http://schemas.microsoft.com/office/powerpoint/2010/main" val="966071689"/>
              </p:ext>
            </p:extLst>
          </p:nvPr>
        </p:nvGraphicFramePr>
        <p:xfrm>
          <a:off x="1813258" y="4127944"/>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87" name="Arrow: Curved Right 86">
            <a:extLst>
              <a:ext uri="{FF2B5EF4-FFF2-40B4-BE49-F238E27FC236}">
                <a16:creationId xmlns:a16="http://schemas.microsoft.com/office/drawing/2014/main" id="{5E8B5160-ED47-4624-9A22-3614D9B8177A}"/>
              </a:ext>
            </a:extLst>
          </p:cNvPr>
          <p:cNvSpPr/>
          <p:nvPr/>
        </p:nvSpPr>
        <p:spPr>
          <a:xfrm>
            <a:off x="1343538" y="1487799"/>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10" name="Arrow: Curved Right 109">
            <a:extLst>
              <a:ext uri="{FF2B5EF4-FFF2-40B4-BE49-F238E27FC236}">
                <a16:creationId xmlns:a16="http://schemas.microsoft.com/office/drawing/2014/main" id="{1FE04A03-7AFF-49E9-8424-95A7973277FA}"/>
              </a:ext>
            </a:extLst>
          </p:cNvPr>
          <p:cNvSpPr/>
          <p:nvPr/>
        </p:nvSpPr>
        <p:spPr>
          <a:xfrm>
            <a:off x="1343538" y="2476294"/>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11" name="Arrow: Curved Right 110">
            <a:extLst>
              <a:ext uri="{FF2B5EF4-FFF2-40B4-BE49-F238E27FC236}">
                <a16:creationId xmlns:a16="http://schemas.microsoft.com/office/drawing/2014/main" id="{69E1F711-2587-4073-AEE2-451278DF907F}"/>
              </a:ext>
            </a:extLst>
          </p:cNvPr>
          <p:cNvSpPr/>
          <p:nvPr/>
        </p:nvSpPr>
        <p:spPr>
          <a:xfrm>
            <a:off x="1343538" y="3481758"/>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30" name="Rectangle: Rounded Corners 129">
            <a:extLst>
              <a:ext uri="{FF2B5EF4-FFF2-40B4-BE49-F238E27FC236}">
                <a16:creationId xmlns:a16="http://schemas.microsoft.com/office/drawing/2014/main" id="{CE415457-9396-4578-9112-C96CD44B00D1}"/>
              </a:ext>
            </a:extLst>
          </p:cNvPr>
          <p:cNvSpPr/>
          <p:nvPr/>
        </p:nvSpPr>
        <p:spPr>
          <a:xfrm>
            <a:off x="4945977" y="451540"/>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2 &gt; 1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KHÔNG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31" name="Rectangle: Rounded Corners 130">
            <a:extLst>
              <a:ext uri="{FF2B5EF4-FFF2-40B4-BE49-F238E27FC236}">
                <a16:creationId xmlns:a16="http://schemas.microsoft.com/office/drawing/2014/main" id="{37392B6F-2322-4845-ACD0-7A44160EE642}"/>
              </a:ext>
            </a:extLst>
          </p:cNvPr>
          <p:cNvSpPr/>
          <p:nvPr/>
        </p:nvSpPr>
        <p:spPr>
          <a:xfrm>
            <a:off x="4945977" y="1346172"/>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1 &lt; 4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32" name="Rectangle: Rounded Corners 131">
            <a:extLst>
              <a:ext uri="{FF2B5EF4-FFF2-40B4-BE49-F238E27FC236}">
                <a16:creationId xmlns:a16="http://schemas.microsoft.com/office/drawing/2014/main" id="{C8BD8056-CE08-40DD-9482-5FE81895107E}"/>
              </a:ext>
            </a:extLst>
          </p:cNvPr>
          <p:cNvSpPr/>
          <p:nvPr/>
        </p:nvSpPr>
        <p:spPr>
          <a:xfrm>
            <a:off x="4945977" y="2348885"/>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1 &lt; 5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33" name="Rectangle: Rounded Corners 132">
            <a:extLst>
              <a:ext uri="{FF2B5EF4-FFF2-40B4-BE49-F238E27FC236}">
                <a16:creationId xmlns:a16="http://schemas.microsoft.com/office/drawing/2014/main" id="{11829970-CB7C-4186-BE15-0525EBB154E4}"/>
              </a:ext>
            </a:extLst>
          </p:cNvPr>
          <p:cNvSpPr/>
          <p:nvPr/>
        </p:nvSpPr>
        <p:spPr>
          <a:xfrm>
            <a:off x="4945977" y="3297532"/>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1 &lt; 3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34" name="Rectangle: Rounded Corners 133">
            <a:extLst>
              <a:ext uri="{FF2B5EF4-FFF2-40B4-BE49-F238E27FC236}">
                <a16:creationId xmlns:a16="http://schemas.microsoft.com/office/drawing/2014/main" id="{E420369C-250F-43DA-A096-9FE773F5A0DE}"/>
              </a:ext>
            </a:extLst>
          </p:cNvPr>
          <p:cNvSpPr/>
          <p:nvPr/>
        </p:nvSpPr>
        <p:spPr>
          <a:xfrm>
            <a:off x="4945976" y="4252882"/>
            <a:ext cx="3626810"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500" noProof="1">
                <a:solidFill>
                  <a:prstClr val="black"/>
                </a:solidFill>
                <a:latin typeface="Arial" panose="020B0604020202020204" pitchFamily="34" charset="0"/>
                <a:cs typeface="Arial" panose="020B0604020202020204" pitchFamily="34" charset="0"/>
              </a:rPr>
              <a:t>Kết thúc vòng lặp thứ nhất số nhỏ nhất “nổi” lên vị trí đầu tiên</a:t>
            </a:r>
            <a:endParaRPr lang="vi-VN" sz="1500" kern="1200" noProof="1">
              <a:solidFill>
                <a:prstClr val="black"/>
              </a:solidFill>
              <a:latin typeface="Arial" panose="020B0604020202020204" pitchFamily="34" charset="0"/>
              <a:cs typeface="Arial" panose="020B0604020202020204" pitchFamily="34" charset="0"/>
            </a:endParaRPr>
          </a:p>
        </p:txBody>
      </p:sp>
      <p:grpSp>
        <p:nvGrpSpPr>
          <p:cNvPr id="9" name="Google Shape;2175;p64">
            <a:extLst>
              <a:ext uri="{FF2B5EF4-FFF2-40B4-BE49-F238E27FC236}">
                <a16:creationId xmlns:a16="http://schemas.microsoft.com/office/drawing/2014/main" id="{17828980-0016-9498-F45C-1CE987084F47}"/>
              </a:ext>
            </a:extLst>
          </p:cNvPr>
          <p:cNvGrpSpPr/>
          <p:nvPr/>
        </p:nvGrpSpPr>
        <p:grpSpPr>
          <a:xfrm rot="-1255251">
            <a:off x="7977864" y="175876"/>
            <a:ext cx="1189842" cy="1109034"/>
            <a:chOff x="6709500" y="3488675"/>
            <a:chExt cx="224100" cy="214200"/>
          </a:xfrm>
        </p:grpSpPr>
        <p:cxnSp>
          <p:nvCxnSpPr>
            <p:cNvPr id="10" name="Google Shape;2176;p64">
              <a:extLst>
                <a:ext uri="{FF2B5EF4-FFF2-40B4-BE49-F238E27FC236}">
                  <a16:creationId xmlns:a16="http://schemas.microsoft.com/office/drawing/2014/main" id="{49B93E37-872B-9323-3BBC-FCE6A527BFA4}"/>
                </a:ext>
              </a:extLst>
            </p:cNvPr>
            <p:cNvCxnSpPr/>
            <p:nvPr/>
          </p:nvCxnSpPr>
          <p:spPr>
            <a:xfrm>
              <a:off x="6821486" y="3488675"/>
              <a:ext cx="0" cy="21420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2177;p64">
              <a:extLst>
                <a:ext uri="{FF2B5EF4-FFF2-40B4-BE49-F238E27FC236}">
                  <a16:creationId xmlns:a16="http://schemas.microsoft.com/office/drawing/2014/main" id="{E24602A8-89B9-DB7F-F224-C2144006D8B3}"/>
                </a:ext>
              </a:extLst>
            </p:cNvPr>
            <p:cNvCxnSpPr/>
            <p:nvPr/>
          </p:nvCxnSpPr>
          <p:spPr>
            <a:xfrm>
              <a:off x="6709500" y="3590452"/>
              <a:ext cx="2241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2178;p64">
              <a:extLst>
                <a:ext uri="{FF2B5EF4-FFF2-40B4-BE49-F238E27FC236}">
                  <a16:creationId xmlns:a16="http://schemas.microsoft.com/office/drawing/2014/main" id="{497F32AA-FD6D-FC46-A87F-00E56140E302}"/>
                </a:ext>
              </a:extLst>
            </p:cNvPr>
            <p:cNvCxnSpPr/>
            <p:nvPr/>
          </p:nvCxnSpPr>
          <p:spPr>
            <a:xfrm>
              <a:off x="6738729" y="3507695"/>
              <a:ext cx="175200" cy="1752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2179;p64">
              <a:extLst>
                <a:ext uri="{FF2B5EF4-FFF2-40B4-BE49-F238E27FC236}">
                  <a16:creationId xmlns:a16="http://schemas.microsoft.com/office/drawing/2014/main" id="{40A72C21-6F81-0803-E9EE-6FBF75BB1473}"/>
                </a:ext>
              </a:extLst>
            </p:cNvPr>
            <p:cNvCxnSpPr/>
            <p:nvPr/>
          </p:nvCxnSpPr>
          <p:spPr>
            <a:xfrm flipH="1">
              <a:off x="6740181" y="3509158"/>
              <a:ext cx="162600" cy="162600"/>
            </a:xfrm>
            <a:prstGeom prst="straightConnector1">
              <a:avLst/>
            </a:prstGeom>
            <a:noFill/>
            <a:ln w="9525" cap="flat" cmpd="sng">
              <a:solidFill>
                <a:schemeClr val="lt1"/>
              </a:solidFill>
              <a:prstDash val="solid"/>
              <a:round/>
              <a:headEnd type="none" w="med" len="med"/>
              <a:tailEnd type="none" w="med" len="med"/>
            </a:ln>
          </p:spPr>
        </p:cxnSp>
      </p:grpSp>
      <p:grpSp>
        <p:nvGrpSpPr>
          <p:cNvPr id="16" name="Google Shape;2175;p64">
            <a:extLst>
              <a:ext uri="{FF2B5EF4-FFF2-40B4-BE49-F238E27FC236}">
                <a16:creationId xmlns:a16="http://schemas.microsoft.com/office/drawing/2014/main" id="{3D3D8681-878E-47F0-1466-82D38BD7640C}"/>
              </a:ext>
            </a:extLst>
          </p:cNvPr>
          <p:cNvGrpSpPr/>
          <p:nvPr/>
        </p:nvGrpSpPr>
        <p:grpSpPr>
          <a:xfrm rot="-1255251">
            <a:off x="-371299" y="4132566"/>
            <a:ext cx="1189842" cy="1109034"/>
            <a:chOff x="6709500" y="3488675"/>
            <a:chExt cx="224100" cy="214200"/>
          </a:xfrm>
        </p:grpSpPr>
        <p:cxnSp>
          <p:nvCxnSpPr>
            <p:cNvPr id="17" name="Google Shape;2176;p64">
              <a:extLst>
                <a:ext uri="{FF2B5EF4-FFF2-40B4-BE49-F238E27FC236}">
                  <a16:creationId xmlns:a16="http://schemas.microsoft.com/office/drawing/2014/main" id="{9F8F7F0C-A110-3B04-8F58-0F60F6DCCF5B}"/>
                </a:ext>
              </a:extLst>
            </p:cNvPr>
            <p:cNvCxnSpPr/>
            <p:nvPr/>
          </p:nvCxnSpPr>
          <p:spPr>
            <a:xfrm>
              <a:off x="6821486" y="3488675"/>
              <a:ext cx="0" cy="2142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2177;p64">
              <a:extLst>
                <a:ext uri="{FF2B5EF4-FFF2-40B4-BE49-F238E27FC236}">
                  <a16:creationId xmlns:a16="http://schemas.microsoft.com/office/drawing/2014/main" id="{B65C3E93-3D8F-E495-2D6B-B6A0172F9427}"/>
                </a:ext>
              </a:extLst>
            </p:cNvPr>
            <p:cNvCxnSpPr/>
            <p:nvPr/>
          </p:nvCxnSpPr>
          <p:spPr>
            <a:xfrm>
              <a:off x="6709500" y="3590452"/>
              <a:ext cx="2241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2178;p64">
              <a:extLst>
                <a:ext uri="{FF2B5EF4-FFF2-40B4-BE49-F238E27FC236}">
                  <a16:creationId xmlns:a16="http://schemas.microsoft.com/office/drawing/2014/main" id="{C52D082A-0A62-5982-AD63-5DE5CD037E66}"/>
                </a:ext>
              </a:extLst>
            </p:cNvPr>
            <p:cNvCxnSpPr/>
            <p:nvPr/>
          </p:nvCxnSpPr>
          <p:spPr>
            <a:xfrm>
              <a:off x="6738729" y="3507695"/>
              <a:ext cx="175200" cy="1752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179;p64">
              <a:extLst>
                <a:ext uri="{FF2B5EF4-FFF2-40B4-BE49-F238E27FC236}">
                  <a16:creationId xmlns:a16="http://schemas.microsoft.com/office/drawing/2014/main" id="{11AD8C5D-F2A7-44AA-9F2D-520F7B51C6A8}"/>
                </a:ext>
              </a:extLst>
            </p:cNvPr>
            <p:cNvCxnSpPr/>
            <p:nvPr/>
          </p:nvCxnSpPr>
          <p:spPr>
            <a:xfrm flipH="1">
              <a:off x="6740181" y="3509158"/>
              <a:ext cx="162600" cy="162600"/>
            </a:xfrm>
            <a:prstGeom prst="straightConnector1">
              <a:avLst/>
            </a:prstGeom>
            <a:noFill/>
            <a:ln w="9525" cap="flat" cmpd="sng">
              <a:solidFill>
                <a:schemeClr val="lt1"/>
              </a:solidFill>
              <a:prstDash val="solid"/>
              <a:round/>
              <a:headEnd type="none" w="med" len="med"/>
              <a:tailEnd type="none" w="med" len="med"/>
            </a:ln>
          </p:spPr>
        </p:cxnSp>
      </p:grpSp>
      <p:grpSp>
        <p:nvGrpSpPr>
          <p:cNvPr id="22" name="Google Shape;2185;p64">
            <a:extLst>
              <a:ext uri="{FF2B5EF4-FFF2-40B4-BE49-F238E27FC236}">
                <a16:creationId xmlns:a16="http://schemas.microsoft.com/office/drawing/2014/main" id="{27DB335E-690A-2FC9-8423-F70AAA6EC6E5}"/>
              </a:ext>
            </a:extLst>
          </p:cNvPr>
          <p:cNvGrpSpPr/>
          <p:nvPr/>
        </p:nvGrpSpPr>
        <p:grpSpPr>
          <a:xfrm rot="-717723">
            <a:off x="8820113" y="1062397"/>
            <a:ext cx="281120" cy="268701"/>
            <a:chOff x="6709500" y="3488675"/>
            <a:chExt cx="224100" cy="214200"/>
          </a:xfrm>
        </p:grpSpPr>
        <p:cxnSp>
          <p:nvCxnSpPr>
            <p:cNvPr id="23" name="Google Shape;2186;p64">
              <a:extLst>
                <a:ext uri="{FF2B5EF4-FFF2-40B4-BE49-F238E27FC236}">
                  <a16:creationId xmlns:a16="http://schemas.microsoft.com/office/drawing/2014/main" id="{890B4839-247A-B03F-B83B-24E5AE71D3FF}"/>
                </a:ext>
              </a:extLst>
            </p:cNvPr>
            <p:cNvCxnSpPr/>
            <p:nvPr/>
          </p:nvCxnSpPr>
          <p:spPr>
            <a:xfrm>
              <a:off x="6821486" y="3488675"/>
              <a:ext cx="0" cy="21420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187;p64">
              <a:extLst>
                <a:ext uri="{FF2B5EF4-FFF2-40B4-BE49-F238E27FC236}">
                  <a16:creationId xmlns:a16="http://schemas.microsoft.com/office/drawing/2014/main" id="{C2B36F66-0B2E-59DF-E971-CE9AD11C9E01}"/>
                </a:ext>
              </a:extLst>
            </p:cNvPr>
            <p:cNvCxnSpPr/>
            <p:nvPr/>
          </p:nvCxnSpPr>
          <p:spPr>
            <a:xfrm>
              <a:off x="6709500" y="3590452"/>
              <a:ext cx="224100" cy="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188;p64">
              <a:extLst>
                <a:ext uri="{FF2B5EF4-FFF2-40B4-BE49-F238E27FC236}">
                  <a16:creationId xmlns:a16="http://schemas.microsoft.com/office/drawing/2014/main" id="{679E9326-EFF6-9B6E-920B-F569382C1E0F}"/>
                </a:ext>
              </a:extLst>
            </p:cNvPr>
            <p:cNvCxnSpPr/>
            <p:nvPr/>
          </p:nvCxnSpPr>
          <p:spPr>
            <a:xfrm>
              <a:off x="6738729" y="3507695"/>
              <a:ext cx="175200" cy="17520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189;p64">
              <a:extLst>
                <a:ext uri="{FF2B5EF4-FFF2-40B4-BE49-F238E27FC236}">
                  <a16:creationId xmlns:a16="http://schemas.microsoft.com/office/drawing/2014/main" id="{8995E8CE-7535-2B3D-68C1-0368A21CECBA}"/>
                </a:ext>
              </a:extLst>
            </p:cNvPr>
            <p:cNvCxnSpPr/>
            <p:nvPr/>
          </p:nvCxnSpPr>
          <p:spPr>
            <a:xfrm flipH="1">
              <a:off x="6740181" y="3509158"/>
              <a:ext cx="162600" cy="162600"/>
            </a:xfrm>
            <a:prstGeom prst="straightConnector1">
              <a:avLst/>
            </a:prstGeom>
            <a:noFill/>
            <a:ln w="9525" cap="flat" cmpd="sng">
              <a:solidFill>
                <a:schemeClr val="lt2"/>
              </a:solidFill>
              <a:prstDash val="solid"/>
              <a:round/>
              <a:headEnd type="none" w="med" len="med"/>
              <a:tailEnd type="none" w="med" len="med"/>
            </a:ln>
          </p:spPr>
        </p:cxnSp>
      </p:grpSp>
      <p:grpSp>
        <p:nvGrpSpPr>
          <p:cNvPr id="28" name="Google Shape;2190;p64">
            <a:extLst>
              <a:ext uri="{FF2B5EF4-FFF2-40B4-BE49-F238E27FC236}">
                <a16:creationId xmlns:a16="http://schemas.microsoft.com/office/drawing/2014/main" id="{F753B269-8F9C-95AA-9D72-7F104956B3C9}"/>
              </a:ext>
            </a:extLst>
          </p:cNvPr>
          <p:cNvGrpSpPr/>
          <p:nvPr/>
        </p:nvGrpSpPr>
        <p:grpSpPr>
          <a:xfrm rot="1166159">
            <a:off x="8583796" y="1521456"/>
            <a:ext cx="281107" cy="268669"/>
            <a:chOff x="6709500" y="3488675"/>
            <a:chExt cx="224100" cy="214200"/>
          </a:xfrm>
        </p:grpSpPr>
        <p:cxnSp>
          <p:nvCxnSpPr>
            <p:cNvPr id="29" name="Google Shape;2191;p64">
              <a:extLst>
                <a:ext uri="{FF2B5EF4-FFF2-40B4-BE49-F238E27FC236}">
                  <a16:creationId xmlns:a16="http://schemas.microsoft.com/office/drawing/2014/main" id="{EEEDD0F1-8662-852B-D3B8-51EE1FE777FB}"/>
                </a:ext>
              </a:extLst>
            </p:cNvPr>
            <p:cNvCxnSpPr/>
            <p:nvPr/>
          </p:nvCxnSpPr>
          <p:spPr>
            <a:xfrm>
              <a:off x="6821486" y="3488675"/>
              <a:ext cx="0" cy="21420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2192;p64">
              <a:extLst>
                <a:ext uri="{FF2B5EF4-FFF2-40B4-BE49-F238E27FC236}">
                  <a16:creationId xmlns:a16="http://schemas.microsoft.com/office/drawing/2014/main" id="{54AB270A-BFCA-CB1C-F374-5889D93ED436}"/>
                </a:ext>
              </a:extLst>
            </p:cNvPr>
            <p:cNvCxnSpPr/>
            <p:nvPr/>
          </p:nvCxnSpPr>
          <p:spPr>
            <a:xfrm>
              <a:off x="6709500" y="3590452"/>
              <a:ext cx="2241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2193;p64">
              <a:extLst>
                <a:ext uri="{FF2B5EF4-FFF2-40B4-BE49-F238E27FC236}">
                  <a16:creationId xmlns:a16="http://schemas.microsoft.com/office/drawing/2014/main" id="{8D2CC2B3-E4BD-467B-9A43-D416BF1AB5DD}"/>
                </a:ext>
              </a:extLst>
            </p:cNvPr>
            <p:cNvCxnSpPr/>
            <p:nvPr/>
          </p:nvCxnSpPr>
          <p:spPr>
            <a:xfrm>
              <a:off x="6738729" y="3507695"/>
              <a:ext cx="175200" cy="17520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2194;p64">
              <a:extLst>
                <a:ext uri="{FF2B5EF4-FFF2-40B4-BE49-F238E27FC236}">
                  <a16:creationId xmlns:a16="http://schemas.microsoft.com/office/drawing/2014/main" id="{ED8D6A9B-C23C-D835-96ED-A92E45F5F2BD}"/>
                </a:ext>
              </a:extLst>
            </p:cNvPr>
            <p:cNvCxnSpPr/>
            <p:nvPr/>
          </p:nvCxnSpPr>
          <p:spPr>
            <a:xfrm flipH="1">
              <a:off x="6740181" y="3509158"/>
              <a:ext cx="162600" cy="16260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143765004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2" name="Rectangle: Rounded Corners 111">
            <a:extLst>
              <a:ext uri="{FF2B5EF4-FFF2-40B4-BE49-F238E27FC236}">
                <a16:creationId xmlns:a16="http://schemas.microsoft.com/office/drawing/2014/main" id="{6C3C73E5-A016-4C4D-B6AE-23C8AFF6BCBC}"/>
              </a:ext>
            </a:extLst>
          </p:cNvPr>
          <p:cNvSpPr/>
          <p:nvPr/>
        </p:nvSpPr>
        <p:spPr>
          <a:xfrm>
            <a:off x="3839698" y="150903"/>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13" name="Rectangle: Rounded Corners 112">
            <a:extLst>
              <a:ext uri="{FF2B5EF4-FFF2-40B4-BE49-F238E27FC236}">
                <a16:creationId xmlns:a16="http://schemas.microsoft.com/office/drawing/2014/main" id="{953D9A27-4A1B-46E8-B27C-051E01ABEC79}"/>
              </a:ext>
            </a:extLst>
          </p:cNvPr>
          <p:cNvSpPr/>
          <p:nvPr/>
        </p:nvSpPr>
        <p:spPr>
          <a:xfrm>
            <a:off x="1132966" y="4733330"/>
            <a:ext cx="3681103" cy="333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noProof="1">
                <a:solidFill>
                  <a:prstClr val="black"/>
                </a:solidFill>
                <a:latin typeface="Arial" panose="020B0604020202020204" pitchFamily="34" charset="0"/>
                <a:cs typeface="Arial" panose="020B0604020202020204" pitchFamily="34" charset="0"/>
              </a:rPr>
              <a:t>Vòng lặp thứ hai của thuật toán nổi bọt</a:t>
            </a:r>
            <a:endParaRPr lang="vi-VN" sz="1350" b="1" kern="1200" noProof="1">
              <a:solidFill>
                <a:prstClr val="black"/>
              </a:solidFill>
              <a:latin typeface="Arial" panose="020B0604020202020204" pitchFamily="34" charset="0"/>
              <a:cs typeface="Arial" panose="020B0604020202020204" pitchFamily="34" charset="0"/>
            </a:endParaRPr>
          </a:p>
        </p:txBody>
      </p:sp>
      <p:sp>
        <p:nvSpPr>
          <p:cNvPr id="114" name="Arrow: Curved Right 113">
            <a:extLst>
              <a:ext uri="{FF2B5EF4-FFF2-40B4-BE49-F238E27FC236}">
                <a16:creationId xmlns:a16="http://schemas.microsoft.com/office/drawing/2014/main" id="{2CF0247F-892E-4133-BEAB-8F7772EF6E7E}"/>
              </a:ext>
            </a:extLst>
          </p:cNvPr>
          <p:cNvSpPr/>
          <p:nvPr/>
        </p:nvSpPr>
        <p:spPr>
          <a:xfrm>
            <a:off x="1317912" y="554073"/>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115" name="Table 4">
            <a:extLst>
              <a:ext uri="{FF2B5EF4-FFF2-40B4-BE49-F238E27FC236}">
                <a16:creationId xmlns:a16="http://schemas.microsoft.com/office/drawing/2014/main" id="{820AD68C-6EF0-4FB5-85E3-A514FCC47DD7}"/>
              </a:ext>
            </a:extLst>
          </p:cNvPr>
          <p:cNvGraphicFramePr>
            <a:graphicFrameLocks noGrp="1"/>
          </p:cNvGraphicFramePr>
          <p:nvPr>
            <p:extLst>
              <p:ext uri="{D42A27DB-BD31-4B8C-83A1-F6EECF244321}">
                <p14:modId xmlns:p14="http://schemas.microsoft.com/office/powerpoint/2010/main" val="1960743044"/>
              </p:ext>
            </p:extLst>
          </p:nvPr>
        </p:nvGraphicFramePr>
        <p:xfrm>
          <a:off x="1789036" y="379181"/>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116" name="Table 4">
            <a:extLst>
              <a:ext uri="{FF2B5EF4-FFF2-40B4-BE49-F238E27FC236}">
                <a16:creationId xmlns:a16="http://schemas.microsoft.com/office/drawing/2014/main" id="{C55195DA-4839-4C3B-9D5E-A9179868AEE3}"/>
              </a:ext>
            </a:extLst>
          </p:cNvPr>
          <p:cNvGraphicFramePr>
            <a:graphicFrameLocks noGrp="1"/>
          </p:cNvGraphicFramePr>
          <p:nvPr>
            <p:extLst>
              <p:ext uri="{D42A27DB-BD31-4B8C-83A1-F6EECF244321}">
                <p14:modId xmlns:p14="http://schemas.microsoft.com/office/powerpoint/2010/main" val="1178139298"/>
              </p:ext>
            </p:extLst>
          </p:nvPr>
        </p:nvGraphicFramePr>
        <p:xfrm>
          <a:off x="1787632" y="1326790"/>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117" name="Table 4">
            <a:extLst>
              <a:ext uri="{FF2B5EF4-FFF2-40B4-BE49-F238E27FC236}">
                <a16:creationId xmlns:a16="http://schemas.microsoft.com/office/drawing/2014/main" id="{A5B9A143-4676-4FA9-AD60-0E27C371F600}"/>
              </a:ext>
            </a:extLst>
          </p:cNvPr>
          <p:cNvGraphicFramePr>
            <a:graphicFrameLocks noGrp="1"/>
          </p:cNvGraphicFramePr>
          <p:nvPr>
            <p:extLst>
              <p:ext uri="{D42A27DB-BD31-4B8C-83A1-F6EECF244321}">
                <p14:modId xmlns:p14="http://schemas.microsoft.com/office/powerpoint/2010/main" val="2373931304"/>
              </p:ext>
            </p:extLst>
          </p:nvPr>
        </p:nvGraphicFramePr>
        <p:xfrm>
          <a:off x="1787632" y="2281287"/>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118" name="Table 4">
            <a:extLst>
              <a:ext uri="{FF2B5EF4-FFF2-40B4-BE49-F238E27FC236}">
                <a16:creationId xmlns:a16="http://schemas.microsoft.com/office/drawing/2014/main" id="{E2FB18CC-0A03-45F4-A5A4-5074A7D86A63}"/>
              </a:ext>
            </a:extLst>
          </p:cNvPr>
          <p:cNvGraphicFramePr>
            <a:graphicFrameLocks noGrp="1"/>
          </p:cNvGraphicFramePr>
          <p:nvPr>
            <p:extLst>
              <p:ext uri="{D42A27DB-BD31-4B8C-83A1-F6EECF244321}">
                <p14:modId xmlns:p14="http://schemas.microsoft.com/office/powerpoint/2010/main" val="3521056654"/>
              </p:ext>
            </p:extLst>
          </p:nvPr>
        </p:nvGraphicFramePr>
        <p:xfrm>
          <a:off x="1787632" y="3225174"/>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119" name="Arrow: Curved Down 118">
            <a:extLst>
              <a:ext uri="{FF2B5EF4-FFF2-40B4-BE49-F238E27FC236}">
                <a16:creationId xmlns:a16="http://schemas.microsoft.com/office/drawing/2014/main" id="{5EEED71E-23F0-4238-958B-1C25F3ED0E5B}"/>
              </a:ext>
            </a:extLst>
          </p:cNvPr>
          <p:cNvSpPr/>
          <p:nvPr/>
        </p:nvSpPr>
        <p:spPr>
          <a:xfrm flipH="1">
            <a:off x="3381826" y="153195"/>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20" name="Rectangle: Rounded Corners 119">
            <a:extLst>
              <a:ext uri="{FF2B5EF4-FFF2-40B4-BE49-F238E27FC236}">
                <a16:creationId xmlns:a16="http://schemas.microsoft.com/office/drawing/2014/main" id="{5E0572F7-69BE-4F6E-BBEE-5AF51274F208}"/>
              </a:ext>
            </a:extLst>
          </p:cNvPr>
          <p:cNvSpPr/>
          <p:nvPr/>
        </p:nvSpPr>
        <p:spPr>
          <a:xfrm>
            <a:off x="2940326" y="2013155"/>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21" name="Arrow: Curved Down 120">
            <a:extLst>
              <a:ext uri="{FF2B5EF4-FFF2-40B4-BE49-F238E27FC236}">
                <a16:creationId xmlns:a16="http://schemas.microsoft.com/office/drawing/2014/main" id="{71DCC7D8-749A-4B74-B5DF-00F08E708C9E}"/>
              </a:ext>
            </a:extLst>
          </p:cNvPr>
          <p:cNvSpPr/>
          <p:nvPr/>
        </p:nvSpPr>
        <p:spPr>
          <a:xfrm flipH="1">
            <a:off x="2390256" y="2081027"/>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124" name="Table 4">
            <a:extLst>
              <a:ext uri="{FF2B5EF4-FFF2-40B4-BE49-F238E27FC236}">
                <a16:creationId xmlns:a16="http://schemas.microsoft.com/office/drawing/2014/main" id="{D913207D-609E-487C-A3BB-8D8819AB8F07}"/>
              </a:ext>
            </a:extLst>
          </p:cNvPr>
          <p:cNvGraphicFramePr>
            <a:graphicFrameLocks noGrp="1"/>
          </p:cNvGraphicFramePr>
          <p:nvPr>
            <p:extLst>
              <p:ext uri="{D42A27DB-BD31-4B8C-83A1-F6EECF244321}">
                <p14:modId xmlns:p14="http://schemas.microsoft.com/office/powerpoint/2010/main" val="33853051"/>
              </p:ext>
            </p:extLst>
          </p:nvPr>
        </p:nvGraphicFramePr>
        <p:xfrm>
          <a:off x="1787632" y="4169061"/>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125" name="Arrow: Curved Right 124">
            <a:extLst>
              <a:ext uri="{FF2B5EF4-FFF2-40B4-BE49-F238E27FC236}">
                <a16:creationId xmlns:a16="http://schemas.microsoft.com/office/drawing/2014/main" id="{65BE68BC-0D06-4704-A029-894A7F674DED}"/>
              </a:ext>
            </a:extLst>
          </p:cNvPr>
          <p:cNvSpPr/>
          <p:nvPr/>
        </p:nvSpPr>
        <p:spPr>
          <a:xfrm>
            <a:off x="1317912" y="1528916"/>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26" name="Arrow: Curved Right 125">
            <a:extLst>
              <a:ext uri="{FF2B5EF4-FFF2-40B4-BE49-F238E27FC236}">
                <a16:creationId xmlns:a16="http://schemas.microsoft.com/office/drawing/2014/main" id="{3235E58A-7CED-42A1-BCAC-3FCDDD0D88FB}"/>
              </a:ext>
            </a:extLst>
          </p:cNvPr>
          <p:cNvSpPr/>
          <p:nvPr/>
        </p:nvSpPr>
        <p:spPr>
          <a:xfrm>
            <a:off x="1317912" y="2517411"/>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27" name="Arrow: Curved Right 126">
            <a:extLst>
              <a:ext uri="{FF2B5EF4-FFF2-40B4-BE49-F238E27FC236}">
                <a16:creationId xmlns:a16="http://schemas.microsoft.com/office/drawing/2014/main" id="{0C80221B-B6F5-4DD1-AF03-C7AD399C8F36}"/>
              </a:ext>
            </a:extLst>
          </p:cNvPr>
          <p:cNvSpPr/>
          <p:nvPr/>
        </p:nvSpPr>
        <p:spPr>
          <a:xfrm>
            <a:off x="1317912" y="3522875"/>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128" name="Rectangle: Rounded Corners 127">
            <a:extLst>
              <a:ext uri="{FF2B5EF4-FFF2-40B4-BE49-F238E27FC236}">
                <a16:creationId xmlns:a16="http://schemas.microsoft.com/office/drawing/2014/main" id="{7D2A4975-5105-4C36-B92D-73298042EDB5}"/>
              </a:ext>
            </a:extLst>
          </p:cNvPr>
          <p:cNvSpPr/>
          <p:nvPr/>
        </p:nvSpPr>
        <p:spPr>
          <a:xfrm>
            <a:off x="3340267" y="1103101"/>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29" name="Arrow: Curved Down 128">
            <a:extLst>
              <a:ext uri="{FF2B5EF4-FFF2-40B4-BE49-F238E27FC236}">
                <a16:creationId xmlns:a16="http://schemas.microsoft.com/office/drawing/2014/main" id="{4A6EF007-BDA3-4184-A003-37B13143C94F}"/>
              </a:ext>
            </a:extLst>
          </p:cNvPr>
          <p:cNvSpPr/>
          <p:nvPr/>
        </p:nvSpPr>
        <p:spPr>
          <a:xfrm flipH="1">
            <a:off x="2882395" y="1105393"/>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35" name="Rectangle: Rounded Corners 34">
            <a:extLst>
              <a:ext uri="{FF2B5EF4-FFF2-40B4-BE49-F238E27FC236}">
                <a16:creationId xmlns:a16="http://schemas.microsoft.com/office/drawing/2014/main" id="{8F8E3606-6CE8-4696-9338-021C3690CEA3}"/>
              </a:ext>
            </a:extLst>
          </p:cNvPr>
          <p:cNvSpPr/>
          <p:nvPr/>
        </p:nvSpPr>
        <p:spPr>
          <a:xfrm>
            <a:off x="5086365" y="464948"/>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2 &lt; 4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7D1C259-41F6-45CE-9E77-315BCCDBA850}"/>
              </a:ext>
            </a:extLst>
          </p:cNvPr>
          <p:cNvSpPr/>
          <p:nvPr/>
        </p:nvSpPr>
        <p:spPr>
          <a:xfrm>
            <a:off x="5086365" y="1359580"/>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2 &lt; 5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A6D39EAF-67CF-4D9D-B1F3-132E5023FF58}"/>
              </a:ext>
            </a:extLst>
          </p:cNvPr>
          <p:cNvSpPr/>
          <p:nvPr/>
        </p:nvSpPr>
        <p:spPr>
          <a:xfrm>
            <a:off x="5086365" y="2362293"/>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2 &lt; 3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543AC05D-3810-4E36-9277-14AC27EDFF3B}"/>
              </a:ext>
            </a:extLst>
          </p:cNvPr>
          <p:cNvSpPr/>
          <p:nvPr/>
        </p:nvSpPr>
        <p:spPr>
          <a:xfrm>
            <a:off x="5086365" y="3310941"/>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2 &gt; 1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KHÔNG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71A0354F-4782-46B8-B896-358EB862C4E3}"/>
              </a:ext>
            </a:extLst>
          </p:cNvPr>
          <p:cNvSpPr/>
          <p:nvPr/>
        </p:nvSpPr>
        <p:spPr>
          <a:xfrm>
            <a:off x="5086365" y="4266290"/>
            <a:ext cx="3668374"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500" noProof="1">
                <a:solidFill>
                  <a:prstClr val="black"/>
                </a:solidFill>
                <a:latin typeface="Arial" panose="020B0604020202020204" pitchFamily="34" charset="0"/>
                <a:cs typeface="Arial" panose="020B0604020202020204" pitchFamily="34" charset="0"/>
              </a:rPr>
              <a:t>Kết thúc vòng lặp thứ hai số nhỏ thứ nhì “nổi” lên vị trí thứ hai.</a:t>
            </a:r>
            <a:endParaRPr lang="vi-VN" sz="1500" kern="1200" noProof="1">
              <a:solidFill>
                <a:prstClr val="black"/>
              </a:solidFill>
              <a:latin typeface="Arial" panose="020B0604020202020204" pitchFamily="34" charset="0"/>
              <a:cs typeface="Arial" panose="020B0604020202020204" pitchFamily="34" charset="0"/>
            </a:endParaRPr>
          </a:p>
        </p:txBody>
      </p:sp>
      <p:grpSp>
        <p:nvGrpSpPr>
          <p:cNvPr id="2" name="Google Shape;2175;p64">
            <a:extLst>
              <a:ext uri="{FF2B5EF4-FFF2-40B4-BE49-F238E27FC236}">
                <a16:creationId xmlns:a16="http://schemas.microsoft.com/office/drawing/2014/main" id="{C040A4DD-D408-2EDB-B1C8-E94B6075A750}"/>
              </a:ext>
            </a:extLst>
          </p:cNvPr>
          <p:cNvGrpSpPr/>
          <p:nvPr/>
        </p:nvGrpSpPr>
        <p:grpSpPr>
          <a:xfrm rot="-1255251">
            <a:off x="7984874" y="-445"/>
            <a:ext cx="1189842" cy="1109034"/>
            <a:chOff x="6709500" y="3488675"/>
            <a:chExt cx="224100" cy="214200"/>
          </a:xfrm>
        </p:grpSpPr>
        <p:cxnSp>
          <p:nvCxnSpPr>
            <p:cNvPr id="3" name="Google Shape;2176;p64">
              <a:extLst>
                <a:ext uri="{FF2B5EF4-FFF2-40B4-BE49-F238E27FC236}">
                  <a16:creationId xmlns:a16="http://schemas.microsoft.com/office/drawing/2014/main" id="{3712F4BE-DD28-AFD1-0710-6C67B388D237}"/>
                </a:ext>
              </a:extLst>
            </p:cNvPr>
            <p:cNvCxnSpPr/>
            <p:nvPr/>
          </p:nvCxnSpPr>
          <p:spPr>
            <a:xfrm>
              <a:off x="6821486" y="3488675"/>
              <a:ext cx="0" cy="214200"/>
            </a:xfrm>
            <a:prstGeom prst="straightConnector1">
              <a:avLst/>
            </a:prstGeom>
            <a:noFill/>
            <a:ln w="9525" cap="flat" cmpd="sng">
              <a:solidFill>
                <a:schemeClr val="lt1"/>
              </a:solidFill>
              <a:prstDash val="solid"/>
              <a:round/>
              <a:headEnd type="none" w="med" len="med"/>
              <a:tailEnd type="none" w="med" len="med"/>
            </a:ln>
          </p:spPr>
        </p:cxnSp>
        <p:cxnSp>
          <p:nvCxnSpPr>
            <p:cNvPr id="4" name="Google Shape;2177;p64">
              <a:extLst>
                <a:ext uri="{FF2B5EF4-FFF2-40B4-BE49-F238E27FC236}">
                  <a16:creationId xmlns:a16="http://schemas.microsoft.com/office/drawing/2014/main" id="{D7D93B72-F563-B6B2-6D33-00337522A4DB}"/>
                </a:ext>
              </a:extLst>
            </p:cNvPr>
            <p:cNvCxnSpPr/>
            <p:nvPr/>
          </p:nvCxnSpPr>
          <p:spPr>
            <a:xfrm>
              <a:off x="6709500" y="3590452"/>
              <a:ext cx="224100" cy="0"/>
            </a:xfrm>
            <a:prstGeom prst="straightConnector1">
              <a:avLst/>
            </a:prstGeom>
            <a:noFill/>
            <a:ln w="9525" cap="flat" cmpd="sng">
              <a:solidFill>
                <a:schemeClr val="lt1"/>
              </a:solidFill>
              <a:prstDash val="solid"/>
              <a:round/>
              <a:headEnd type="none" w="med" len="med"/>
              <a:tailEnd type="none" w="med" len="med"/>
            </a:ln>
          </p:spPr>
        </p:cxnSp>
        <p:cxnSp>
          <p:nvCxnSpPr>
            <p:cNvPr id="5" name="Google Shape;2178;p64">
              <a:extLst>
                <a:ext uri="{FF2B5EF4-FFF2-40B4-BE49-F238E27FC236}">
                  <a16:creationId xmlns:a16="http://schemas.microsoft.com/office/drawing/2014/main" id="{2E4C0AA3-DE6D-371E-7ABA-800B80B8CF16}"/>
                </a:ext>
              </a:extLst>
            </p:cNvPr>
            <p:cNvCxnSpPr/>
            <p:nvPr/>
          </p:nvCxnSpPr>
          <p:spPr>
            <a:xfrm>
              <a:off x="6738729" y="3507695"/>
              <a:ext cx="175200" cy="175200"/>
            </a:xfrm>
            <a:prstGeom prst="straightConnector1">
              <a:avLst/>
            </a:prstGeom>
            <a:noFill/>
            <a:ln w="9525" cap="flat" cmpd="sng">
              <a:solidFill>
                <a:schemeClr val="lt1"/>
              </a:solidFill>
              <a:prstDash val="solid"/>
              <a:round/>
              <a:headEnd type="none" w="med" len="med"/>
              <a:tailEnd type="none" w="med" len="med"/>
            </a:ln>
          </p:spPr>
        </p:cxnSp>
        <p:cxnSp>
          <p:nvCxnSpPr>
            <p:cNvPr id="6" name="Google Shape;2179;p64">
              <a:extLst>
                <a:ext uri="{FF2B5EF4-FFF2-40B4-BE49-F238E27FC236}">
                  <a16:creationId xmlns:a16="http://schemas.microsoft.com/office/drawing/2014/main" id="{14CFE042-21E6-7A1E-4C42-D8D25C573592}"/>
                </a:ext>
              </a:extLst>
            </p:cNvPr>
            <p:cNvCxnSpPr/>
            <p:nvPr/>
          </p:nvCxnSpPr>
          <p:spPr>
            <a:xfrm flipH="1">
              <a:off x="6740181" y="3509158"/>
              <a:ext cx="162600" cy="162600"/>
            </a:xfrm>
            <a:prstGeom prst="straightConnector1">
              <a:avLst/>
            </a:prstGeom>
            <a:noFill/>
            <a:ln w="9525" cap="flat" cmpd="sng">
              <a:solidFill>
                <a:schemeClr val="lt1"/>
              </a:solidFill>
              <a:prstDash val="solid"/>
              <a:round/>
              <a:headEnd type="none" w="med" len="med"/>
              <a:tailEnd type="none" w="med" len="med"/>
            </a:ln>
          </p:spPr>
        </p:cxnSp>
      </p:grpSp>
      <p:grpSp>
        <p:nvGrpSpPr>
          <p:cNvPr id="8" name="Google Shape;2175;p64">
            <a:extLst>
              <a:ext uri="{FF2B5EF4-FFF2-40B4-BE49-F238E27FC236}">
                <a16:creationId xmlns:a16="http://schemas.microsoft.com/office/drawing/2014/main" id="{0F2C98C8-6C9C-3358-09D6-46C31454255E}"/>
              </a:ext>
            </a:extLst>
          </p:cNvPr>
          <p:cNvGrpSpPr/>
          <p:nvPr/>
        </p:nvGrpSpPr>
        <p:grpSpPr>
          <a:xfrm rot="-1255251">
            <a:off x="-107153" y="3973821"/>
            <a:ext cx="1189842" cy="1109034"/>
            <a:chOff x="6709500" y="3488675"/>
            <a:chExt cx="224100" cy="214200"/>
          </a:xfrm>
        </p:grpSpPr>
        <p:cxnSp>
          <p:nvCxnSpPr>
            <p:cNvPr id="9" name="Google Shape;2176;p64">
              <a:extLst>
                <a:ext uri="{FF2B5EF4-FFF2-40B4-BE49-F238E27FC236}">
                  <a16:creationId xmlns:a16="http://schemas.microsoft.com/office/drawing/2014/main" id="{01F28DD7-A851-662B-B23B-7896201C1135}"/>
                </a:ext>
              </a:extLst>
            </p:cNvPr>
            <p:cNvCxnSpPr/>
            <p:nvPr/>
          </p:nvCxnSpPr>
          <p:spPr>
            <a:xfrm>
              <a:off x="6821486" y="3488675"/>
              <a:ext cx="0" cy="214200"/>
            </a:xfrm>
            <a:prstGeom prst="straightConnector1">
              <a:avLst/>
            </a:prstGeom>
            <a:noFill/>
            <a:ln w="9525" cap="flat" cmpd="sng">
              <a:solidFill>
                <a:schemeClr val="lt1"/>
              </a:solidFill>
              <a:prstDash val="solid"/>
              <a:round/>
              <a:headEnd type="none" w="med" len="med"/>
              <a:tailEnd type="none" w="med" len="med"/>
            </a:ln>
          </p:spPr>
        </p:cxnSp>
        <p:cxnSp>
          <p:nvCxnSpPr>
            <p:cNvPr id="10" name="Google Shape;2177;p64">
              <a:extLst>
                <a:ext uri="{FF2B5EF4-FFF2-40B4-BE49-F238E27FC236}">
                  <a16:creationId xmlns:a16="http://schemas.microsoft.com/office/drawing/2014/main" id="{1E57F57F-E51F-FF71-0375-6D2EE2FA2E5C}"/>
                </a:ext>
              </a:extLst>
            </p:cNvPr>
            <p:cNvCxnSpPr/>
            <p:nvPr/>
          </p:nvCxnSpPr>
          <p:spPr>
            <a:xfrm>
              <a:off x="6709500" y="3590452"/>
              <a:ext cx="2241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2178;p64">
              <a:extLst>
                <a:ext uri="{FF2B5EF4-FFF2-40B4-BE49-F238E27FC236}">
                  <a16:creationId xmlns:a16="http://schemas.microsoft.com/office/drawing/2014/main" id="{2D988321-325C-C5DB-F152-660E0F913DFD}"/>
                </a:ext>
              </a:extLst>
            </p:cNvPr>
            <p:cNvCxnSpPr/>
            <p:nvPr/>
          </p:nvCxnSpPr>
          <p:spPr>
            <a:xfrm>
              <a:off x="6738729" y="3507695"/>
              <a:ext cx="175200" cy="1752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2179;p64">
              <a:extLst>
                <a:ext uri="{FF2B5EF4-FFF2-40B4-BE49-F238E27FC236}">
                  <a16:creationId xmlns:a16="http://schemas.microsoft.com/office/drawing/2014/main" id="{0644EA86-3176-8997-70EB-486D8755380B}"/>
                </a:ext>
              </a:extLst>
            </p:cNvPr>
            <p:cNvCxnSpPr/>
            <p:nvPr/>
          </p:nvCxnSpPr>
          <p:spPr>
            <a:xfrm flipH="1">
              <a:off x="6740181" y="3509158"/>
              <a:ext cx="162600" cy="162600"/>
            </a:xfrm>
            <a:prstGeom prst="straightConnector1">
              <a:avLst/>
            </a:prstGeom>
            <a:noFill/>
            <a:ln w="9525" cap="flat" cmpd="sng">
              <a:solidFill>
                <a:schemeClr val="lt1"/>
              </a:solidFill>
              <a:prstDash val="solid"/>
              <a:round/>
              <a:headEnd type="none" w="med" len="med"/>
              <a:tailEnd type="none" w="med" len="med"/>
            </a:ln>
          </p:spPr>
        </p:cxnSp>
      </p:grpSp>
      <p:grpSp>
        <p:nvGrpSpPr>
          <p:cNvPr id="13" name="Google Shape;2185;p64">
            <a:extLst>
              <a:ext uri="{FF2B5EF4-FFF2-40B4-BE49-F238E27FC236}">
                <a16:creationId xmlns:a16="http://schemas.microsoft.com/office/drawing/2014/main" id="{52CE1D0F-9A17-95CA-E32D-BC6277A99432}"/>
              </a:ext>
            </a:extLst>
          </p:cNvPr>
          <p:cNvGrpSpPr/>
          <p:nvPr/>
        </p:nvGrpSpPr>
        <p:grpSpPr>
          <a:xfrm rot="-717723">
            <a:off x="8820113" y="1062397"/>
            <a:ext cx="281120" cy="268701"/>
            <a:chOff x="6709500" y="3488675"/>
            <a:chExt cx="224100" cy="214200"/>
          </a:xfrm>
        </p:grpSpPr>
        <p:cxnSp>
          <p:nvCxnSpPr>
            <p:cNvPr id="14" name="Google Shape;2186;p64">
              <a:extLst>
                <a:ext uri="{FF2B5EF4-FFF2-40B4-BE49-F238E27FC236}">
                  <a16:creationId xmlns:a16="http://schemas.microsoft.com/office/drawing/2014/main" id="{3B03F043-CA9A-5997-6B1F-14E78772DDDC}"/>
                </a:ext>
              </a:extLst>
            </p:cNvPr>
            <p:cNvCxnSpPr/>
            <p:nvPr/>
          </p:nvCxnSpPr>
          <p:spPr>
            <a:xfrm>
              <a:off x="6821486" y="3488675"/>
              <a:ext cx="0" cy="2142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2187;p64">
              <a:extLst>
                <a:ext uri="{FF2B5EF4-FFF2-40B4-BE49-F238E27FC236}">
                  <a16:creationId xmlns:a16="http://schemas.microsoft.com/office/drawing/2014/main" id="{9B5D255B-DD84-40A2-1D99-215E878A551C}"/>
                </a:ext>
              </a:extLst>
            </p:cNvPr>
            <p:cNvCxnSpPr/>
            <p:nvPr/>
          </p:nvCxnSpPr>
          <p:spPr>
            <a:xfrm>
              <a:off x="6709500" y="3590452"/>
              <a:ext cx="2241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2188;p64">
              <a:extLst>
                <a:ext uri="{FF2B5EF4-FFF2-40B4-BE49-F238E27FC236}">
                  <a16:creationId xmlns:a16="http://schemas.microsoft.com/office/drawing/2014/main" id="{17D83AE7-9C18-297F-B7C8-B517A76A92D7}"/>
                </a:ext>
              </a:extLst>
            </p:cNvPr>
            <p:cNvCxnSpPr/>
            <p:nvPr/>
          </p:nvCxnSpPr>
          <p:spPr>
            <a:xfrm>
              <a:off x="6738729" y="3507695"/>
              <a:ext cx="175200" cy="17520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2189;p64">
              <a:extLst>
                <a:ext uri="{FF2B5EF4-FFF2-40B4-BE49-F238E27FC236}">
                  <a16:creationId xmlns:a16="http://schemas.microsoft.com/office/drawing/2014/main" id="{8085D016-0FEB-0325-891A-8C521503102B}"/>
                </a:ext>
              </a:extLst>
            </p:cNvPr>
            <p:cNvCxnSpPr/>
            <p:nvPr/>
          </p:nvCxnSpPr>
          <p:spPr>
            <a:xfrm flipH="1">
              <a:off x="6740181" y="3509158"/>
              <a:ext cx="162600" cy="162600"/>
            </a:xfrm>
            <a:prstGeom prst="straightConnector1">
              <a:avLst/>
            </a:prstGeom>
            <a:noFill/>
            <a:ln w="9525" cap="flat" cmpd="sng">
              <a:solidFill>
                <a:schemeClr val="lt2"/>
              </a:solidFill>
              <a:prstDash val="solid"/>
              <a:round/>
              <a:headEnd type="none" w="med" len="med"/>
              <a:tailEnd type="none" w="med" len="med"/>
            </a:ln>
          </p:spPr>
        </p:cxnSp>
      </p:grpSp>
      <p:grpSp>
        <p:nvGrpSpPr>
          <p:cNvPr id="18" name="Google Shape;2190;p64">
            <a:extLst>
              <a:ext uri="{FF2B5EF4-FFF2-40B4-BE49-F238E27FC236}">
                <a16:creationId xmlns:a16="http://schemas.microsoft.com/office/drawing/2014/main" id="{F928075B-2966-357B-AA15-221A51CB51CD}"/>
              </a:ext>
            </a:extLst>
          </p:cNvPr>
          <p:cNvGrpSpPr/>
          <p:nvPr/>
        </p:nvGrpSpPr>
        <p:grpSpPr>
          <a:xfrm rot="1166159">
            <a:off x="8583796" y="1521456"/>
            <a:ext cx="281107" cy="268669"/>
            <a:chOff x="6709500" y="3488675"/>
            <a:chExt cx="224100" cy="214200"/>
          </a:xfrm>
        </p:grpSpPr>
        <p:cxnSp>
          <p:nvCxnSpPr>
            <p:cNvPr id="19" name="Google Shape;2191;p64">
              <a:extLst>
                <a:ext uri="{FF2B5EF4-FFF2-40B4-BE49-F238E27FC236}">
                  <a16:creationId xmlns:a16="http://schemas.microsoft.com/office/drawing/2014/main" id="{975E7120-A0E2-DF6C-43B0-E3A631BD5246}"/>
                </a:ext>
              </a:extLst>
            </p:cNvPr>
            <p:cNvCxnSpPr/>
            <p:nvPr/>
          </p:nvCxnSpPr>
          <p:spPr>
            <a:xfrm>
              <a:off x="6821486" y="3488675"/>
              <a:ext cx="0" cy="21420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192;p64">
              <a:extLst>
                <a:ext uri="{FF2B5EF4-FFF2-40B4-BE49-F238E27FC236}">
                  <a16:creationId xmlns:a16="http://schemas.microsoft.com/office/drawing/2014/main" id="{9A90048B-6C3D-B861-4476-1BDA71D08018}"/>
                </a:ext>
              </a:extLst>
            </p:cNvPr>
            <p:cNvCxnSpPr/>
            <p:nvPr/>
          </p:nvCxnSpPr>
          <p:spPr>
            <a:xfrm>
              <a:off x="6709500" y="3590452"/>
              <a:ext cx="224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93;p64">
              <a:extLst>
                <a:ext uri="{FF2B5EF4-FFF2-40B4-BE49-F238E27FC236}">
                  <a16:creationId xmlns:a16="http://schemas.microsoft.com/office/drawing/2014/main" id="{DFB53D7D-9FAD-02FF-194B-41E5479DD0AB}"/>
                </a:ext>
              </a:extLst>
            </p:cNvPr>
            <p:cNvCxnSpPr/>
            <p:nvPr/>
          </p:nvCxnSpPr>
          <p:spPr>
            <a:xfrm>
              <a:off x="6738729" y="3507695"/>
              <a:ext cx="175200" cy="17520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194;p64">
              <a:extLst>
                <a:ext uri="{FF2B5EF4-FFF2-40B4-BE49-F238E27FC236}">
                  <a16:creationId xmlns:a16="http://schemas.microsoft.com/office/drawing/2014/main" id="{85BA5758-5138-1995-EC2F-5DF2465314C2}"/>
                </a:ext>
              </a:extLst>
            </p:cNvPr>
            <p:cNvCxnSpPr/>
            <p:nvPr/>
          </p:nvCxnSpPr>
          <p:spPr>
            <a:xfrm flipH="1">
              <a:off x="6740181" y="3509158"/>
              <a:ext cx="162600" cy="16260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123012301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2" name="Rectangle: Rounded Corners 111">
            <a:extLst>
              <a:ext uri="{FF2B5EF4-FFF2-40B4-BE49-F238E27FC236}">
                <a16:creationId xmlns:a16="http://schemas.microsoft.com/office/drawing/2014/main" id="{6C3C73E5-A016-4C4D-B6AE-23C8AFF6BCBC}"/>
              </a:ext>
            </a:extLst>
          </p:cNvPr>
          <p:cNvSpPr/>
          <p:nvPr/>
        </p:nvSpPr>
        <p:spPr>
          <a:xfrm>
            <a:off x="3969192" y="580661"/>
            <a:ext cx="1336964" cy="21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13" name="Rectangle: Rounded Corners 112">
            <a:extLst>
              <a:ext uri="{FF2B5EF4-FFF2-40B4-BE49-F238E27FC236}">
                <a16:creationId xmlns:a16="http://schemas.microsoft.com/office/drawing/2014/main" id="{953D9A27-4A1B-46E8-B27C-051E01ABEC79}"/>
              </a:ext>
            </a:extLst>
          </p:cNvPr>
          <p:cNvSpPr/>
          <p:nvPr/>
        </p:nvSpPr>
        <p:spPr>
          <a:xfrm>
            <a:off x="2797122" y="3421364"/>
            <a:ext cx="3681103" cy="333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noProof="1">
                <a:solidFill>
                  <a:prstClr val="black"/>
                </a:solidFill>
                <a:latin typeface="Arial" panose="020B0604020202020204" pitchFamily="34" charset="0"/>
                <a:cs typeface="Arial" panose="020B0604020202020204" pitchFamily="34" charset="0"/>
              </a:rPr>
              <a:t>Vòng lặp thứ ba của thuật toán nổi bọt</a:t>
            </a:r>
            <a:endParaRPr lang="vi-VN" sz="1350" kern="1200" noProof="1">
              <a:solidFill>
                <a:prstClr val="black"/>
              </a:solidFill>
              <a:latin typeface="Arial" panose="020B0604020202020204" pitchFamily="34" charset="0"/>
              <a:cs typeface="Arial" panose="020B0604020202020204" pitchFamily="34" charset="0"/>
            </a:endParaRPr>
          </a:p>
        </p:txBody>
      </p:sp>
      <p:sp>
        <p:nvSpPr>
          <p:cNvPr id="114" name="Arrow: Curved Right 113">
            <a:extLst>
              <a:ext uri="{FF2B5EF4-FFF2-40B4-BE49-F238E27FC236}">
                <a16:creationId xmlns:a16="http://schemas.microsoft.com/office/drawing/2014/main" id="{2CF0247F-892E-4133-BEAB-8F7772EF6E7E}"/>
              </a:ext>
            </a:extLst>
          </p:cNvPr>
          <p:cNvSpPr/>
          <p:nvPr/>
        </p:nvSpPr>
        <p:spPr>
          <a:xfrm>
            <a:off x="1447406" y="983831"/>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115" name="Table 4">
            <a:extLst>
              <a:ext uri="{FF2B5EF4-FFF2-40B4-BE49-F238E27FC236}">
                <a16:creationId xmlns:a16="http://schemas.microsoft.com/office/drawing/2014/main" id="{820AD68C-6EF0-4FB5-85E3-A514FCC47DD7}"/>
              </a:ext>
            </a:extLst>
          </p:cNvPr>
          <p:cNvGraphicFramePr>
            <a:graphicFrameLocks noGrp="1"/>
          </p:cNvGraphicFramePr>
          <p:nvPr>
            <p:extLst>
              <p:ext uri="{D42A27DB-BD31-4B8C-83A1-F6EECF244321}">
                <p14:modId xmlns:p14="http://schemas.microsoft.com/office/powerpoint/2010/main" val="828365715"/>
              </p:ext>
            </p:extLst>
          </p:nvPr>
        </p:nvGraphicFramePr>
        <p:xfrm>
          <a:off x="1918530" y="808939"/>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245688"/>
                  </a:ext>
                </a:extLst>
              </a:tr>
            </a:tbl>
          </a:graphicData>
        </a:graphic>
      </p:graphicFrame>
      <p:graphicFrame>
        <p:nvGraphicFramePr>
          <p:cNvPr id="116" name="Table 4">
            <a:extLst>
              <a:ext uri="{FF2B5EF4-FFF2-40B4-BE49-F238E27FC236}">
                <a16:creationId xmlns:a16="http://schemas.microsoft.com/office/drawing/2014/main" id="{C55195DA-4839-4C3B-9D5E-A9179868AEE3}"/>
              </a:ext>
            </a:extLst>
          </p:cNvPr>
          <p:cNvGraphicFramePr>
            <a:graphicFrameLocks noGrp="1"/>
          </p:cNvGraphicFramePr>
          <p:nvPr>
            <p:extLst>
              <p:ext uri="{D42A27DB-BD31-4B8C-83A1-F6EECF244321}">
                <p14:modId xmlns:p14="http://schemas.microsoft.com/office/powerpoint/2010/main" val="2847355289"/>
              </p:ext>
            </p:extLst>
          </p:nvPr>
        </p:nvGraphicFramePr>
        <p:xfrm>
          <a:off x="1917126" y="1756548"/>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119" name="Arrow: Curved Down 118">
            <a:extLst>
              <a:ext uri="{FF2B5EF4-FFF2-40B4-BE49-F238E27FC236}">
                <a16:creationId xmlns:a16="http://schemas.microsoft.com/office/drawing/2014/main" id="{5EEED71E-23F0-4238-958B-1C25F3ED0E5B}"/>
              </a:ext>
            </a:extLst>
          </p:cNvPr>
          <p:cNvSpPr/>
          <p:nvPr/>
        </p:nvSpPr>
        <p:spPr>
          <a:xfrm flipH="1">
            <a:off x="3511224" y="480126"/>
            <a:ext cx="676082" cy="26604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graphicFrame>
        <p:nvGraphicFramePr>
          <p:cNvPr id="124" name="Table 4">
            <a:extLst>
              <a:ext uri="{FF2B5EF4-FFF2-40B4-BE49-F238E27FC236}">
                <a16:creationId xmlns:a16="http://schemas.microsoft.com/office/drawing/2014/main" id="{D913207D-609E-487C-A3BB-8D8819AB8F07}"/>
              </a:ext>
            </a:extLst>
          </p:cNvPr>
          <p:cNvGraphicFramePr>
            <a:graphicFrameLocks noGrp="1"/>
          </p:cNvGraphicFramePr>
          <p:nvPr>
            <p:extLst>
              <p:ext uri="{D42A27DB-BD31-4B8C-83A1-F6EECF244321}">
                <p14:modId xmlns:p14="http://schemas.microsoft.com/office/powerpoint/2010/main" val="3465856602"/>
              </p:ext>
            </p:extLst>
          </p:nvPr>
        </p:nvGraphicFramePr>
        <p:xfrm>
          <a:off x="1917126" y="2745128"/>
          <a:ext cx="2400300" cy="481771"/>
        </p:xfrm>
        <a:graphic>
          <a:graphicData uri="http://schemas.openxmlformats.org/drawingml/2006/table">
            <a:tbl>
              <a:tblPr firstRow="1" bandRow="1">
                <a:tableStyleId>{C4B1156A-380E-4F78-BDF5-A606A8083BF9}</a:tableStyleId>
              </a:tblPr>
              <a:tblGrid>
                <a:gridCol w="480060">
                  <a:extLst>
                    <a:ext uri="{9D8B030D-6E8A-4147-A177-3AD203B41FA5}">
                      <a16:colId xmlns:a16="http://schemas.microsoft.com/office/drawing/2014/main" val="1603954773"/>
                    </a:ext>
                  </a:extLst>
                </a:gridCol>
                <a:gridCol w="480060">
                  <a:extLst>
                    <a:ext uri="{9D8B030D-6E8A-4147-A177-3AD203B41FA5}">
                      <a16:colId xmlns:a16="http://schemas.microsoft.com/office/drawing/2014/main" val="2353180338"/>
                    </a:ext>
                  </a:extLst>
                </a:gridCol>
                <a:gridCol w="480060">
                  <a:extLst>
                    <a:ext uri="{9D8B030D-6E8A-4147-A177-3AD203B41FA5}">
                      <a16:colId xmlns:a16="http://schemas.microsoft.com/office/drawing/2014/main" val="676908930"/>
                    </a:ext>
                  </a:extLst>
                </a:gridCol>
                <a:gridCol w="480060">
                  <a:extLst>
                    <a:ext uri="{9D8B030D-6E8A-4147-A177-3AD203B41FA5}">
                      <a16:colId xmlns:a16="http://schemas.microsoft.com/office/drawing/2014/main" val="2655053587"/>
                    </a:ext>
                  </a:extLst>
                </a:gridCol>
                <a:gridCol w="480060">
                  <a:extLst>
                    <a:ext uri="{9D8B030D-6E8A-4147-A177-3AD203B41FA5}">
                      <a16:colId xmlns:a16="http://schemas.microsoft.com/office/drawing/2014/main" val="3597852999"/>
                    </a:ext>
                  </a:extLst>
                </a:gridCol>
              </a:tblGrid>
              <a:tr h="481771">
                <a:tc>
                  <a:txBody>
                    <a:bodyPr/>
                    <a:lstStyle/>
                    <a:p>
                      <a:pPr algn="ctr"/>
                      <a:r>
                        <a:rPr lang="en-US" sz="2100" b="1" noProof="1">
                          <a:solidFill>
                            <a:srgbClr val="FF0000"/>
                          </a:solidFill>
                          <a:latin typeface="Arial" panose="020B0604020202020204" pitchFamily="34" charset="0"/>
                          <a:cs typeface="Arial" panose="020B0604020202020204" pitchFamily="34" charset="0"/>
                        </a:rPr>
                        <a:t>1</a:t>
                      </a:r>
                      <a:endParaRPr lang="vi-VN" sz="2100" b="1" noProof="1">
                        <a:solidFill>
                          <a:srgbClr val="FF0000"/>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100" b="1" noProof="1">
                          <a:solidFill>
                            <a:schemeClr val="tx1"/>
                          </a:solidFill>
                          <a:latin typeface="Arial" panose="020B0604020202020204" pitchFamily="34" charset="0"/>
                          <a:cs typeface="Arial" panose="020B0604020202020204" pitchFamily="34" charset="0"/>
                        </a:rPr>
                        <a:t>2</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3</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4</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1">
                          <a:solidFill>
                            <a:schemeClr val="tx1"/>
                          </a:solidFill>
                          <a:latin typeface="Arial" panose="020B0604020202020204" pitchFamily="34" charset="0"/>
                          <a:cs typeface="Arial" panose="020B0604020202020204" pitchFamily="34" charset="0"/>
                        </a:rPr>
                        <a:t>5</a:t>
                      </a:r>
                      <a:endParaRPr lang="vi-VN" sz="2100" b="1" noProof="1">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245688"/>
                  </a:ext>
                </a:extLst>
              </a:tr>
            </a:tbl>
          </a:graphicData>
        </a:graphic>
      </p:graphicFrame>
      <p:sp>
        <p:nvSpPr>
          <p:cNvPr id="125" name="Arrow: Curved Right 124">
            <a:extLst>
              <a:ext uri="{FF2B5EF4-FFF2-40B4-BE49-F238E27FC236}">
                <a16:creationId xmlns:a16="http://schemas.microsoft.com/office/drawing/2014/main" id="{65BE68BC-0D06-4704-A029-894A7F674DED}"/>
              </a:ext>
            </a:extLst>
          </p:cNvPr>
          <p:cNvSpPr/>
          <p:nvPr/>
        </p:nvSpPr>
        <p:spPr>
          <a:xfrm>
            <a:off x="1447406" y="1958674"/>
            <a:ext cx="393282" cy="1005464"/>
          </a:xfrm>
          <a:prstGeom prst="curvedRightArrow">
            <a:avLst>
              <a:gd name="adj1" fmla="val 20514"/>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Calibri" panose="020F0502020204030204"/>
            </a:endParaRPr>
          </a:p>
        </p:txBody>
      </p:sp>
      <p:sp>
        <p:nvSpPr>
          <p:cNvPr id="35" name="Rectangle: Rounded Corners 34">
            <a:extLst>
              <a:ext uri="{FF2B5EF4-FFF2-40B4-BE49-F238E27FC236}">
                <a16:creationId xmlns:a16="http://schemas.microsoft.com/office/drawing/2014/main" id="{8F8E3606-6CE8-4696-9338-021C3690CEA3}"/>
              </a:ext>
            </a:extLst>
          </p:cNvPr>
          <p:cNvSpPr/>
          <p:nvPr/>
        </p:nvSpPr>
        <p:spPr>
          <a:xfrm>
            <a:off x="5215859" y="894706"/>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4 &lt; 5 </a:t>
            </a:r>
            <a:r>
              <a:rPr lang="en-US" sz="1500" noProof="1">
                <a:solidFill>
                  <a:prstClr val="black"/>
                </a:solidFill>
                <a:latin typeface="Arial" panose="020B0604020202020204" pitchFamily="34" charset="0"/>
                <a:cs typeface="Arial" panose="020B0604020202020204" pitchFamily="34" charset="0"/>
                <a:sym typeface="Wingdings" panose="05000000000000000000" pitchFamily="2" charset="2"/>
              </a:rPr>
              <a:t> Hoán đổi</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7D1C259-41F6-45CE-9E77-315BCCDBA850}"/>
              </a:ext>
            </a:extLst>
          </p:cNvPr>
          <p:cNvSpPr/>
          <p:nvPr/>
        </p:nvSpPr>
        <p:spPr>
          <a:xfrm>
            <a:off x="5215859" y="1789338"/>
            <a:ext cx="2634939"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n-US" sz="1500" noProof="1">
                <a:solidFill>
                  <a:prstClr val="black"/>
                </a:solidFill>
                <a:latin typeface="Arial" panose="020B0604020202020204" pitchFamily="34" charset="0"/>
                <a:cs typeface="Arial" panose="020B0604020202020204" pitchFamily="34" charset="0"/>
              </a:rPr>
              <a:t>Kết thúc vòng lặp thứ ba</a:t>
            </a:r>
            <a:endParaRPr lang="vi-VN" sz="1500" kern="1200" noProof="1">
              <a:solidFill>
                <a:prstClr val="black"/>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71A0354F-4782-46B8-B896-358EB862C4E3}"/>
              </a:ext>
            </a:extLst>
          </p:cNvPr>
          <p:cNvSpPr/>
          <p:nvPr/>
        </p:nvSpPr>
        <p:spPr>
          <a:xfrm>
            <a:off x="5215860" y="2765830"/>
            <a:ext cx="3668374" cy="254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Đầu ra</a:t>
            </a:r>
            <a:endParaRPr lang="vi-VN" sz="1500" kern="1200" noProof="1">
              <a:solidFill>
                <a:prstClr val="black"/>
              </a:solidFill>
              <a:latin typeface="Arial" panose="020B0604020202020204" pitchFamily="34" charset="0"/>
              <a:cs typeface="Arial" panose="020B0604020202020204" pitchFamily="34" charset="0"/>
            </a:endParaRPr>
          </a:p>
          <a:p>
            <a:pPr defTabSz="685800">
              <a:lnSpc>
                <a:spcPct val="150000"/>
              </a:lnSpc>
              <a:buClrTx/>
              <a:defRPr/>
            </a:pPr>
            <a:endParaRPr lang="vi-VN" sz="1500" kern="1200" noProof="1">
              <a:solidFill>
                <a:prstClr val="black"/>
              </a:solidFill>
              <a:latin typeface="Arial" panose="020B0604020202020204" pitchFamily="34" charset="0"/>
              <a:cs typeface="Arial" panose="020B0604020202020204" pitchFamily="34" charset="0"/>
            </a:endParaRPr>
          </a:p>
        </p:txBody>
      </p:sp>
      <p:grpSp>
        <p:nvGrpSpPr>
          <p:cNvPr id="2" name="Google Shape;2175;p64">
            <a:extLst>
              <a:ext uri="{FF2B5EF4-FFF2-40B4-BE49-F238E27FC236}">
                <a16:creationId xmlns:a16="http://schemas.microsoft.com/office/drawing/2014/main" id="{595722E0-0E63-1098-A700-5C3FE1F7EFC4}"/>
              </a:ext>
            </a:extLst>
          </p:cNvPr>
          <p:cNvGrpSpPr/>
          <p:nvPr/>
        </p:nvGrpSpPr>
        <p:grpSpPr>
          <a:xfrm rot="-1255251">
            <a:off x="7984874" y="-445"/>
            <a:ext cx="1189842" cy="1109034"/>
            <a:chOff x="6709500" y="3488675"/>
            <a:chExt cx="224100" cy="214200"/>
          </a:xfrm>
        </p:grpSpPr>
        <p:cxnSp>
          <p:nvCxnSpPr>
            <p:cNvPr id="3" name="Google Shape;2176;p64">
              <a:extLst>
                <a:ext uri="{FF2B5EF4-FFF2-40B4-BE49-F238E27FC236}">
                  <a16:creationId xmlns:a16="http://schemas.microsoft.com/office/drawing/2014/main" id="{9D657A30-7411-ADC3-4B87-E6632FBB71DA}"/>
                </a:ext>
              </a:extLst>
            </p:cNvPr>
            <p:cNvCxnSpPr/>
            <p:nvPr/>
          </p:nvCxnSpPr>
          <p:spPr>
            <a:xfrm>
              <a:off x="6821486" y="3488675"/>
              <a:ext cx="0" cy="214200"/>
            </a:xfrm>
            <a:prstGeom prst="straightConnector1">
              <a:avLst/>
            </a:prstGeom>
            <a:noFill/>
            <a:ln w="9525" cap="flat" cmpd="sng">
              <a:solidFill>
                <a:schemeClr val="lt1"/>
              </a:solidFill>
              <a:prstDash val="solid"/>
              <a:round/>
              <a:headEnd type="none" w="med" len="med"/>
              <a:tailEnd type="none" w="med" len="med"/>
            </a:ln>
          </p:spPr>
        </p:cxnSp>
        <p:cxnSp>
          <p:nvCxnSpPr>
            <p:cNvPr id="4" name="Google Shape;2177;p64">
              <a:extLst>
                <a:ext uri="{FF2B5EF4-FFF2-40B4-BE49-F238E27FC236}">
                  <a16:creationId xmlns:a16="http://schemas.microsoft.com/office/drawing/2014/main" id="{79CD1B3D-9B5F-46C5-DB9F-37FE92CE637E}"/>
                </a:ext>
              </a:extLst>
            </p:cNvPr>
            <p:cNvCxnSpPr/>
            <p:nvPr/>
          </p:nvCxnSpPr>
          <p:spPr>
            <a:xfrm>
              <a:off x="6709500" y="3590452"/>
              <a:ext cx="224100" cy="0"/>
            </a:xfrm>
            <a:prstGeom prst="straightConnector1">
              <a:avLst/>
            </a:prstGeom>
            <a:noFill/>
            <a:ln w="9525" cap="flat" cmpd="sng">
              <a:solidFill>
                <a:schemeClr val="lt1"/>
              </a:solidFill>
              <a:prstDash val="solid"/>
              <a:round/>
              <a:headEnd type="none" w="med" len="med"/>
              <a:tailEnd type="none" w="med" len="med"/>
            </a:ln>
          </p:spPr>
        </p:cxnSp>
        <p:cxnSp>
          <p:nvCxnSpPr>
            <p:cNvPr id="5" name="Google Shape;2178;p64">
              <a:extLst>
                <a:ext uri="{FF2B5EF4-FFF2-40B4-BE49-F238E27FC236}">
                  <a16:creationId xmlns:a16="http://schemas.microsoft.com/office/drawing/2014/main" id="{58444C7F-D07E-30F2-0BE6-8E379A24AE55}"/>
                </a:ext>
              </a:extLst>
            </p:cNvPr>
            <p:cNvCxnSpPr/>
            <p:nvPr/>
          </p:nvCxnSpPr>
          <p:spPr>
            <a:xfrm>
              <a:off x="6738729" y="3507695"/>
              <a:ext cx="175200" cy="175200"/>
            </a:xfrm>
            <a:prstGeom prst="straightConnector1">
              <a:avLst/>
            </a:prstGeom>
            <a:noFill/>
            <a:ln w="9525" cap="flat" cmpd="sng">
              <a:solidFill>
                <a:schemeClr val="lt1"/>
              </a:solidFill>
              <a:prstDash val="solid"/>
              <a:round/>
              <a:headEnd type="none" w="med" len="med"/>
              <a:tailEnd type="none" w="med" len="med"/>
            </a:ln>
          </p:spPr>
        </p:cxnSp>
        <p:cxnSp>
          <p:nvCxnSpPr>
            <p:cNvPr id="6" name="Google Shape;2179;p64">
              <a:extLst>
                <a:ext uri="{FF2B5EF4-FFF2-40B4-BE49-F238E27FC236}">
                  <a16:creationId xmlns:a16="http://schemas.microsoft.com/office/drawing/2014/main" id="{3EF944CE-1AB6-4AD8-8CA4-9F487E90EB34}"/>
                </a:ext>
              </a:extLst>
            </p:cNvPr>
            <p:cNvCxnSpPr/>
            <p:nvPr/>
          </p:nvCxnSpPr>
          <p:spPr>
            <a:xfrm flipH="1">
              <a:off x="6740181" y="3509158"/>
              <a:ext cx="162600" cy="162600"/>
            </a:xfrm>
            <a:prstGeom prst="straightConnector1">
              <a:avLst/>
            </a:prstGeom>
            <a:noFill/>
            <a:ln w="9525" cap="flat" cmpd="sng">
              <a:solidFill>
                <a:schemeClr val="lt1"/>
              </a:solidFill>
              <a:prstDash val="solid"/>
              <a:round/>
              <a:headEnd type="none" w="med" len="med"/>
              <a:tailEnd type="none" w="med" len="med"/>
            </a:ln>
          </p:spPr>
        </p:cxnSp>
      </p:grpSp>
      <p:grpSp>
        <p:nvGrpSpPr>
          <p:cNvPr id="7" name="Google Shape;2185;p64">
            <a:extLst>
              <a:ext uri="{FF2B5EF4-FFF2-40B4-BE49-F238E27FC236}">
                <a16:creationId xmlns:a16="http://schemas.microsoft.com/office/drawing/2014/main" id="{7281B40C-74E1-0FA5-10A9-21C459D9E69E}"/>
              </a:ext>
            </a:extLst>
          </p:cNvPr>
          <p:cNvGrpSpPr/>
          <p:nvPr/>
        </p:nvGrpSpPr>
        <p:grpSpPr>
          <a:xfrm rot="-717723">
            <a:off x="8820113" y="1062397"/>
            <a:ext cx="281120" cy="268701"/>
            <a:chOff x="6709500" y="3488675"/>
            <a:chExt cx="224100" cy="214200"/>
          </a:xfrm>
        </p:grpSpPr>
        <p:cxnSp>
          <p:nvCxnSpPr>
            <p:cNvPr id="8" name="Google Shape;2186;p64">
              <a:extLst>
                <a:ext uri="{FF2B5EF4-FFF2-40B4-BE49-F238E27FC236}">
                  <a16:creationId xmlns:a16="http://schemas.microsoft.com/office/drawing/2014/main" id="{C9B3056E-2A41-ABD4-1DF7-C31503A80554}"/>
                </a:ext>
              </a:extLst>
            </p:cNvPr>
            <p:cNvCxnSpPr/>
            <p:nvPr/>
          </p:nvCxnSpPr>
          <p:spPr>
            <a:xfrm>
              <a:off x="6821486" y="3488675"/>
              <a:ext cx="0" cy="214200"/>
            </a:xfrm>
            <a:prstGeom prst="straightConnector1">
              <a:avLst/>
            </a:prstGeom>
            <a:noFill/>
            <a:ln w="9525" cap="flat" cmpd="sng">
              <a:solidFill>
                <a:schemeClr val="lt2"/>
              </a:solidFill>
              <a:prstDash val="solid"/>
              <a:round/>
              <a:headEnd type="none" w="med" len="med"/>
              <a:tailEnd type="none" w="med" len="med"/>
            </a:ln>
          </p:spPr>
        </p:cxnSp>
        <p:cxnSp>
          <p:nvCxnSpPr>
            <p:cNvPr id="9" name="Google Shape;2187;p64">
              <a:extLst>
                <a:ext uri="{FF2B5EF4-FFF2-40B4-BE49-F238E27FC236}">
                  <a16:creationId xmlns:a16="http://schemas.microsoft.com/office/drawing/2014/main" id="{136698AB-58B9-CD56-523E-8FB25E8EBB3D}"/>
                </a:ext>
              </a:extLst>
            </p:cNvPr>
            <p:cNvCxnSpPr/>
            <p:nvPr/>
          </p:nvCxnSpPr>
          <p:spPr>
            <a:xfrm>
              <a:off x="6709500" y="3590452"/>
              <a:ext cx="224100" cy="0"/>
            </a:xfrm>
            <a:prstGeom prst="straightConnector1">
              <a:avLst/>
            </a:prstGeom>
            <a:noFill/>
            <a:ln w="9525" cap="flat" cmpd="sng">
              <a:solidFill>
                <a:schemeClr val="lt2"/>
              </a:solidFill>
              <a:prstDash val="solid"/>
              <a:round/>
              <a:headEnd type="none" w="med" len="med"/>
              <a:tailEnd type="none" w="med" len="med"/>
            </a:ln>
          </p:spPr>
        </p:cxnSp>
        <p:cxnSp>
          <p:nvCxnSpPr>
            <p:cNvPr id="10" name="Google Shape;2188;p64">
              <a:extLst>
                <a:ext uri="{FF2B5EF4-FFF2-40B4-BE49-F238E27FC236}">
                  <a16:creationId xmlns:a16="http://schemas.microsoft.com/office/drawing/2014/main" id="{334C6475-F1EA-7991-E9FC-6F88737DEC04}"/>
                </a:ext>
              </a:extLst>
            </p:cNvPr>
            <p:cNvCxnSpPr/>
            <p:nvPr/>
          </p:nvCxnSpPr>
          <p:spPr>
            <a:xfrm>
              <a:off x="6738729" y="3507695"/>
              <a:ext cx="175200" cy="17520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2189;p64">
              <a:extLst>
                <a:ext uri="{FF2B5EF4-FFF2-40B4-BE49-F238E27FC236}">
                  <a16:creationId xmlns:a16="http://schemas.microsoft.com/office/drawing/2014/main" id="{F8B61D25-E6F2-AFBD-E2FD-A90B895DA88F}"/>
                </a:ext>
              </a:extLst>
            </p:cNvPr>
            <p:cNvCxnSpPr/>
            <p:nvPr/>
          </p:nvCxnSpPr>
          <p:spPr>
            <a:xfrm flipH="1">
              <a:off x="6740181" y="3509158"/>
              <a:ext cx="162600" cy="162600"/>
            </a:xfrm>
            <a:prstGeom prst="straightConnector1">
              <a:avLst/>
            </a:prstGeom>
            <a:noFill/>
            <a:ln w="9525" cap="flat" cmpd="sng">
              <a:solidFill>
                <a:schemeClr val="lt2"/>
              </a:solidFill>
              <a:prstDash val="solid"/>
              <a:round/>
              <a:headEnd type="none" w="med" len="med"/>
              <a:tailEnd type="none" w="med" len="med"/>
            </a:ln>
          </p:spPr>
        </p:cxnSp>
      </p:grpSp>
      <p:grpSp>
        <p:nvGrpSpPr>
          <p:cNvPr id="12" name="Google Shape;2190;p64">
            <a:extLst>
              <a:ext uri="{FF2B5EF4-FFF2-40B4-BE49-F238E27FC236}">
                <a16:creationId xmlns:a16="http://schemas.microsoft.com/office/drawing/2014/main" id="{4CE080C8-CF7C-8169-955D-50D41C6C3CB4}"/>
              </a:ext>
            </a:extLst>
          </p:cNvPr>
          <p:cNvGrpSpPr/>
          <p:nvPr/>
        </p:nvGrpSpPr>
        <p:grpSpPr>
          <a:xfrm rot="1166159">
            <a:off x="8583796" y="1521456"/>
            <a:ext cx="281107" cy="268669"/>
            <a:chOff x="6709500" y="3488675"/>
            <a:chExt cx="224100" cy="214200"/>
          </a:xfrm>
        </p:grpSpPr>
        <p:cxnSp>
          <p:nvCxnSpPr>
            <p:cNvPr id="13" name="Google Shape;2191;p64">
              <a:extLst>
                <a:ext uri="{FF2B5EF4-FFF2-40B4-BE49-F238E27FC236}">
                  <a16:creationId xmlns:a16="http://schemas.microsoft.com/office/drawing/2014/main" id="{A3A189CC-3D62-4510-3222-DAF0C5CE8365}"/>
                </a:ext>
              </a:extLst>
            </p:cNvPr>
            <p:cNvCxnSpPr/>
            <p:nvPr/>
          </p:nvCxnSpPr>
          <p:spPr>
            <a:xfrm>
              <a:off x="6821486" y="3488675"/>
              <a:ext cx="0" cy="21420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2192;p64">
              <a:extLst>
                <a:ext uri="{FF2B5EF4-FFF2-40B4-BE49-F238E27FC236}">
                  <a16:creationId xmlns:a16="http://schemas.microsoft.com/office/drawing/2014/main" id="{00E80EE7-3992-6D67-63F2-CE0758985271}"/>
                </a:ext>
              </a:extLst>
            </p:cNvPr>
            <p:cNvCxnSpPr/>
            <p:nvPr/>
          </p:nvCxnSpPr>
          <p:spPr>
            <a:xfrm>
              <a:off x="6709500" y="3590452"/>
              <a:ext cx="224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2193;p64">
              <a:extLst>
                <a:ext uri="{FF2B5EF4-FFF2-40B4-BE49-F238E27FC236}">
                  <a16:creationId xmlns:a16="http://schemas.microsoft.com/office/drawing/2014/main" id="{6B0ABA3A-2FB2-300D-AE6C-D71D4BF09E18}"/>
                </a:ext>
              </a:extLst>
            </p:cNvPr>
            <p:cNvCxnSpPr/>
            <p:nvPr/>
          </p:nvCxnSpPr>
          <p:spPr>
            <a:xfrm>
              <a:off x="6738729" y="3507695"/>
              <a:ext cx="175200" cy="17520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2194;p64">
              <a:extLst>
                <a:ext uri="{FF2B5EF4-FFF2-40B4-BE49-F238E27FC236}">
                  <a16:creationId xmlns:a16="http://schemas.microsoft.com/office/drawing/2014/main" id="{8DE9E069-C148-631E-AD62-53AE29CAD56E}"/>
                </a:ext>
              </a:extLst>
            </p:cNvPr>
            <p:cNvCxnSpPr/>
            <p:nvPr/>
          </p:nvCxnSpPr>
          <p:spPr>
            <a:xfrm flipH="1">
              <a:off x="6740181" y="3509158"/>
              <a:ext cx="162600" cy="162600"/>
            </a:xfrm>
            <a:prstGeom prst="straightConnector1">
              <a:avLst/>
            </a:prstGeom>
            <a:noFill/>
            <a:ln w="9525" cap="flat" cmpd="sng">
              <a:solidFill>
                <a:schemeClr val="accent4"/>
              </a:solidFill>
              <a:prstDash val="solid"/>
              <a:round/>
              <a:headEnd type="none" w="med" len="med"/>
              <a:tailEnd type="none" w="med" len="med"/>
            </a:ln>
          </p:spPr>
        </p:cxnSp>
      </p:grpSp>
      <p:graphicFrame>
        <p:nvGraphicFramePr>
          <p:cNvPr id="17" name="Table 16">
            <a:extLst>
              <a:ext uri="{FF2B5EF4-FFF2-40B4-BE49-F238E27FC236}">
                <a16:creationId xmlns:a16="http://schemas.microsoft.com/office/drawing/2014/main" id="{B36C7F57-464D-E39F-0283-64A49B687288}"/>
              </a:ext>
            </a:extLst>
          </p:cNvPr>
          <p:cNvGraphicFramePr>
            <a:graphicFrameLocks noGrp="1"/>
          </p:cNvGraphicFramePr>
          <p:nvPr>
            <p:extLst>
              <p:ext uri="{D42A27DB-BD31-4B8C-83A1-F6EECF244321}">
                <p14:modId xmlns:p14="http://schemas.microsoft.com/office/powerpoint/2010/main" val="2263925973"/>
              </p:ext>
            </p:extLst>
          </p:nvPr>
        </p:nvGraphicFramePr>
        <p:xfrm>
          <a:off x="5571450" y="4125617"/>
          <a:ext cx="2434760" cy="414852"/>
        </p:xfrm>
        <a:graphic>
          <a:graphicData uri="http://schemas.openxmlformats.org/drawingml/2006/table">
            <a:tbl>
              <a:tblPr firstRow="1" bandRow="1">
                <a:tableStyleId>{C4B1156A-380E-4F78-BDF5-A606A8083BF9}</a:tableStyleId>
              </a:tblPr>
              <a:tblGrid>
                <a:gridCol w="486952">
                  <a:extLst>
                    <a:ext uri="{9D8B030D-6E8A-4147-A177-3AD203B41FA5}">
                      <a16:colId xmlns:a16="http://schemas.microsoft.com/office/drawing/2014/main" val="1603954773"/>
                    </a:ext>
                  </a:extLst>
                </a:gridCol>
                <a:gridCol w="486952">
                  <a:extLst>
                    <a:ext uri="{9D8B030D-6E8A-4147-A177-3AD203B41FA5}">
                      <a16:colId xmlns:a16="http://schemas.microsoft.com/office/drawing/2014/main" val="2353180338"/>
                    </a:ext>
                  </a:extLst>
                </a:gridCol>
                <a:gridCol w="510225">
                  <a:extLst>
                    <a:ext uri="{9D8B030D-6E8A-4147-A177-3AD203B41FA5}">
                      <a16:colId xmlns:a16="http://schemas.microsoft.com/office/drawing/2014/main" val="676908930"/>
                    </a:ext>
                  </a:extLst>
                </a:gridCol>
                <a:gridCol w="463679">
                  <a:extLst>
                    <a:ext uri="{9D8B030D-6E8A-4147-A177-3AD203B41FA5}">
                      <a16:colId xmlns:a16="http://schemas.microsoft.com/office/drawing/2014/main" val="2655053587"/>
                    </a:ext>
                  </a:extLst>
                </a:gridCol>
                <a:gridCol w="486952">
                  <a:extLst>
                    <a:ext uri="{9D8B030D-6E8A-4147-A177-3AD203B41FA5}">
                      <a16:colId xmlns:a16="http://schemas.microsoft.com/office/drawing/2014/main" val="3597852999"/>
                    </a:ext>
                  </a:extLst>
                </a:gridCol>
              </a:tblGrid>
              <a:tr h="414852">
                <a:tc>
                  <a:txBody>
                    <a:bodyPr/>
                    <a:lstStyle/>
                    <a:p>
                      <a:pPr algn="ctr"/>
                      <a:r>
                        <a:rPr lang="en-US" sz="2000" b="1" noProof="1">
                          <a:solidFill>
                            <a:schemeClr val="tx1"/>
                          </a:solidFill>
                          <a:latin typeface="Arial" panose="020B0604020202020204" pitchFamily="34" charset="0"/>
                          <a:cs typeface="Arial" panose="020B0604020202020204" pitchFamily="34" charset="0"/>
                        </a:rPr>
                        <a:t>1</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b="1" noProof="1">
                          <a:solidFill>
                            <a:schemeClr val="tx1"/>
                          </a:solidFill>
                          <a:latin typeface="Arial" panose="020B0604020202020204" pitchFamily="34" charset="0"/>
                          <a:cs typeface="Arial" panose="020B0604020202020204" pitchFamily="34" charset="0"/>
                        </a:rPr>
                        <a:t>2</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3</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4</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5</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45688"/>
                  </a:ext>
                </a:extLst>
              </a:tr>
            </a:tbl>
          </a:graphicData>
        </a:graphic>
      </p:graphicFrame>
      <p:graphicFrame>
        <p:nvGraphicFramePr>
          <p:cNvPr id="19" name="Table 18">
            <a:extLst>
              <a:ext uri="{FF2B5EF4-FFF2-40B4-BE49-F238E27FC236}">
                <a16:creationId xmlns:a16="http://schemas.microsoft.com/office/drawing/2014/main" id="{AD77D6A9-51DF-9B68-2BAF-97B0401D9762}"/>
              </a:ext>
            </a:extLst>
          </p:cNvPr>
          <p:cNvGraphicFramePr>
            <a:graphicFrameLocks noGrp="1"/>
          </p:cNvGraphicFramePr>
          <p:nvPr>
            <p:extLst>
              <p:ext uri="{D42A27DB-BD31-4B8C-83A1-F6EECF244321}">
                <p14:modId xmlns:p14="http://schemas.microsoft.com/office/powerpoint/2010/main" val="3597980535"/>
              </p:ext>
            </p:extLst>
          </p:nvPr>
        </p:nvGraphicFramePr>
        <p:xfrm>
          <a:off x="890047" y="4081416"/>
          <a:ext cx="2264305" cy="396240"/>
        </p:xfrm>
        <a:graphic>
          <a:graphicData uri="http://schemas.openxmlformats.org/drawingml/2006/table">
            <a:tbl>
              <a:tblPr firstRow="1" bandRow="1">
                <a:tableStyleId>{C4B1156A-380E-4F78-BDF5-A606A8083BF9}</a:tableStyleId>
              </a:tblPr>
              <a:tblGrid>
                <a:gridCol w="452861">
                  <a:extLst>
                    <a:ext uri="{9D8B030D-6E8A-4147-A177-3AD203B41FA5}">
                      <a16:colId xmlns:a16="http://schemas.microsoft.com/office/drawing/2014/main" val="1603954773"/>
                    </a:ext>
                  </a:extLst>
                </a:gridCol>
                <a:gridCol w="452861">
                  <a:extLst>
                    <a:ext uri="{9D8B030D-6E8A-4147-A177-3AD203B41FA5}">
                      <a16:colId xmlns:a16="http://schemas.microsoft.com/office/drawing/2014/main" val="2353180338"/>
                    </a:ext>
                  </a:extLst>
                </a:gridCol>
                <a:gridCol w="452861">
                  <a:extLst>
                    <a:ext uri="{9D8B030D-6E8A-4147-A177-3AD203B41FA5}">
                      <a16:colId xmlns:a16="http://schemas.microsoft.com/office/drawing/2014/main" val="676908930"/>
                    </a:ext>
                  </a:extLst>
                </a:gridCol>
                <a:gridCol w="452861">
                  <a:extLst>
                    <a:ext uri="{9D8B030D-6E8A-4147-A177-3AD203B41FA5}">
                      <a16:colId xmlns:a16="http://schemas.microsoft.com/office/drawing/2014/main" val="2655053587"/>
                    </a:ext>
                  </a:extLst>
                </a:gridCol>
                <a:gridCol w="452861">
                  <a:extLst>
                    <a:ext uri="{9D8B030D-6E8A-4147-A177-3AD203B41FA5}">
                      <a16:colId xmlns:a16="http://schemas.microsoft.com/office/drawing/2014/main" val="3597852999"/>
                    </a:ext>
                  </a:extLst>
                </a:gridCol>
              </a:tblGrid>
              <a:tr h="236871">
                <a:tc>
                  <a:txBody>
                    <a:bodyPr/>
                    <a:lstStyle/>
                    <a:p>
                      <a:pPr algn="ctr"/>
                      <a:r>
                        <a:rPr lang="en-US" sz="2000" b="1" noProof="1">
                          <a:solidFill>
                            <a:schemeClr val="tx1"/>
                          </a:solidFill>
                          <a:latin typeface="Arial" panose="020B0604020202020204" pitchFamily="34" charset="0"/>
                          <a:cs typeface="Arial" panose="020B0604020202020204" pitchFamily="34" charset="0"/>
                        </a:rPr>
                        <a:t>3</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noProof="1">
                          <a:solidFill>
                            <a:schemeClr val="tx1"/>
                          </a:solidFill>
                          <a:latin typeface="Arial" panose="020B0604020202020204" pitchFamily="34" charset="0"/>
                          <a:cs typeface="Arial" panose="020B0604020202020204" pitchFamily="34" charset="0"/>
                        </a:rPr>
                        <a:t>2</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4</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1</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1">
                          <a:solidFill>
                            <a:schemeClr val="tx1"/>
                          </a:solidFill>
                          <a:latin typeface="Arial" panose="020B0604020202020204" pitchFamily="34" charset="0"/>
                          <a:cs typeface="Arial" panose="020B0604020202020204" pitchFamily="34" charset="0"/>
                        </a:rPr>
                        <a:t>5</a:t>
                      </a:r>
                      <a:endParaRPr lang="vi-VN" sz="2000" b="1" noProof="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45688"/>
                  </a:ext>
                </a:extLst>
              </a:tr>
            </a:tbl>
          </a:graphicData>
        </a:graphic>
      </p:graphicFrame>
      <p:sp>
        <p:nvSpPr>
          <p:cNvPr id="20" name="Rectangle: Rounded Corners 19">
            <a:extLst>
              <a:ext uri="{FF2B5EF4-FFF2-40B4-BE49-F238E27FC236}">
                <a16:creationId xmlns:a16="http://schemas.microsoft.com/office/drawing/2014/main" id="{7B7E68F1-0095-AC9D-622B-64AD69706E59}"/>
              </a:ext>
            </a:extLst>
          </p:cNvPr>
          <p:cNvSpPr/>
          <p:nvPr/>
        </p:nvSpPr>
        <p:spPr>
          <a:xfrm>
            <a:off x="-541168" y="4664281"/>
            <a:ext cx="5126733" cy="180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srgbClr val="FF0000"/>
                </a:solidFill>
                <a:effectLst/>
                <a:uLnTx/>
                <a:uFillTx/>
                <a:latin typeface="Arial" panose="020B0604020202020204" pitchFamily="34" charset="0"/>
                <a:ea typeface="+mn-ea"/>
                <a:cs typeface="Arial" panose="020B0604020202020204" pitchFamily="34" charset="0"/>
              </a:rPr>
              <a:t>Đầu vào</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0432CA52-5BE7-1D7F-22BF-027A7265AD1D}"/>
              </a:ext>
            </a:extLst>
          </p:cNvPr>
          <p:cNvSpPr txBox="1"/>
          <p:nvPr/>
        </p:nvSpPr>
        <p:spPr>
          <a:xfrm>
            <a:off x="6338385" y="4526332"/>
            <a:ext cx="4878198" cy="456535"/>
          </a:xfrm>
          <a:prstGeom prst="rect">
            <a:avLst/>
          </a:prstGeom>
          <a:noFill/>
        </p:spPr>
        <p:txBody>
          <a:bodyPr wrap="square">
            <a:spAutoFit/>
          </a:bodyPr>
          <a:lstStyle/>
          <a:p>
            <a:pPr defTabSz="685800">
              <a:lnSpc>
                <a:spcPct val="150000"/>
              </a:lnSpc>
              <a:buClrTx/>
              <a:defRPr/>
            </a:pPr>
            <a:r>
              <a:rPr lang="en-US" sz="1800" kern="1200" noProof="1">
                <a:solidFill>
                  <a:prstClr val="black"/>
                </a:solidFill>
                <a:latin typeface="Arial" panose="020B0604020202020204" pitchFamily="34" charset="0"/>
                <a:cs typeface="Arial" panose="020B0604020202020204" pitchFamily="34" charset="0"/>
              </a:rPr>
              <a:t>Đầu ra</a:t>
            </a:r>
            <a:endParaRPr lang="vi-VN" sz="1800" kern="1200" noProof="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5702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grpSp>
        <p:nvGrpSpPr>
          <p:cNvPr id="8" name="Group 7">
            <a:extLst>
              <a:ext uri="{FF2B5EF4-FFF2-40B4-BE49-F238E27FC236}">
                <a16:creationId xmlns:a16="http://schemas.microsoft.com/office/drawing/2014/main" id="{1EEBF379-7C50-5C21-3142-5DB35D2933BD}"/>
              </a:ext>
            </a:extLst>
          </p:cNvPr>
          <p:cNvGrpSpPr/>
          <p:nvPr/>
        </p:nvGrpSpPr>
        <p:grpSpPr>
          <a:xfrm>
            <a:off x="4613966" y="590345"/>
            <a:ext cx="3570160" cy="3962809"/>
            <a:chOff x="4773336" y="802138"/>
            <a:chExt cx="3427547" cy="3619500"/>
          </a:xfrm>
        </p:grpSpPr>
        <p:pic>
          <p:nvPicPr>
            <p:cNvPr id="4098" name="Picture 122">
              <a:extLst>
                <a:ext uri="{FF2B5EF4-FFF2-40B4-BE49-F238E27FC236}">
                  <a16:creationId xmlns:a16="http://schemas.microsoft.com/office/drawing/2014/main" id="{55789B9E-9E07-6586-C9EE-49A508C42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933" y="802138"/>
              <a:ext cx="340995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23">
              <a:extLst>
                <a:ext uri="{FF2B5EF4-FFF2-40B4-BE49-F238E27FC236}">
                  <a16:creationId xmlns:a16="http://schemas.microsoft.com/office/drawing/2014/main" id="{FAF74CC8-71D9-6AB8-E86C-8BABEEFB5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336" y="2834138"/>
              <a:ext cx="3425049" cy="15875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3">
            <a:extLst>
              <a:ext uri="{FF2B5EF4-FFF2-40B4-BE49-F238E27FC236}">
                <a16:creationId xmlns:a16="http://schemas.microsoft.com/office/drawing/2014/main" id="{7661FB24-22A0-3515-A3D5-E72A96728025}"/>
              </a:ext>
            </a:extLst>
          </p:cNvPr>
          <p:cNvSpPr>
            <a:spLocks noChangeArrowheads="1"/>
          </p:cNvSpPr>
          <p:nvPr/>
        </p:nvSpPr>
        <p:spPr bwMode="auto">
          <a:xfrm>
            <a:off x="759351" y="2390151"/>
            <a:ext cx="34603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Em hãy diễn giải hoạt động của thuật toán sắp xếp chọn trên cơ sở mô phỏng vòng lặp thứ nhất qua </a:t>
            </a:r>
            <a:r>
              <a:rPr kumimoji="0" lang="vi-VN" altLang="en-US" sz="24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hình 16.5. </a:t>
            </a:r>
            <a:endParaRPr kumimoji="0" lang="en-US" altLang="en-US" sz="2400" b="1" u="none" strike="noStrike" cap="none" normalizeH="0" baseline="0" dirty="0">
              <a:ln>
                <a:noFill/>
              </a:ln>
              <a:solidFill>
                <a:schemeClr val="tx1">
                  <a:lumMod val="75000"/>
                </a:schemeClr>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u="none" strike="noStrike" cap="none" normalizeH="0" baseline="0" dirty="0">
              <a:ln>
                <a:noFill/>
              </a:ln>
              <a:solidFill>
                <a:schemeClr val="tx1">
                  <a:lumMod val="75000"/>
                </a:schemeClr>
              </a:solidFill>
              <a:effectLst/>
              <a:latin typeface="+mn-lt"/>
            </a:endParaRP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54347" y="311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14">
            <a:extLst>
              <a:ext uri="{FF2B5EF4-FFF2-40B4-BE49-F238E27FC236}">
                <a16:creationId xmlns:a16="http://schemas.microsoft.com/office/drawing/2014/main" id="{E532A1A0-33B3-273C-BCD0-DF20C85C169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2980" y="802652"/>
            <a:ext cx="2184816" cy="1544848"/>
          </a:xfrm>
          <a:prstGeom prst="rect">
            <a:avLst/>
          </a:prstGeom>
        </p:spPr>
      </p:pic>
    </p:spTree>
    <p:extLst>
      <p:ext uri="{BB962C8B-B14F-4D97-AF65-F5344CB8AC3E}">
        <p14:creationId xmlns:p14="http://schemas.microsoft.com/office/powerpoint/2010/main" val="4156836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54347" y="311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1CB63C31-8760-8997-59B1-2BCCF6B26A1C}"/>
              </a:ext>
            </a:extLst>
          </p:cNvPr>
          <p:cNvSpPr txBox="1"/>
          <p:nvPr/>
        </p:nvSpPr>
        <p:spPr>
          <a:xfrm>
            <a:off x="1115736" y="2073997"/>
            <a:ext cx="6912528" cy="2239844"/>
          </a:xfrm>
          <a:prstGeom prst="rect">
            <a:avLst/>
          </a:prstGeom>
          <a:noFill/>
        </p:spPr>
        <p:txBody>
          <a:bodyPr wrap="square">
            <a:spAutoFit/>
          </a:bodyPr>
          <a:lstStyle/>
          <a:p>
            <a:pPr marL="0" marR="0" algn="just">
              <a:lnSpc>
                <a:spcPct val="150000"/>
              </a:lnSpc>
              <a:spcBef>
                <a:spcPts val="0"/>
              </a:spcBef>
              <a:spcAft>
                <a:spcPts val="800"/>
              </a:spcAft>
            </a:pPr>
            <a:r>
              <a:rPr lang="vi-VN" sz="2400" i="1" dirty="0">
                <a:solidFill>
                  <a:srgbClr val="000000"/>
                </a:solidFill>
                <a:effectLst/>
                <a:latin typeface="+mn-lt"/>
                <a:ea typeface="Calibri" panose="020F0502020204030204" pitchFamily="34" charset="0"/>
                <a:cs typeface="Times New Roman" panose="02020603050405020304" pitchFamily="18" charset="0"/>
              </a:rPr>
              <a:t>Mô tả thuật toán sắp xếp chọn bằng ngôn ngữ tự nhiên</a:t>
            </a:r>
            <a:r>
              <a:rPr lang="vi-VN" sz="2400" dirty="0">
                <a:solidFill>
                  <a:srgbClr val="000000"/>
                </a:solidFill>
                <a:effectLst/>
                <a:latin typeface="+mn-lt"/>
                <a:ea typeface="Calibri" panose="020F0502020204030204" pitchFamily="34" charset="0"/>
                <a:cs typeface="Times New Roman" panose="02020603050405020304" pitchFamily="18" charset="0"/>
              </a:rPr>
              <a:t> SGK tr.81  và thực hiện nhiệm vụ: </a:t>
            </a:r>
            <a:r>
              <a:rPr lang="vi-VN" sz="2400" b="1" i="1" dirty="0">
                <a:solidFill>
                  <a:srgbClr val="000000"/>
                </a:solidFill>
                <a:effectLst/>
                <a:latin typeface="+mn-lt"/>
                <a:ea typeface="Calibri" panose="020F0502020204030204" pitchFamily="34" charset="0"/>
                <a:cs typeface="Times New Roman" panose="02020603050405020304" pitchFamily="18" charset="0"/>
              </a:rPr>
              <a:t>Em hãy trình bày các bước mô tả thuật toán sắp xếp chọn bằng ngôn ngữ tự nhiên.</a:t>
            </a:r>
            <a:endParaRPr lang="en-US" sz="2400" b="1" dirty="0">
              <a:effectLst/>
              <a:latin typeface="+mn-lt"/>
              <a:ea typeface="Calibri" panose="020F0502020204030204" pitchFamily="34" charset="0"/>
              <a:cs typeface="Times New Roman" panose="02020603050405020304" pitchFamily="18" charset="0"/>
            </a:endParaRPr>
          </a:p>
        </p:txBody>
      </p:sp>
      <p:pic>
        <p:nvPicPr>
          <p:cNvPr id="10" name="Picture 22">
            <a:extLst>
              <a:ext uri="{FF2B5EF4-FFF2-40B4-BE49-F238E27FC236}">
                <a16:creationId xmlns:a16="http://schemas.microsoft.com/office/drawing/2014/main" id="{A34C506E-4E20-27FF-6B11-48C6BCD8C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51337" y="579845"/>
            <a:ext cx="2041326" cy="1474858"/>
          </a:xfrm>
          <a:prstGeom prst="rect">
            <a:avLst/>
          </a:prstGeom>
        </p:spPr>
      </p:pic>
    </p:spTree>
    <p:extLst>
      <p:ext uri="{BB962C8B-B14F-4D97-AF65-F5344CB8AC3E}">
        <p14:creationId xmlns:p14="http://schemas.microsoft.com/office/powerpoint/2010/main" val="1784880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a:latin typeface="Arial" panose="020B0604020202020204" pitchFamily="34" charset="0"/>
                <a:cs typeface="Arial" panose="020B0604020202020204" pitchFamily="34" charset="0"/>
              </a:rPr>
              <a:t>02. KHÁM PHÁ</a:t>
            </a:r>
            <a:endParaRPr lang="en-US" sz="2400" b="1" dirty="0">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54347" y="295708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CDD40884-BAB9-6C17-2134-46B4C198F116}"/>
              </a:ext>
            </a:extLst>
          </p:cNvPr>
          <p:cNvSpPr>
            <a:spLocks noChangeArrowheads="1"/>
          </p:cNvSpPr>
          <p:nvPr/>
        </p:nvSpPr>
        <p:spPr bwMode="auto">
          <a:xfrm>
            <a:off x="1079025" y="1403448"/>
            <a:ext cx="6985235" cy="142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en-US" sz="200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 </a:t>
            </a:r>
            <a:r>
              <a:rPr kumimoji="0" lang="vi-VN" altLang="en-US" sz="20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năm học sinh</a:t>
            </a:r>
            <a:r>
              <a:rPr kumimoji="0" lang="vi-VN" altLang="en-US" sz="200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mỗi học sinh viết ra tờ giấy một con số mà mình yêu thích. Các em đứng thành một hàng ngang và cầm tờ giấy có ghi con số để cả lớp có thể quan sát được.</a:t>
            </a:r>
            <a:endParaRPr kumimoji="0" lang="en-US" altLang="en-US" sz="105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6A3431-3071-C69D-6792-E549FD65EBA1}"/>
              </a:ext>
            </a:extLst>
          </p:cNvPr>
          <p:cNvSpPr txBox="1"/>
          <p:nvPr/>
        </p:nvSpPr>
        <p:spPr>
          <a:xfrm>
            <a:off x="4974672" y="577486"/>
            <a:ext cx="3246539" cy="369332"/>
          </a:xfrm>
          <a:prstGeom prst="rect">
            <a:avLst/>
          </a:prstGeom>
          <a:solidFill>
            <a:schemeClr val="accent3">
              <a:lumMod val="60000"/>
              <a:lumOff val="4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800" b="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Hoạt động 2. Sắp xếp chọn</a:t>
            </a:r>
            <a:endParaRPr kumimoji="0" lang="en-US" altLang="en-US" sz="10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C035388-532D-DE40-FA4D-1EF314F2E6CD}"/>
              </a:ext>
            </a:extLst>
          </p:cNvPr>
          <p:cNvSpPr txBox="1"/>
          <p:nvPr/>
        </p:nvSpPr>
        <p:spPr>
          <a:xfrm>
            <a:off x="961441" y="3209496"/>
            <a:ext cx="1157681"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VÍ DỤ:</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3105672C-B148-69F9-4BFF-04E54A4D1EFB}"/>
              </a:ext>
            </a:extLst>
          </p:cNvPr>
          <p:cNvGraphicFramePr>
            <a:graphicFrameLocks noGrp="1"/>
          </p:cNvGraphicFramePr>
          <p:nvPr>
            <p:extLst>
              <p:ext uri="{D42A27DB-BD31-4B8C-83A1-F6EECF244321}">
                <p14:modId xmlns:p14="http://schemas.microsoft.com/office/powerpoint/2010/main" val="3200680522"/>
              </p:ext>
            </p:extLst>
          </p:nvPr>
        </p:nvGraphicFramePr>
        <p:xfrm>
          <a:off x="1973568" y="3245370"/>
          <a:ext cx="5196150" cy="905364"/>
        </p:xfrm>
        <a:graphic>
          <a:graphicData uri="http://schemas.openxmlformats.org/drawingml/2006/table">
            <a:tbl>
              <a:tblPr firstRow="1" bandRow="1">
                <a:tableStyleId>{EA3874BA-D9AD-4B3C-AA33-52E03397FBAB}</a:tableStyleId>
              </a:tblPr>
              <a:tblGrid>
                <a:gridCol w="1039230">
                  <a:extLst>
                    <a:ext uri="{9D8B030D-6E8A-4147-A177-3AD203B41FA5}">
                      <a16:colId xmlns:a16="http://schemas.microsoft.com/office/drawing/2014/main" val="1167318650"/>
                    </a:ext>
                  </a:extLst>
                </a:gridCol>
                <a:gridCol w="1039230">
                  <a:extLst>
                    <a:ext uri="{9D8B030D-6E8A-4147-A177-3AD203B41FA5}">
                      <a16:colId xmlns:a16="http://schemas.microsoft.com/office/drawing/2014/main" val="3402959475"/>
                    </a:ext>
                  </a:extLst>
                </a:gridCol>
                <a:gridCol w="1039230">
                  <a:extLst>
                    <a:ext uri="{9D8B030D-6E8A-4147-A177-3AD203B41FA5}">
                      <a16:colId xmlns:a16="http://schemas.microsoft.com/office/drawing/2014/main" val="3397336786"/>
                    </a:ext>
                  </a:extLst>
                </a:gridCol>
                <a:gridCol w="1039230">
                  <a:extLst>
                    <a:ext uri="{9D8B030D-6E8A-4147-A177-3AD203B41FA5}">
                      <a16:colId xmlns:a16="http://schemas.microsoft.com/office/drawing/2014/main" val="3087467215"/>
                    </a:ext>
                  </a:extLst>
                </a:gridCol>
                <a:gridCol w="1039230">
                  <a:extLst>
                    <a:ext uri="{9D8B030D-6E8A-4147-A177-3AD203B41FA5}">
                      <a16:colId xmlns:a16="http://schemas.microsoft.com/office/drawing/2014/main" val="3056898598"/>
                    </a:ext>
                  </a:extLst>
                </a:gridCol>
              </a:tblGrid>
              <a:tr h="905364">
                <a:tc>
                  <a:txBody>
                    <a:bodyPr/>
                    <a:lstStyle/>
                    <a:p>
                      <a:pPr algn="ctr"/>
                      <a:r>
                        <a:rPr lang="en-US" sz="4800" dirty="0">
                          <a:ln>
                            <a:solidFill>
                              <a:srgbClr val="000000"/>
                            </a:solidFill>
                          </a:ln>
                          <a:solidFill>
                            <a:srgbClr val="000000"/>
                          </a:solidFill>
                        </a:rPr>
                        <a:t>41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4800" dirty="0">
                          <a:ln>
                            <a:solidFill>
                              <a:srgbClr val="000000"/>
                            </a:solidFill>
                          </a:ln>
                          <a:solidFill>
                            <a:srgbClr val="000000"/>
                          </a:solidFill>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4800" dirty="0">
                          <a:ln>
                            <a:solidFill>
                              <a:srgbClr val="000000"/>
                            </a:solidFill>
                          </a:ln>
                          <a:solidFill>
                            <a:srgbClr val="000000"/>
                          </a:solidFill>
                        </a:rPr>
                        <a:t>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4800" dirty="0">
                          <a:ln>
                            <a:solidFill>
                              <a:srgbClr val="000000"/>
                            </a:solidFill>
                          </a:ln>
                          <a:solidFill>
                            <a:srgbClr val="000000"/>
                          </a:solidFill>
                        </a:rPr>
                        <a:t>32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800" dirty="0">
                          <a:ln>
                            <a:solidFill>
                              <a:srgbClr val="000000"/>
                            </a:solidFill>
                          </a:ln>
                          <a:solidFill>
                            <a:srgbClr val="000000"/>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383149"/>
                  </a:ext>
                </a:extLst>
              </a:tr>
            </a:tbl>
          </a:graphicData>
        </a:graphic>
      </p:graphicFrame>
    </p:spTree>
    <p:extLst>
      <p:ext uri="{BB962C8B-B14F-4D97-AF65-F5344CB8AC3E}">
        <p14:creationId xmlns:p14="http://schemas.microsoft.com/office/powerpoint/2010/main" val="505799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9"/>
        <p:cNvGrpSpPr/>
        <p:nvPr/>
      </p:nvGrpSpPr>
      <p:grpSpPr>
        <a:xfrm>
          <a:off x="0" y="0"/>
          <a:ext cx="0" cy="0"/>
          <a:chOff x="0" y="0"/>
          <a:chExt cx="0" cy="0"/>
        </a:xfrm>
      </p:grpSpPr>
      <p:sp>
        <p:nvSpPr>
          <p:cNvPr id="312" name="Google Shape;312;p31"/>
          <p:cNvSpPr/>
          <p:nvPr/>
        </p:nvSpPr>
        <p:spPr>
          <a:xfrm rot="1520602">
            <a:off x="7613499" y="4525580"/>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7626150" y="136467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rot="6228068">
            <a:off x="575739" y="38351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rot="1612300">
            <a:off x="650638" y="1123961"/>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8316850" y="307572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946438" y="2841363"/>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061338" y="340692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rot="7255458">
            <a:off x="1477558" y="6949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1144300" y="32296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rot="7255458">
            <a:off x="1941862" y="949563"/>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6093900" y="4666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868975" y="4395502"/>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13C8D001-7B16-D2A2-577E-33CCA1A0D29A}"/>
              </a:ext>
            </a:extLst>
          </p:cNvPr>
          <p:cNvSpPr>
            <a:spLocks noGrp="1"/>
          </p:cNvSpPr>
          <p:nvPr>
            <p:ph type="ctrTitle"/>
          </p:nvPr>
        </p:nvSpPr>
        <p:spPr>
          <a:xfrm>
            <a:off x="2131050" y="1970400"/>
            <a:ext cx="4881900" cy="2518500"/>
          </a:xfrm>
        </p:spPr>
        <p:txBody>
          <a:bodyPr/>
          <a:lstStyle/>
          <a:p>
            <a:pPr>
              <a:lnSpc>
                <a:spcPct val="150000"/>
              </a:lnSpc>
            </a:pPr>
            <a:r>
              <a:rPr lang="vi-VN" sz="4800" b="1" dirty="0">
                <a:solidFill>
                  <a:schemeClr val="accent3">
                    <a:lumMod val="50000"/>
                  </a:schemeClr>
                </a:solidFill>
                <a:effectLst/>
                <a:latin typeface="+mn-lt"/>
                <a:ea typeface="DengXian Light" panose="02010600030101010101" pitchFamily="2" charset="-122"/>
                <a:cs typeface="Times New Roman" panose="02020603050405020304" pitchFamily="18" charset="0"/>
              </a:rPr>
              <a:t>BÀI 16: </a:t>
            </a:r>
            <a:br>
              <a:rPr lang="en-US" sz="4800" b="1" dirty="0">
                <a:solidFill>
                  <a:schemeClr val="accent3">
                    <a:lumMod val="50000"/>
                  </a:schemeClr>
                </a:solidFill>
                <a:effectLst/>
                <a:latin typeface="+mn-lt"/>
                <a:ea typeface="DengXian Light" panose="02010600030101010101" pitchFamily="2" charset="-122"/>
                <a:cs typeface="Times New Roman" panose="02020603050405020304" pitchFamily="18" charset="0"/>
              </a:rPr>
            </a:br>
            <a:r>
              <a:rPr lang="vi-VN" sz="5400" b="1" dirty="0">
                <a:solidFill>
                  <a:srgbClr val="283C9F"/>
                </a:solidFill>
                <a:effectLst/>
                <a:latin typeface="+mn-lt"/>
                <a:ea typeface="DengXian Light" panose="02010600030101010101" pitchFamily="2" charset="-122"/>
                <a:cs typeface="Times New Roman" panose="02020603050405020304" pitchFamily="18" charset="0"/>
              </a:rPr>
              <a:t>THUẬT TOÁN SẮP XẾP</a:t>
            </a:r>
            <a:endParaRPr lang="en-US" sz="19900" dirty="0">
              <a:solidFill>
                <a:srgbClr val="283C9F"/>
              </a:solidFill>
              <a:latin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54347" y="311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08DF476E-2902-9E99-D825-6AF6EB35CF99}"/>
              </a:ext>
            </a:extLst>
          </p:cNvPr>
          <p:cNvSpPr>
            <a:spLocks noChangeArrowheads="1"/>
          </p:cNvSpPr>
          <p:nvPr/>
        </p:nvSpPr>
        <p:spPr bwMode="auto">
          <a:xfrm>
            <a:off x="5279320" y="596025"/>
            <a:ext cx="3144680" cy="307777"/>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HOẠT ĐỘNG </a:t>
            </a:r>
            <a:r>
              <a:rPr kumimoji="0" lang="en-US"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2</a:t>
            </a:r>
            <a:r>
              <a:rPr kumimoji="0" lang="vi-VN"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SẮP XẾP CHỌN</a:t>
            </a:r>
            <a:endParaRPr kumimoji="0" lang="en-US" altLang="en-US" sz="800" b="0" u="none" strike="noStrike" cap="none" normalizeH="0" baseline="0" dirty="0">
              <a:ln>
                <a:noFill/>
              </a:ln>
              <a:solidFill>
                <a:schemeClr val="tx1"/>
              </a:solidFill>
              <a:effectLst/>
              <a:latin typeface="+mn-lt"/>
            </a:endParaRPr>
          </a:p>
        </p:txBody>
      </p:sp>
      <p:pic>
        <p:nvPicPr>
          <p:cNvPr id="6145" name="Picture 128">
            <a:extLst>
              <a:ext uri="{FF2B5EF4-FFF2-40B4-BE49-F238E27FC236}">
                <a16:creationId xmlns:a16="http://schemas.microsoft.com/office/drawing/2014/main" id="{34DF2584-2014-5D33-138C-1EAA6DB5D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374"/>
          <a:stretch>
            <a:fillRect/>
          </a:stretch>
        </p:blipFill>
        <p:spPr bwMode="auto">
          <a:xfrm>
            <a:off x="1001089" y="1036100"/>
            <a:ext cx="6967663" cy="336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7637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67852" y="2070735"/>
            <a:ext cx="6408296" cy="223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pPr>
            <a:r>
              <a:rPr lang="en-US" sz="2400" b="1" dirty="0" err="1"/>
              <a:t>Thuật</a:t>
            </a:r>
            <a:r>
              <a:rPr lang="en-US" sz="2400" b="1" dirty="0"/>
              <a:t> </a:t>
            </a:r>
            <a:r>
              <a:rPr lang="en-US" sz="2400" b="1" dirty="0" err="1"/>
              <a:t>toán</a:t>
            </a:r>
            <a:r>
              <a:rPr lang="en-US" sz="2400" b="1" dirty="0"/>
              <a:t> </a:t>
            </a:r>
            <a:r>
              <a:rPr lang="en-US" sz="2400" b="1" dirty="0" err="1"/>
              <a:t>sắp</a:t>
            </a:r>
            <a:r>
              <a:rPr lang="en-US" sz="2400" b="1" dirty="0"/>
              <a:t> </a:t>
            </a:r>
            <a:r>
              <a:rPr lang="en-US" sz="2400" b="1" dirty="0" err="1"/>
              <a:t>xếp</a:t>
            </a:r>
            <a:r>
              <a:rPr lang="en-US" sz="2400" b="1" dirty="0"/>
              <a:t> </a:t>
            </a:r>
            <a:r>
              <a:rPr lang="en-US" sz="2400" b="1" dirty="0" err="1"/>
              <a:t>chọn</a:t>
            </a:r>
            <a:r>
              <a:rPr lang="en-US" sz="2400" b="1" dirty="0"/>
              <a:t> </a:t>
            </a:r>
            <a:r>
              <a:rPr lang="en-US" sz="2400" dirty="0" err="1"/>
              <a:t>theo</a:t>
            </a:r>
            <a:r>
              <a:rPr lang="en-US" sz="2400" dirty="0"/>
              <a:t> </a:t>
            </a:r>
            <a:r>
              <a:rPr lang="en-US" sz="2400" dirty="0" err="1"/>
              <a:t>từng</a:t>
            </a:r>
            <a:r>
              <a:rPr lang="en-US" sz="2400" dirty="0"/>
              <a:t> </a:t>
            </a:r>
            <a:r>
              <a:rPr lang="en-US" sz="2400" dirty="0" err="1"/>
              <a:t>vị</a:t>
            </a:r>
            <a:r>
              <a:rPr lang="en-US" sz="2400" dirty="0"/>
              <a:t> </a:t>
            </a:r>
            <a:r>
              <a:rPr lang="en-US" sz="2400" dirty="0" err="1"/>
              <a:t>trí</a:t>
            </a:r>
            <a:r>
              <a:rPr lang="en-US" sz="2400" dirty="0"/>
              <a:t> </a:t>
            </a:r>
            <a:r>
              <a:rPr lang="en-US" sz="2400" dirty="0" err="1"/>
              <a:t>từ</a:t>
            </a:r>
            <a:r>
              <a:rPr lang="en-US" sz="2400" dirty="0"/>
              <a:t> </a:t>
            </a:r>
            <a:r>
              <a:rPr lang="en-US" sz="2400" dirty="0" err="1"/>
              <a:t>đầu</a:t>
            </a:r>
            <a:r>
              <a:rPr lang="en-US" sz="2400" dirty="0"/>
              <a:t> </a:t>
            </a:r>
            <a:r>
              <a:rPr lang="en-US" sz="2400" dirty="0" err="1"/>
              <a:t>đến</a:t>
            </a:r>
            <a:r>
              <a:rPr lang="en-US" sz="2400" dirty="0"/>
              <a:t> </a:t>
            </a:r>
            <a:r>
              <a:rPr lang="en-US" sz="2400" dirty="0" err="1"/>
              <a:t>cuối</a:t>
            </a:r>
            <a:r>
              <a:rPr lang="en-US" sz="2400" dirty="0"/>
              <a:t> </a:t>
            </a:r>
            <a:r>
              <a:rPr lang="en-US" sz="2400" dirty="0" err="1"/>
              <a:t>dãy</a:t>
            </a:r>
            <a:r>
              <a:rPr lang="en-US" sz="2400" dirty="0"/>
              <a:t>, so </a:t>
            </a:r>
            <a:r>
              <a:rPr lang="en-US" sz="2400" dirty="0" err="1"/>
              <a:t>sánh</a:t>
            </a:r>
            <a:r>
              <a:rPr lang="en-US" sz="2400" dirty="0"/>
              <a:t> </a:t>
            </a:r>
            <a:r>
              <a:rPr lang="en-US" sz="2400" dirty="0" err="1"/>
              <a:t>trực</a:t>
            </a:r>
            <a:r>
              <a:rPr lang="en-US" sz="2400" dirty="0"/>
              <a:t> </a:t>
            </a:r>
            <a:r>
              <a:rPr lang="en-US" sz="2400" dirty="0" err="1"/>
              <a:t>tiếp</a:t>
            </a:r>
            <a:r>
              <a:rPr lang="en-US" sz="2400" dirty="0"/>
              <a:t> </a:t>
            </a:r>
            <a:r>
              <a:rPr lang="en-US" sz="2400" dirty="0" err="1"/>
              <a:t>phần</a:t>
            </a:r>
            <a:r>
              <a:rPr lang="en-US" sz="2400" dirty="0"/>
              <a:t> </a:t>
            </a:r>
            <a:r>
              <a:rPr lang="en-US" sz="2400" dirty="0" err="1"/>
              <a:t>từ</a:t>
            </a:r>
            <a:r>
              <a:rPr lang="en-US" sz="2400" dirty="0"/>
              <a:t> ở </a:t>
            </a:r>
            <a:r>
              <a:rPr lang="en-US" sz="2400" dirty="0" err="1"/>
              <a:t>vị</a:t>
            </a:r>
            <a:r>
              <a:rPr lang="en-US" sz="2400" dirty="0"/>
              <a:t> </a:t>
            </a:r>
            <a:r>
              <a:rPr lang="en-US" sz="2400" dirty="0" err="1"/>
              <a:t>trí</a:t>
            </a:r>
            <a:r>
              <a:rPr lang="en-US" sz="2400" dirty="0"/>
              <a:t> </a:t>
            </a:r>
            <a:r>
              <a:rPr lang="en-US" sz="2400" dirty="0" err="1"/>
              <a:t>được</a:t>
            </a:r>
            <a:r>
              <a:rPr lang="en-US" sz="2400" dirty="0"/>
              <a:t> </a:t>
            </a:r>
            <a:r>
              <a:rPr lang="en-US" sz="2400" dirty="0" err="1"/>
              <a:t>xét</a:t>
            </a:r>
            <a:r>
              <a:rPr lang="en-US" sz="2400" dirty="0"/>
              <a:t> </a:t>
            </a:r>
            <a:r>
              <a:rPr lang="en-US" sz="2400" dirty="0" err="1"/>
              <a:t>với</a:t>
            </a:r>
            <a:r>
              <a:rPr lang="en-US" sz="2400" dirty="0"/>
              <a:t> </a:t>
            </a:r>
            <a:r>
              <a:rPr lang="en-US" sz="2400" dirty="0" err="1"/>
              <a:t>những</a:t>
            </a:r>
            <a:r>
              <a:rPr lang="en-US" sz="2400" dirty="0"/>
              <a:t> </a:t>
            </a:r>
            <a:r>
              <a:rPr lang="en-US" sz="2400" dirty="0" err="1"/>
              <a:t>phân</a:t>
            </a:r>
            <a:r>
              <a:rPr lang="en-US" sz="2400" dirty="0"/>
              <a:t> </a:t>
            </a:r>
            <a:r>
              <a:rPr lang="en-US" sz="2400" dirty="0" err="1"/>
              <a:t>tử</a:t>
            </a:r>
            <a:r>
              <a:rPr lang="en-US" sz="2400" dirty="0"/>
              <a:t> ở </a:t>
            </a:r>
            <a:r>
              <a:rPr lang="en-US" sz="2400" dirty="0" err="1"/>
              <a:t>phía</a:t>
            </a:r>
            <a:r>
              <a:rPr lang="en-US" sz="2400" dirty="0"/>
              <a:t> </a:t>
            </a:r>
            <a:r>
              <a:rPr lang="en-US" sz="2400" dirty="0" err="1"/>
              <a:t>sau</a:t>
            </a:r>
            <a:r>
              <a:rPr lang="en-US" sz="2400" dirty="0"/>
              <a:t> </a:t>
            </a:r>
            <a:r>
              <a:rPr lang="en-US" sz="2400" dirty="0" err="1"/>
              <a:t>nó</a:t>
            </a:r>
            <a:r>
              <a:rPr lang="en-US" sz="2400" dirty="0"/>
              <a:t> </a:t>
            </a:r>
            <a:r>
              <a:rPr lang="en-US" sz="2400" dirty="0" err="1"/>
              <a:t>và</a:t>
            </a:r>
            <a:r>
              <a:rPr lang="en-US" sz="2400" dirty="0"/>
              <a:t> </a:t>
            </a:r>
            <a:r>
              <a:rPr lang="en-US" sz="2400" dirty="0" err="1"/>
              <a:t>hoán</a:t>
            </a:r>
            <a:r>
              <a:rPr lang="en-US" sz="2400" dirty="0"/>
              <a:t> </a:t>
            </a:r>
            <a:r>
              <a:rPr lang="en-US" sz="2400" dirty="0" err="1"/>
              <a:t>đổi</a:t>
            </a:r>
            <a:r>
              <a:rPr lang="en-US" sz="2400" dirty="0"/>
              <a:t> </a:t>
            </a:r>
            <a:r>
              <a:rPr lang="en-US" sz="2400" dirty="0" err="1"/>
              <a:t>nếu</a:t>
            </a:r>
            <a:r>
              <a:rPr lang="en-US" sz="2400" dirty="0"/>
              <a:t> </a:t>
            </a:r>
            <a:r>
              <a:rPr lang="en-US" sz="2400" dirty="0" err="1"/>
              <a:t>chúng</a:t>
            </a:r>
            <a:r>
              <a:rPr lang="en-US" sz="2400" dirty="0"/>
              <a:t> </a:t>
            </a:r>
            <a:r>
              <a:rPr lang="en-US" sz="2400" dirty="0" err="1"/>
              <a:t>chưa</a:t>
            </a:r>
            <a:r>
              <a:rPr lang="en-US" sz="2400" dirty="0"/>
              <a:t> </a:t>
            </a:r>
            <a:r>
              <a:rPr lang="en-US" sz="2400" dirty="0" err="1"/>
              <a:t>đúng</a:t>
            </a:r>
            <a:r>
              <a:rPr lang="en-US" sz="2400" dirty="0"/>
              <a:t> </a:t>
            </a:r>
            <a:r>
              <a:rPr lang="en-US" sz="2400" dirty="0" err="1"/>
              <a:t>vị</a:t>
            </a:r>
            <a:r>
              <a:rPr lang="en-US" sz="2400" dirty="0"/>
              <a:t> </a:t>
            </a:r>
            <a:r>
              <a:rPr lang="en-US" sz="2400" dirty="0" err="1"/>
              <a:t>trí</a:t>
            </a:r>
            <a:r>
              <a:rPr lang="en-US" sz="2400" dirty="0"/>
              <a:t>.</a:t>
            </a:r>
          </a:p>
        </p:txBody>
      </p:sp>
      <p:sp>
        <p:nvSpPr>
          <p:cNvPr id="2" name="Rectangle 2">
            <a:extLst>
              <a:ext uri="{FF2B5EF4-FFF2-40B4-BE49-F238E27FC236}">
                <a16:creationId xmlns:a16="http://schemas.microsoft.com/office/drawing/2014/main" id="{08DF476E-2902-9E99-D825-6AF6EB35CF99}"/>
              </a:ext>
            </a:extLst>
          </p:cNvPr>
          <p:cNvSpPr>
            <a:spLocks noChangeArrowheads="1"/>
          </p:cNvSpPr>
          <p:nvPr/>
        </p:nvSpPr>
        <p:spPr bwMode="auto">
          <a:xfrm>
            <a:off x="2999660" y="1365596"/>
            <a:ext cx="3144680" cy="461665"/>
          </a:xfrm>
          <a:prstGeom prst="rect">
            <a:avLst/>
          </a:prstGeom>
          <a:solidFill>
            <a:schemeClr val="tx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KẾT LUẬN </a:t>
            </a:r>
            <a:endParaRPr kumimoji="0" lang="en-US" altLang="en-US" sz="1100" b="0" u="none" strike="noStrike" cap="none" normalizeH="0" baseline="0" dirty="0">
              <a:ln>
                <a:noFill/>
              </a:ln>
              <a:solidFill>
                <a:schemeClr val="tx1"/>
              </a:solidFill>
              <a:effectLst/>
              <a:latin typeface="+mn-lt"/>
            </a:endParaRPr>
          </a:p>
        </p:txBody>
      </p:sp>
      <p:sp>
        <p:nvSpPr>
          <p:cNvPr id="4" name="Rectangle 2">
            <a:extLst>
              <a:ext uri="{FF2B5EF4-FFF2-40B4-BE49-F238E27FC236}">
                <a16:creationId xmlns:a16="http://schemas.microsoft.com/office/drawing/2014/main" id="{929F7EB2-B2E8-452F-3D82-DF350C7615E6}"/>
              </a:ext>
            </a:extLst>
          </p:cNvPr>
          <p:cNvSpPr>
            <a:spLocks noChangeArrowheads="1"/>
          </p:cNvSpPr>
          <p:nvPr/>
        </p:nvSpPr>
        <p:spPr bwMode="auto">
          <a:xfrm>
            <a:off x="5279320" y="596025"/>
            <a:ext cx="3144680" cy="307777"/>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HOẠT ĐỘNG </a:t>
            </a:r>
            <a:r>
              <a:rPr kumimoji="0" lang="en-US"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2</a:t>
            </a:r>
            <a:r>
              <a:rPr kumimoji="0" lang="vi-VN" altLang="en-US" b="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SẮP XẾP CHỌN</a:t>
            </a:r>
            <a:endParaRPr kumimoji="0" lang="en-US" altLang="en-US" sz="800" b="0" u="none" strike="noStrike" cap="none" normalizeH="0" baseline="0" dirty="0">
              <a:ln>
                <a:noFill/>
              </a:ln>
              <a:solidFill>
                <a:schemeClr val="tx1"/>
              </a:solidFill>
              <a:effectLst/>
              <a:latin typeface="+mn-lt"/>
            </a:endParaRPr>
          </a:p>
        </p:txBody>
      </p:sp>
      <p:pic>
        <p:nvPicPr>
          <p:cNvPr id="5" name="Picture 7">
            <a:extLst>
              <a:ext uri="{FF2B5EF4-FFF2-40B4-BE49-F238E27FC236}">
                <a16:creationId xmlns:a16="http://schemas.microsoft.com/office/drawing/2014/main" id="{82395F08-26CB-B803-417B-0B9B5ED036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917879">
            <a:off x="681555" y="1404283"/>
            <a:ext cx="1783090" cy="948544"/>
          </a:xfrm>
          <a:prstGeom prst="rect">
            <a:avLst/>
          </a:prstGeom>
        </p:spPr>
      </p:pic>
    </p:spTree>
    <p:extLst>
      <p:ext uri="{BB962C8B-B14F-4D97-AF65-F5344CB8AC3E}">
        <p14:creationId xmlns:p14="http://schemas.microsoft.com/office/powerpoint/2010/main" val="38952700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00397" y="2571750"/>
            <a:ext cx="6543206" cy="1420325"/>
          </a:xfrm>
          <a:prstGeom prst="rect">
            <a:avLst/>
          </a:prstGeom>
          <a:noFill/>
          <a:ln w="19050">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vi-VN" sz="2000" dirty="0">
                <a:ea typeface="Calibri" panose="020F0502020204030204" pitchFamily="34" charset="0"/>
                <a:cs typeface="Times New Roman" panose="02020603050405020304" pitchFamily="18" charset="0"/>
              </a:rPr>
              <a:t>Em hãy diễn giải và nêu ý nghĩa của việc chia bài toán thành những bài toán nhỏ hơn ở thuật toán sắp xếp và thuật toán tìm kiếm nhị phân.</a:t>
            </a:r>
            <a:endParaRPr lang="en-US" sz="2000" dirty="0"/>
          </a:p>
        </p:txBody>
      </p:sp>
      <p:sp>
        <p:nvSpPr>
          <p:cNvPr id="7" name="TextBox 6">
            <a:extLst>
              <a:ext uri="{FF2B5EF4-FFF2-40B4-BE49-F238E27FC236}">
                <a16:creationId xmlns:a16="http://schemas.microsoft.com/office/drawing/2014/main" id="{537FFE90-8418-E60B-F7E9-0A2E5957497C}"/>
              </a:ext>
            </a:extLst>
          </p:cNvPr>
          <p:cNvSpPr txBox="1"/>
          <p:nvPr/>
        </p:nvSpPr>
        <p:spPr>
          <a:xfrm>
            <a:off x="4508526" y="490947"/>
            <a:ext cx="3754566" cy="698717"/>
          </a:xfrm>
          <a:prstGeom prst="rect">
            <a:avLst/>
          </a:prstGeom>
          <a:solidFill>
            <a:schemeClr val="accent3">
              <a:lumMod val="40000"/>
              <a:lumOff val="60000"/>
            </a:schemeClr>
          </a:solidFill>
        </p:spPr>
        <p:txBody>
          <a:bodyPr wrap="square">
            <a:spAutoFit/>
          </a:bodyPr>
          <a:lstStyle/>
          <a:p>
            <a:pPr marL="0" marR="0" algn="ctr">
              <a:lnSpc>
                <a:spcPct val="150000"/>
              </a:lnSpc>
              <a:spcBef>
                <a:spcPts val="0"/>
              </a:spcBef>
              <a:spcAft>
                <a:spcPts val="0"/>
              </a:spcAft>
            </a:pPr>
            <a:r>
              <a:rPr lang="vi-VN" sz="1400" b="1" dirty="0">
                <a:solidFill>
                  <a:srgbClr val="000000"/>
                </a:solidFill>
                <a:effectLst/>
                <a:latin typeface="+mn-lt"/>
                <a:ea typeface="Calibri" panose="020F0502020204030204" pitchFamily="34" charset="0"/>
                <a:cs typeface="Times New Roman" panose="02020603050405020304" pitchFamily="18" charset="0"/>
              </a:rPr>
              <a:t>Hoạt động 3: Chia bài toán thành những bài toán nhỏ hơn</a:t>
            </a:r>
            <a:endParaRPr lang="en-US" sz="1100" dirty="0">
              <a:effectLst/>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72E9345-F990-6BB8-A135-49E699CD0FC9}"/>
              </a:ext>
            </a:extLst>
          </p:cNvPr>
          <p:cNvSpPr txBox="1"/>
          <p:nvPr/>
        </p:nvSpPr>
        <p:spPr>
          <a:xfrm>
            <a:off x="880908" y="1401377"/>
            <a:ext cx="7382184" cy="958660"/>
          </a:xfrm>
          <a:prstGeom prst="rect">
            <a:avLst/>
          </a:prstGeom>
          <a:noFill/>
        </p:spPr>
        <p:txBody>
          <a:bodyPr wrap="square">
            <a:spAutoFit/>
          </a:bodyPr>
          <a:lstStyle/>
          <a:p>
            <a:pPr marL="0" marR="0" algn="just">
              <a:lnSpc>
                <a:spcPct val="150000"/>
              </a:lnSpc>
              <a:spcBef>
                <a:spcPts val="0"/>
              </a:spcBef>
              <a:spcAft>
                <a:spcPts val="800"/>
              </a:spcAft>
            </a:pPr>
            <a:r>
              <a:rPr lang="vi-VN" sz="2000" b="1" i="1" dirty="0">
                <a:effectLst/>
                <a:latin typeface="+mn-lt"/>
                <a:ea typeface="Calibri" panose="020F0502020204030204" pitchFamily="34" charset="0"/>
                <a:cs typeface="Times New Roman" panose="02020603050405020304" pitchFamily="18" charset="0"/>
              </a:rPr>
              <a:t>Chia bài toán thành những bài toán nhỏ hơn </a:t>
            </a:r>
            <a:r>
              <a:rPr lang="vi-VN" sz="2000" b="1" dirty="0">
                <a:solidFill>
                  <a:schemeClr val="accent2">
                    <a:lumMod val="75000"/>
                  </a:schemeClr>
                </a:solidFill>
                <a:effectLst/>
                <a:latin typeface="+mn-lt"/>
                <a:ea typeface="Calibri" panose="020F0502020204030204" pitchFamily="34" charset="0"/>
                <a:cs typeface="Times New Roman" panose="02020603050405020304" pitchFamily="18" charset="0"/>
              </a:rPr>
              <a:t>SGK tr.82 </a:t>
            </a:r>
            <a:r>
              <a:rPr lang="vi-VN" sz="2000" b="1" dirty="0">
                <a:effectLst/>
                <a:latin typeface="+mn-lt"/>
                <a:ea typeface="Calibri" panose="020F0502020204030204" pitchFamily="34" charset="0"/>
                <a:cs typeface="Times New Roman" panose="02020603050405020304" pitchFamily="18" charset="0"/>
              </a:rPr>
              <a:t>và trả lời câu hỏi</a:t>
            </a:r>
            <a:r>
              <a:rPr lang="en-US" sz="2000" b="1" dirty="0">
                <a:effectLst/>
                <a:latin typeface="+mn-lt"/>
                <a:ea typeface="Calibri" panose="020F0502020204030204" pitchFamily="34" charset="0"/>
                <a:cs typeface="Times New Roman" panose="02020603050405020304" pitchFamily="18" charset="0"/>
              </a:rPr>
              <a:t>:</a:t>
            </a:r>
          </a:p>
        </p:txBody>
      </p:sp>
      <p:pic>
        <p:nvPicPr>
          <p:cNvPr id="4" name="Picture 32">
            <a:extLst>
              <a:ext uri="{FF2B5EF4-FFF2-40B4-BE49-F238E27FC236}">
                <a16:creationId xmlns:a16="http://schemas.microsoft.com/office/drawing/2014/main" id="{6D7FF897-F6D4-1B92-FCFD-92AA6F34D925}"/>
              </a:ext>
            </a:extLst>
          </p:cNvPr>
          <p:cNvPicPr>
            <a:picLocks noChangeAspect="1"/>
          </p:cNvPicPr>
          <p:nvPr/>
        </p:nvPicPr>
        <p:blipFill>
          <a:blip r:embed="rId3"/>
          <a:srcRect/>
          <a:stretch>
            <a:fillRect/>
          </a:stretch>
        </p:blipFill>
        <p:spPr>
          <a:xfrm>
            <a:off x="6566806" y="3580272"/>
            <a:ext cx="1857194" cy="1455575"/>
          </a:xfrm>
          <a:prstGeom prst="rect">
            <a:avLst/>
          </a:prstGeom>
        </p:spPr>
      </p:pic>
    </p:spTree>
    <p:extLst>
      <p:ext uri="{BB962C8B-B14F-4D97-AF65-F5344CB8AC3E}">
        <p14:creationId xmlns:p14="http://schemas.microsoft.com/office/powerpoint/2010/main" val="2220648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6" name="Rectangle 4">
            <a:extLst>
              <a:ext uri="{FF2B5EF4-FFF2-40B4-BE49-F238E27FC236}">
                <a16:creationId xmlns:a16="http://schemas.microsoft.com/office/drawing/2014/main" id="{4EC5710D-CF6E-F815-5E98-0D294D928058}"/>
              </a:ext>
            </a:extLst>
          </p:cNvPr>
          <p:cNvSpPr>
            <a:spLocks noChangeArrowheads="1"/>
          </p:cNvSpPr>
          <p:nvPr/>
        </p:nvSpPr>
        <p:spPr bwMode="auto">
          <a:xfrm>
            <a:off x="1354347" y="311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A087A064-906E-1A59-EBFF-1BA1AA2AE13D}"/>
              </a:ext>
            </a:extLst>
          </p:cNvPr>
          <p:cNvSpPr txBox="1"/>
          <p:nvPr/>
        </p:nvSpPr>
        <p:spPr>
          <a:xfrm>
            <a:off x="4572000" y="558150"/>
            <a:ext cx="3754566" cy="698717"/>
          </a:xfrm>
          <a:prstGeom prst="rect">
            <a:avLst/>
          </a:prstGeom>
          <a:solidFill>
            <a:schemeClr val="accent3">
              <a:lumMod val="40000"/>
              <a:lumOff val="60000"/>
            </a:schemeClr>
          </a:solidFill>
        </p:spPr>
        <p:txBody>
          <a:bodyPr wrap="square">
            <a:spAutoFit/>
          </a:bodyPr>
          <a:lstStyle/>
          <a:p>
            <a:pPr marL="0" marR="0" algn="ctr">
              <a:lnSpc>
                <a:spcPct val="150000"/>
              </a:lnSpc>
              <a:spcBef>
                <a:spcPts val="0"/>
              </a:spcBef>
              <a:spcAft>
                <a:spcPts val="0"/>
              </a:spcAft>
            </a:pPr>
            <a:r>
              <a:rPr lang="vi-VN" sz="1400" b="1" dirty="0">
                <a:solidFill>
                  <a:srgbClr val="000000"/>
                </a:solidFill>
                <a:effectLst/>
                <a:latin typeface="+mn-lt"/>
                <a:ea typeface="Calibri" panose="020F0502020204030204" pitchFamily="34" charset="0"/>
                <a:cs typeface="Times New Roman" panose="02020603050405020304" pitchFamily="18" charset="0"/>
              </a:rPr>
              <a:t>Hoạt động 3: Chia bài toán thành những bài toán nhỏ hơn</a:t>
            </a:r>
            <a:endParaRPr lang="en-US" sz="1100" dirty="0">
              <a:effectLst/>
              <a:latin typeface="+mn-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66CCDBE9-4578-B2F4-78D7-E0D66261FF3A}"/>
              </a:ext>
            </a:extLst>
          </p:cNvPr>
          <p:cNvSpPr/>
          <p:nvPr/>
        </p:nvSpPr>
        <p:spPr>
          <a:xfrm>
            <a:off x="720000" y="1871133"/>
            <a:ext cx="2015066" cy="209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vi-VN" sz="1800" b="1" dirty="0">
                <a:solidFill>
                  <a:srgbClr val="000000"/>
                </a:solidFill>
                <a:effectLst/>
                <a:latin typeface="+mn-lt"/>
                <a:ea typeface="Calibri" panose="020F0502020204030204" pitchFamily="34" charset="0"/>
                <a:cs typeface="Times New Roman" panose="02020603050405020304" pitchFamily="18" charset="0"/>
              </a:rPr>
              <a:t>Ý nghĩa của việc chia bài toán thành những bài toán nhỏ hơn </a:t>
            </a:r>
            <a:endParaRPr lang="en-US" sz="1800" dirty="0">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BBF075CF-3D55-59E3-88AA-7C86424B471E}"/>
              </a:ext>
            </a:extLst>
          </p:cNvPr>
          <p:cNvSpPr/>
          <p:nvPr/>
        </p:nvSpPr>
        <p:spPr>
          <a:xfrm>
            <a:off x="3690810" y="1858433"/>
            <a:ext cx="4733190" cy="2183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vi-VN" sz="2400" dirty="0">
                <a:solidFill>
                  <a:srgbClr val="000000"/>
                </a:solidFill>
                <a:effectLst/>
                <a:latin typeface="+mn-lt"/>
                <a:ea typeface="Calibri" panose="020F0502020204030204" pitchFamily="34" charset="0"/>
                <a:cs typeface="Times New Roman" panose="02020603050405020304" pitchFamily="18" charset="0"/>
              </a:rPr>
              <a:t>Giúp việc giải bài toán đó dễ dàng hơn, đồng thời việc mô tả thuật toán dễ hiểu và dễ thực hiện hơn.</a:t>
            </a:r>
            <a:endParaRPr lang="en-US" sz="2400" dirty="0">
              <a:effectLst/>
              <a:latin typeface="+mn-lt"/>
              <a:ea typeface="Calibri" panose="020F0502020204030204" pitchFamily="34" charset="0"/>
              <a:cs typeface="Times New Roman" panose="02020603050405020304" pitchFamily="18" charset="0"/>
            </a:endParaRPr>
          </a:p>
        </p:txBody>
      </p:sp>
      <p:pic>
        <p:nvPicPr>
          <p:cNvPr id="11" name="Picture 19">
            <a:extLst>
              <a:ext uri="{FF2B5EF4-FFF2-40B4-BE49-F238E27FC236}">
                <a16:creationId xmlns:a16="http://schemas.microsoft.com/office/drawing/2014/main" id="{7EA24179-082F-0516-5D2C-E534545CD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31369" y="2710966"/>
            <a:ext cx="1329937" cy="411072"/>
          </a:xfrm>
          <a:prstGeom prst="rect">
            <a:avLst/>
          </a:prstGeom>
        </p:spPr>
      </p:pic>
    </p:spTree>
    <p:extLst>
      <p:ext uri="{BB962C8B-B14F-4D97-AF65-F5344CB8AC3E}">
        <p14:creationId xmlns:p14="http://schemas.microsoft.com/office/powerpoint/2010/main" val="2038471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4"/>
          <p:cNvSpPr txBox="1">
            <a:spLocks noGrp="1"/>
          </p:cNvSpPr>
          <p:nvPr>
            <p:ph type="title" idx="2"/>
          </p:nvPr>
        </p:nvSpPr>
        <p:spPr>
          <a:xfrm>
            <a:off x="3493900" y="1157991"/>
            <a:ext cx="2156100" cy="13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68" name="Google Shape;368;p34"/>
          <p:cNvSpPr txBox="1">
            <a:spLocks noGrp="1"/>
          </p:cNvSpPr>
          <p:nvPr>
            <p:ph type="title"/>
          </p:nvPr>
        </p:nvSpPr>
        <p:spPr>
          <a:xfrm>
            <a:off x="2391850" y="2808742"/>
            <a:ext cx="4360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a:latin typeface="+mj-lt"/>
              </a:rPr>
              <a:t>LUYỆN TẬP</a:t>
            </a:r>
          </a:p>
        </p:txBody>
      </p:sp>
      <p:sp>
        <p:nvSpPr>
          <p:cNvPr id="369" name="Google Shape;369;p34"/>
          <p:cNvSpPr/>
          <p:nvPr/>
        </p:nvSpPr>
        <p:spPr>
          <a:xfrm rot="6228068">
            <a:off x="7838664" y="32995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rot="1612300">
            <a:off x="7956038" y="1158324"/>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774125" y="1163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1403713" y="9286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1518613" y="14942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rot="7255458">
            <a:off x="6788983" y="1449789"/>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353225" y="42353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rot="7255458">
            <a:off x="7253287" y="17044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7514450" y="6169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884388" y="262486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FFCB9DBF-1F95-E22F-3C69-EE46F1EDBAF5}"/>
              </a:ext>
            </a:extLst>
          </p:cNvPr>
          <p:cNvSpPr>
            <a:spLocks noGrp="1"/>
          </p:cNvSpPr>
          <p:nvPr>
            <p:ph type="subTitle" idx="1"/>
          </p:nvPr>
        </p:nvSpPr>
        <p:spPr>
          <a:xfrm>
            <a:off x="2155500" y="3794990"/>
            <a:ext cx="4833000" cy="108559"/>
          </a:xfrm>
        </p:spPr>
        <p:txBody>
          <a:bodyPr/>
          <a:lstStyle/>
          <a:p>
            <a:endParaRPr lang="en-US" dirty="0"/>
          </a:p>
        </p:txBody>
      </p:sp>
    </p:spTree>
    <p:extLst>
      <p:ext uri="{BB962C8B-B14F-4D97-AF65-F5344CB8AC3E}">
        <p14:creationId xmlns:p14="http://schemas.microsoft.com/office/powerpoint/2010/main" val="8502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3" name="Title 2">
            <a:extLst>
              <a:ext uri="{FF2B5EF4-FFF2-40B4-BE49-F238E27FC236}">
                <a16:creationId xmlns:a16="http://schemas.microsoft.com/office/drawing/2014/main" id="{1CA8AB0F-D518-A4EC-70C4-11FAAA7DC83D}"/>
              </a:ext>
            </a:extLst>
          </p:cNvPr>
          <p:cNvSpPr>
            <a:spLocks noGrp="1"/>
          </p:cNvSpPr>
          <p:nvPr>
            <p:ph type="title"/>
          </p:nvPr>
        </p:nvSpPr>
        <p:spPr/>
        <p:txBody>
          <a:bodyPr/>
          <a:lstStyle/>
          <a:p>
            <a:r>
              <a:rPr lang="en-US" sz="2400" b="1" dirty="0">
                <a:latin typeface="+mj-lt"/>
              </a:rPr>
              <a:t>03. LUYỆN TẬP</a:t>
            </a:r>
            <a:br>
              <a:rPr lang="en-US" sz="2400" b="1" dirty="0">
                <a:latin typeface="+mj-lt"/>
              </a:rPr>
            </a:br>
            <a:endParaRPr lang="en-US" sz="2400" b="1" dirty="0">
              <a:latin typeface="+mj-lt"/>
            </a:endParaRPr>
          </a:p>
        </p:txBody>
      </p:sp>
      <p:sp>
        <p:nvSpPr>
          <p:cNvPr id="4" name="TextBox 3">
            <a:extLst>
              <a:ext uri="{FF2B5EF4-FFF2-40B4-BE49-F238E27FC236}">
                <a16:creationId xmlns:a16="http://schemas.microsoft.com/office/drawing/2014/main" id="{09624927-9A4D-7A24-6855-87778AD062F6}"/>
              </a:ext>
            </a:extLst>
          </p:cNvPr>
          <p:cNvSpPr txBox="1"/>
          <p:nvPr/>
        </p:nvSpPr>
        <p:spPr>
          <a:xfrm>
            <a:off x="1062566" y="1017725"/>
            <a:ext cx="7018868" cy="3347840"/>
          </a:xfrm>
          <a:prstGeom prst="rect">
            <a:avLst/>
          </a:prstGeom>
          <a:noFill/>
        </p:spPr>
        <p:txBody>
          <a:bodyPr wrap="square">
            <a:spAutoFit/>
          </a:bodyPr>
          <a:lstStyle/>
          <a:p>
            <a:pPr marL="0" marR="0" algn="just">
              <a:lnSpc>
                <a:spcPct val="150000"/>
              </a:lnSpc>
              <a:spcBef>
                <a:spcPts val="0"/>
              </a:spcBef>
              <a:spcAft>
                <a:spcPts val="0"/>
              </a:spcAft>
            </a:pPr>
            <a:r>
              <a:rPr lang="vi-VN" sz="2400" b="1" dirty="0">
                <a:solidFill>
                  <a:srgbClr val="000000"/>
                </a:solidFill>
                <a:effectLst/>
                <a:latin typeface="+mn-lt"/>
                <a:ea typeface="Calibri" panose="020F0502020204030204" pitchFamily="34" charset="0"/>
                <a:cs typeface="Times New Roman" panose="02020603050405020304" pitchFamily="18" charset="0"/>
              </a:rPr>
              <a:t>Câu 1.</a:t>
            </a:r>
            <a:r>
              <a:rPr lang="vi-VN" sz="2400" dirty="0">
                <a:solidFill>
                  <a:srgbClr val="000000"/>
                </a:solidFill>
                <a:effectLst/>
                <a:latin typeface="+mn-lt"/>
                <a:ea typeface="Calibri" panose="020F0502020204030204" pitchFamily="34" charset="0"/>
                <a:cs typeface="Times New Roman" panose="02020603050405020304" pitchFamily="18" charset="0"/>
              </a:rPr>
              <a:t> Em hãy liệt kê các bước lặp của thuật toán </a:t>
            </a:r>
            <a:r>
              <a:rPr lang="vi-VN" sz="2400" b="1" dirty="0">
                <a:solidFill>
                  <a:schemeClr val="bg2">
                    <a:lumMod val="75000"/>
                  </a:schemeClr>
                </a:solidFill>
                <a:effectLst/>
                <a:latin typeface="+mn-lt"/>
                <a:ea typeface="Calibri" panose="020F0502020204030204" pitchFamily="34" charset="0"/>
                <a:cs typeface="Times New Roman" panose="02020603050405020304" pitchFamily="18" charset="0"/>
              </a:rPr>
              <a:t>sắp xếp nổi bọt </a:t>
            </a:r>
            <a:r>
              <a:rPr lang="vi-VN" sz="2400" dirty="0">
                <a:solidFill>
                  <a:srgbClr val="000000"/>
                </a:solidFill>
                <a:effectLst/>
                <a:latin typeface="+mn-lt"/>
                <a:ea typeface="Calibri" panose="020F0502020204030204" pitchFamily="34" charset="0"/>
                <a:cs typeface="Times New Roman" panose="02020603050405020304" pitchFamily="18" charset="0"/>
              </a:rPr>
              <a:t>để sắp xếp các số 3, 2, 4, 1, 5 theo thứ tự tăng dần.</a:t>
            </a:r>
            <a:endParaRPr lang="en-US" sz="1800" dirty="0">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b="1" dirty="0" err="1">
                <a:solidFill>
                  <a:srgbClr val="000000"/>
                </a:solidFill>
                <a:effectLst/>
                <a:latin typeface="+mn-lt"/>
                <a:ea typeface="Calibri" panose="020F0502020204030204" pitchFamily="34" charset="0"/>
                <a:cs typeface="Times New Roman" panose="02020603050405020304" pitchFamily="18" charset="0"/>
              </a:rPr>
              <a:t>Câu</a:t>
            </a:r>
            <a:r>
              <a:rPr lang="en-US" sz="2400" b="1" dirty="0">
                <a:solidFill>
                  <a:srgbClr val="000000"/>
                </a:solidFill>
                <a:effectLst/>
                <a:latin typeface="+mn-lt"/>
                <a:ea typeface="Calibri" panose="020F0502020204030204" pitchFamily="34" charset="0"/>
                <a:cs typeface="Times New Roman" panose="02020603050405020304" pitchFamily="18" charset="0"/>
              </a:rPr>
              <a:t> 2.</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Em</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hãy</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liệt</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kê</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các</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bước</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lặp</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của</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thuật</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toán</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b="1" dirty="0" err="1">
                <a:solidFill>
                  <a:schemeClr val="bg2">
                    <a:lumMod val="75000"/>
                  </a:schemeClr>
                </a:solidFill>
                <a:effectLst/>
                <a:latin typeface="+mn-lt"/>
                <a:ea typeface="Calibri" panose="020F0502020204030204" pitchFamily="34" charset="0"/>
                <a:cs typeface="Times New Roman" panose="02020603050405020304" pitchFamily="18" charset="0"/>
              </a:rPr>
              <a:t>sắp</a:t>
            </a:r>
            <a:r>
              <a:rPr lang="en-US" sz="2400" b="1" dirty="0">
                <a:solidFill>
                  <a:schemeClr val="bg2">
                    <a:lumMod val="75000"/>
                  </a:schemeClr>
                </a:solidFill>
                <a:effectLst/>
                <a:latin typeface="+mn-lt"/>
                <a:ea typeface="Calibri" panose="020F0502020204030204" pitchFamily="34" charset="0"/>
                <a:cs typeface="Times New Roman" panose="02020603050405020304" pitchFamily="18" charset="0"/>
              </a:rPr>
              <a:t> </a:t>
            </a:r>
            <a:r>
              <a:rPr lang="en-US" sz="2400" b="1" dirty="0" err="1">
                <a:solidFill>
                  <a:schemeClr val="bg2">
                    <a:lumMod val="75000"/>
                  </a:schemeClr>
                </a:solidFill>
                <a:effectLst/>
                <a:latin typeface="+mn-lt"/>
                <a:ea typeface="Calibri" panose="020F0502020204030204" pitchFamily="34" charset="0"/>
                <a:cs typeface="Times New Roman" panose="02020603050405020304" pitchFamily="18" charset="0"/>
              </a:rPr>
              <a:t>xếp</a:t>
            </a:r>
            <a:r>
              <a:rPr lang="en-US" sz="2400" b="1" dirty="0">
                <a:solidFill>
                  <a:schemeClr val="bg2">
                    <a:lumMod val="75000"/>
                  </a:schemeClr>
                </a:solidFill>
                <a:effectLst/>
                <a:latin typeface="+mn-lt"/>
                <a:ea typeface="Calibri" panose="020F0502020204030204" pitchFamily="34" charset="0"/>
                <a:cs typeface="Times New Roman" panose="02020603050405020304" pitchFamily="18" charset="0"/>
              </a:rPr>
              <a:t> </a:t>
            </a:r>
            <a:r>
              <a:rPr lang="en-US" sz="2400" b="1" dirty="0" err="1">
                <a:solidFill>
                  <a:schemeClr val="bg2">
                    <a:lumMod val="75000"/>
                  </a:schemeClr>
                </a:solidFill>
                <a:effectLst/>
                <a:latin typeface="+mn-lt"/>
                <a:ea typeface="Calibri" panose="020F0502020204030204" pitchFamily="34" charset="0"/>
                <a:cs typeface="Times New Roman" panose="02020603050405020304" pitchFamily="18" charset="0"/>
              </a:rPr>
              <a:t>chọn</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để</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sắp</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xếp</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các</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số</a:t>
            </a:r>
            <a:r>
              <a:rPr lang="en-US" sz="2400" dirty="0">
                <a:solidFill>
                  <a:srgbClr val="000000"/>
                </a:solidFill>
                <a:effectLst/>
                <a:latin typeface="+mn-lt"/>
                <a:ea typeface="Calibri" panose="020F0502020204030204" pitchFamily="34" charset="0"/>
                <a:cs typeface="Times New Roman" panose="02020603050405020304" pitchFamily="18" charset="0"/>
              </a:rPr>
              <a:t> 3, 2, 4, 1, 5 </a:t>
            </a:r>
            <a:r>
              <a:rPr lang="en-US" sz="2400" dirty="0" err="1">
                <a:solidFill>
                  <a:srgbClr val="000000"/>
                </a:solidFill>
                <a:effectLst/>
                <a:latin typeface="+mn-lt"/>
                <a:ea typeface="Calibri" panose="020F0502020204030204" pitchFamily="34" charset="0"/>
                <a:cs typeface="Times New Roman" panose="02020603050405020304" pitchFamily="18" charset="0"/>
              </a:rPr>
              <a:t>theo</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thứ</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tự</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tăng</a:t>
            </a:r>
            <a:r>
              <a:rPr lang="en-US" sz="2400" dirty="0">
                <a:solidFill>
                  <a:srgbClr val="000000"/>
                </a:solidFill>
                <a:effectLst/>
                <a:latin typeface="+mn-lt"/>
                <a:ea typeface="Calibri" panose="020F0502020204030204" pitchFamily="34" charset="0"/>
                <a:cs typeface="Times New Roman" panose="02020603050405020304" pitchFamily="18" charset="0"/>
              </a:rPr>
              <a:t> </a:t>
            </a:r>
            <a:r>
              <a:rPr lang="en-US" sz="2400" dirty="0" err="1">
                <a:solidFill>
                  <a:srgbClr val="000000"/>
                </a:solidFill>
                <a:effectLst/>
                <a:latin typeface="+mn-lt"/>
                <a:ea typeface="Calibri" panose="020F0502020204030204" pitchFamily="34" charset="0"/>
                <a:cs typeface="Times New Roman" panose="02020603050405020304" pitchFamily="18" charset="0"/>
              </a:rPr>
              <a:t>dần</a:t>
            </a:r>
            <a:r>
              <a:rPr lang="en-US" sz="24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p:pic>
        <p:nvPicPr>
          <p:cNvPr id="2" name="Picture 13">
            <a:extLst>
              <a:ext uri="{FF2B5EF4-FFF2-40B4-BE49-F238E27FC236}">
                <a16:creationId xmlns:a16="http://schemas.microsoft.com/office/drawing/2014/main" id="{13A14127-C182-9840-BD36-58962FAE71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13533" y="3513310"/>
            <a:ext cx="3310467" cy="15228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4"/>
          <p:cNvSpPr txBox="1">
            <a:spLocks noGrp="1"/>
          </p:cNvSpPr>
          <p:nvPr>
            <p:ph type="title" idx="2"/>
          </p:nvPr>
        </p:nvSpPr>
        <p:spPr>
          <a:xfrm>
            <a:off x="3493900" y="1157991"/>
            <a:ext cx="2156100" cy="13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68" name="Google Shape;368;p34"/>
          <p:cNvSpPr txBox="1">
            <a:spLocks noGrp="1"/>
          </p:cNvSpPr>
          <p:nvPr>
            <p:ph type="title"/>
          </p:nvPr>
        </p:nvSpPr>
        <p:spPr>
          <a:xfrm>
            <a:off x="2391850" y="2808742"/>
            <a:ext cx="4360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a:latin typeface="+mj-lt"/>
              </a:rPr>
              <a:t>VẬN DỤNG </a:t>
            </a:r>
          </a:p>
        </p:txBody>
      </p:sp>
      <p:sp>
        <p:nvSpPr>
          <p:cNvPr id="369" name="Google Shape;369;p34"/>
          <p:cNvSpPr/>
          <p:nvPr/>
        </p:nvSpPr>
        <p:spPr>
          <a:xfrm rot="6228068">
            <a:off x="7838664" y="32995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rot="1612300">
            <a:off x="7956038" y="1158324"/>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774125" y="1163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1403713" y="9286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1518613" y="14942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rot="7255458">
            <a:off x="6788983" y="1449789"/>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353225" y="42353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rot="7255458">
            <a:off x="7253287" y="17044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7514450" y="6169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884388" y="262486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FFCB9DBF-1F95-E22F-3C69-EE46F1EDBAF5}"/>
              </a:ext>
            </a:extLst>
          </p:cNvPr>
          <p:cNvSpPr>
            <a:spLocks noGrp="1"/>
          </p:cNvSpPr>
          <p:nvPr>
            <p:ph type="subTitle" idx="1"/>
          </p:nvPr>
        </p:nvSpPr>
        <p:spPr>
          <a:xfrm>
            <a:off x="2155500" y="3794990"/>
            <a:ext cx="4833000" cy="108559"/>
          </a:xfrm>
        </p:spPr>
        <p:txBody>
          <a:bodyPr/>
          <a:lstStyle/>
          <a:p>
            <a:endParaRPr lang="en-US" dirty="0"/>
          </a:p>
        </p:txBody>
      </p:sp>
    </p:spTree>
    <p:extLst>
      <p:ext uri="{BB962C8B-B14F-4D97-AF65-F5344CB8AC3E}">
        <p14:creationId xmlns:p14="http://schemas.microsoft.com/office/powerpoint/2010/main" val="257268115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3" name="Title 2">
            <a:extLst>
              <a:ext uri="{FF2B5EF4-FFF2-40B4-BE49-F238E27FC236}">
                <a16:creationId xmlns:a16="http://schemas.microsoft.com/office/drawing/2014/main" id="{B1EC4BD1-7CAF-9F85-D57F-00BBB5F8C9A7}"/>
              </a:ext>
            </a:extLst>
          </p:cNvPr>
          <p:cNvSpPr>
            <a:spLocks noGrp="1"/>
          </p:cNvSpPr>
          <p:nvPr>
            <p:ph type="title"/>
          </p:nvPr>
        </p:nvSpPr>
        <p:spPr/>
        <p:txBody>
          <a:bodyPr/>
          <a:lstStyle/>
          <a:p>
            <a:r>
              <a:rPr lang="en-US" sz="2400" b="1" dirty="0">
                <a:latin typeface="+mj-lt"/>
              </a:rPr>
              <a:t>04. VẬN DỤNG </a:t>
            </a:r>
            <a:br>
              <a:rPr lang="en-US" sz="2400" b="1" dirty="0">
                <a:latin typeface="+mj-lt"/>
              </a:rPr>
            </a:br>
            <a:endParaRPr lang="en-US" sz="2400" dirty="0"/>
          </a:p>
        </p:txBody>
      </p:sp>
      <p:sp>
        <p:nvSpPr>
          <p:cNvPr id="5" name="TextBox 4">
            <a:extLst>
              <a:ext uri="{FF2B5EF4-FFF2-40B4-BE49-F238E27FC236}">
                <a16:creationId xmlns:a16="http://schemas.microsoft.com/office/drawing/2014/main" id="{8A0DED9B-6A0D-26CC-1318-EBD55D74DA00}"/>
              </a:ext>
            </a:extLst>
          </p:cNvPr>
          <p:cNvSpPr txBox="1"/>
          <p:nvPr/>
        </p:nvSpPr>
        <p:spPr>
          <a:xfrm>
            <a:off x="599888" y="1172633"/>
            <a:ext cx="4353111" cy="3365024"/>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Em hãy ghi lại kết quả điểm học tập môn Tin học của các bạn trong tổ. </a:t>
            </a:r>
            <a:endParaRPr lang="en-US" sz="1800" dirty="0">
              <a:solidFill>
                <a:srgbClr val="000000"/>
              </a:solidFill>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Thực hiện thuật toán sắp xếp chọn hoặc sắp xếp nổi bọt để sắp xếp điểm theo thứ tự giảm dần. </a:t>
            </a:r>
            <a:endParaRPr lang="en-US" sz="1800" dirty="0">
              <a:solidFill>
                <a:srgbClr val="000000"/>
              </a:solidFill>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vi-VN" sz="1800" dirty="0">
                <a:solidFill>
                  <a:srgbClr val="000000"/>
                </a:solidFill>
                <a:effectLst/>
                <a:latin typeface="+mn-lt"/>
                <a:ea typeface="Calibri" panose="020F0502020204030204" pitchFamily="34" charset="0"/>
                <a:cs typeface="Times New Roman" panose="02020603050405020304" pitchFamily="18" charset="0"/>
              </a:rPr>
              <a:t>Dựa trên kết quả sắp xếp, hãy cho biết danh sách tên các bạn tương ứng theo kết quả sắp xếp đó.</a:t>
            </a:r>
            <a:endParaRPr lang="en-US" dirty="0">
              <a:effectLst/>
              <a:latin typeface="+mn-lt"/>
              <a:ea typeface="Calibri" panose="020F0502020204030204" pitchFamily="34" charset="0"/>
              <a:cs typeface="Times New Roman" panose="02020603050405020304" pitchFamily="18" charset="0"/>
            </a:endParaRPr>
          </a:p>
        </p:txBody>
      </p:sp>
      <p:pic>
        <p:nvPicPr>
          <p:cNvPr id="2" name="Picture 12">
            <a:extLst>
              <a:ext uri="{FF2B5EF4-FFF2-40B4-BE49-F238E27FC236}">
                <a16:creationId xmlns:a16="http://schemas.microsoft.com/office/drawing/2014/main" id="{708385CD-94E2-5960-96AA-FB50E733DB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52999" y="1375882"/>
            <a:ext cx="3611620" cy="2561118"/>
          </a:xfrm>
          <a:prstGeom prst="rect">
            <a:avLst/>
          </a:prstGeom>
        </p:spPr>
      </p:pic>
      <p:sp>
        <p:nvSpPr>
          <p:cNvPr id="6" name="TextBox 5">
            <a:extLst>
              <a:ext uri="{FF2B5EF4-FFF2-40B4-BE49-F238E27FC236}">
                <a16:creationId xmlns:a16="http://schemas.microsoft.com/office/drawing/2014/main" id="{C88B68E1-303B-DDE4-509A-D100B8F26C31}"/>
              </a:ext>
            </a:extLst>
          </p:cNvPr>
          <p:cNvSpPr txBox="1"/>
          <p:nvPr/>
        </p:nvSpPr>
        <p:spPr>
          <a:xfrm>
            <a:off x="-7330190" y="4822846"/>
            <a:ext cx="19367292" cy="307777"/>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C01297F9-9CB4-3019-14EA-9CF42EB9F828}"/>
              </a:ext>
            </a:extLst>
          </p:cNvPr>
          <p:cNvSpPr txBox="1"/>
          <p:nvPr/>
        </p:nvSpPr>
        <p:spPr>
          <a:xfrm>
            <a:off x="-7330190" y="4822846"/>
            <a:ext cx="19367292" cy="307777"/>
          </a:xfrm>
          <a:prstGeom prst="rect">
            <a:avLst/>
          </a:prstGeom>
          <a:noFill/>
        </p:spPr>
        <p:txBody>
          <a:bodyPr wrap="square">
            <a:spAutoFit/>
          </a:bodyPr>
          <a:lstStyle/>
          <a:p>
            <a:r>
              <a:rPr lang="en-US" b="0" dirty="0">
                <a:effectLst/>
              </a:rPr>
              <a:t>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97366" y="281355"/>
            <a:ext cx="924357" cy="987297"/>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608951" y="2014385"/>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n>
                  <a:solidFill>
                    <a:srgbClr val="F8D22D"/>
                  </a:solidFill>
                </a:ln>
                <a:solidFill>
                  <a:schemeClr val="accent4">
                    <a:lumMod val="50000"/>
                  </a:schemeClr>
                </a:solidFill>
                <a:latin typeface="Arial" panose="020B0604020202020204" pitchFamily="34" charset="0"/>
                <a:cs typeface="Arial" panose="020B0604020202020204" pitchFamily="34" charset="0"/>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1685603" y="3842191"/>
            <a:ext cx="858800" cy="75145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8504" y="3448180"/>
            <a:ext cx="684101" cy="103521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413027" y="3129115"/>
            <a:ext cx="1404760" cy="1426152"/>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18098" y="4206811"/>
            <a:ext cx="9113125" cy="629852"/>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93639" y="60218"/>
            <a:ext cx="4212772" cy="4992915"/>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2046788" y="3904441"/>
            <a:ext cx="2241889" cy="1229774"/>
          </a:xfrm>
          <a:prstGeom prst="rect">
            <a:avLst/>
          </a:prstGeom>
        </p:spPr>
      </p:pic>
    </p:spTree>
    <p:extLst>
      <p:ext uri="{BB962C8B-B14F-4D97-AF65-F5344CB8AC3E}">
        <p14:creationId xmlns:p14="http://schemas.microsoft.com/office/powerpoint/2010/main" val="3538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2" presetClass="entr" presetSubtype="8" repeatCount="indefinite"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8000" fill="hold"/>
                                        <p:tgtEl>
                                          <p:spTgt spid="28"/>
                                        </p:tgtEl>
                                        <p:attrNameLst>
                                          <p:attrName>ppt_x</p:attrName>
                                        </p:attrNameLst>
                                      </p:cBhvr>
                                      <p:tavLst>
                                        <p:tav tm="0">
                                          <p:val>
                                            <p:strVal val="0-#ppt_w/2"/>
                                          </p:val>
                                        </p:tav>
                                        <p:tav tm="100000">
                                          <p:val>
                                            <p:strVal val="#ppt_x"/>
                                          </p:val>
                                        </p:tav>
                                      </p:tavLst>
                                    </p:anim>
                                    <p:anim calcmode="lin" valueType="num">
                                      <p:cBhvr additive="base">
                                        <p:cTn id="17" dur="8000" fill="hold"/>
                                        <p:tgtEl>
                                          <p:spTgt spid="28"/>
                                        </p:tgtEl>
                                        <p:attrNameLst>
                                          <p:attrName>ppt_y</p:attrName>
                                        </p:attrNameLst>
                                      </p:cBhvr>
                                      <p:tavLst>
                                        <p:tav tm="0">
                                          <p:val>
                                            <p:strVal val="#ppt_y"/>
                                          </p:val>
                                        </p:tav>
                                        <p:tav tm="100000">
                                          <p:val>
                                            <p:strVal val="#ppt_y"/>
                                          </p:val>
                                        </p:tav>
                                      </p:tavLst>
                                    </p:anim>
                                  </p:childTnLst>
                                </p:cTn>
                              </p:par>
                              <p:par>
                                <p:cTn id="18" presetID="63" presetClass="path" presetSubtype="0" accel="50000" decel="50000" fill="hold" nodeType="withEffect">
                                  <p:stCondLst>
                                    <p:cond delay="0"/>
                                  </p:stCondLst>
                                  <p:childTnLst>
                                    <p:animMotion origin="layout" path="M 1.875E-6 -2.22222E-6 L 0.55534 -0.00208 " pathEditMode="relative" rAng="0" ptsTypes="AA">
                                      <p:cBhvr>
                                        <p:cTn id="19" dur="4000" fill="hold"/>
                                        <p:tgtEl>
                                          <p:spTgt spid="6"/>
                                        </p:tgtEl>
                                        <p:attrNameLst>
                                          <p:attrName>ppt_x</p:attrName>
                                          <p:attrName>ppt_y</p:attrName>
                                        </p:attrNameLst>
                                      </p:cBhvr>
                                      <p:rCtr x="2776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8B99DEA-EC49-6E66-A24C-90D71612A669}"/>
              </a:ext>
            </a:extLst>
          </p:cNvPr>
          <p:cNvGrpSpPr/>
          <p:nvPr/>
        </p:nvGrpSpPr>
        <p:grpSpPr>
          <a:xfrm>
            <a:off x="-3410182" y="340447"/>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3"/>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3"/>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3"/>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3"/>
            <a:srcRect/>
            <a:stretch>
              <a:fillRect/>
            </a:stretch>
          </p:blipFill>
          <p:spPr>
            <a:xfrm>
              <a:off x="-5092332" y="871045"/>
              <a:ext cx="1130523" cy="694801"/>
            </a:xfrm>
            <a:prstGeom prst="rect">
              <a:avLst/>
            </a:prstGeom>
          </p:spPr>
        </p:pic>
      </p:grpSp>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2072" y="209849"/>
            <a:ext cx="1318212" cy="1407970"/>
          </a:xfrm>
          <a:prstGeom prst="rect">
            <a:avLst/>
          </a:prstGeom>
        </p:spPr>
      </p:pic>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1685603" y="3842191"/>
            <a:ext cx="858800" cy="75145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8504" y="3448180"/>
            <a:ext cx="684101" cy="103521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413027" y="3129115"/>
            <a:ext cx="1404760" cy="1426152"/>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18098" y="4206811"/>
            <a:ext cx="9113125" cy="629852"/>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3" name="Picture 2">
            <a:hlinkClick r:id="rId10" action="ppaction://hlinksldjump"/>
            <a:extLst>
              <a:ext uri="{FF2B5EF4-FFF2-40B4-BE49-F238E27FC236}">
                <a16:creationId xmlns:a16="http://schemas.microsoft.com/office/drawing/2014/main" id="{22D4F453-DCB0-00D6-FC13-EB4E3BE59401}"/>
              </a:ext>
            </a:extLst>
          </p:cNvPr>
          <p:cNvPicPr>
            <a:picLocks noChangeAspect="1"/>
          </p:cNvPicPr>
          <p:nvPr/>
        </p:nvPicPr>
        <p:blipFill>
          <a:blip r:embed="rId11"/>
          <a:stretch>
            <a:fillRect/>
          </a:stretch>
        </p:blipFill>
        <p:spPr>
          <a:xfrm>
            <a:off x="7737242" y="3813913"/>
            <a:ext cx="1412870" cy="1321423"/>
          </a:xfrm>
          <a:prstGeom prst="rect">
            <a:avLst/>
          </a:prstGeom>
        </p:spPr>
      </p:pic>
      <p:grpSp>
        <p:nvGrpSpPr>
          <p:cNvPr id="52" name="Group 51">
            <a:extLst>
              <a:ext uri="{FF2B5EF4-FFF2-40B4-BE49-F238E27FC236}">
                <a16:creationId xmlns:a16="http://schemas.microsoft.com/office/drawing/2014/main" id="{A9586A16-5E92-2D1D-5BD3-4C2AAF2FACB9}"/>
              </a:ext>
            </a:extLst>
          </p:cNvPr>
          <p:cNvGrpSpPr/>
          <p:nvPr/>
        </p:nvGrpSpPr>
        <p:grpSpPr>
          <a:xfrm>
            <a:off x="9306706" y="468447"/>
            <a:ext cx="4549250" cy="1952943"/>
            <a:chOff x="12408941" y="624596"/>
            <a:chExt cx="6065666" cy="2603924"/>
          </a:xfrm>
        </p:grpSpPr>
        <p:pic>
          <p:nvPicPr>
            <p:cNvPr id="53" name="Picture 15">
              <a:extLst>
                <a:ext uri="{FF2B5EF4-FFF2-40B4-BE49-F238E27FC236}">
                  <a16:creationId xmlns:a16="http://schemas.microsoft.com/office/drawing/2014/main" id="{755273BC-20CF-1C66-3C5B-5B250D2F7998}"/>
                </a:ext>
              </a:extLst>
            </p:cNvPr>
            <p:cNvPicPr>
              <a:picLocks noChangeAspect="1"/>
            </p:cNvPicPr>
            <p:nvPr/>
          </p:nvPicPr>
          <p:blipFill>
            <a:blip r:embed="rId3"/>
            <a:srcRect/>
            <a:stretch>
              <a:fillRect/>
            </a:stretch>
          </p:blipFill>
          <p:spPr>
            <a:xfrm>
              <a:off x="12408941" y="2319799"/>
              <a:ext cx="1478597" cy="908721"/>
            </a:xfrm>
            <a:prstGeom prst="rect">
              <a:avLst/>
            </a:prstGeom>
          </p:spPr>
        </p:pic>
        <p:pic>
          <p:nvPicPr>
            <p:cNvPr id="54" name="Picture 23">
              <a:extLst>
                <a:ext uri="{FF2B5EF4-FFF2-40B4-BE49-F238E27FC236}">
                  <a16:creationId xmlns:a16="http://schemas.microsoft.com/office/drawing/2014/main" id="{0D852E7B-6FCE-10C4-D9EE-508679BC3740}"/>
                </a:ext>
              </a:extLst>
            </p:cNvPr>
            <p:cNvPicPr>
              <a:picLocks noChangeAspect="1"/>
            </p:cNvPicPr>
            <p:nvPr/>
          </p:nvPicPr>
          <p:blipFill>
            <a:blip r:embed="rId12"/>
            <a:srcRect/>
            <a:stretch>
              <a:fillRect/>
            </a:stretch>
          </p:blipFill>
          <p:spPr>
            <a:xfrm>
              <a:off x="12746373" y="624596"/>
              <a:ext cx="1832014" cy="1354927"/>
            </a:xfrm>
            <a:prstGeom prst="rect">
              <a:avLst/>
            </a:prstGeom>
          </p:spPr>
        </p:pic>
        <p:pic>
          <p:nvPicPr>
            <p:cNvPr id="55" name="Picture 15">
              <a:extLst>
                <a:ext uri="{FF2B5EF4-FFF2-40B4-BE49-F238E27FC236}">
                  <a16:creationId xmlns:a16="http://schemas.microsoft.com/office/drawing/2014/main" id="{D49BD45E-E950-5457-E24E-53B293FBC6D1}"/>
                </a:ext>
              </a:extLst>
            </p:cNvPr>
            <p:cNvPicPr>
              <a:picLocks noChangeAspect="1"/>
            </p:cNvPicPr>
            <p:nvPr/>
          </p:nvPicPr>
          <p:blipFill>
            <a:blip r:embed="rId3"/>
            <a:srcRect/>
            <a:stretch>
              <a:fillRect/>
            </a:stretch>
          </p:blipFill>
          <p:spPr>
            <a:xfrm>
              <a:off x="15134284" y="1919702"/>
              <a:ext cx="1130523" cy="694801"/>
            </a:xfrm>
            <a:prstGeom prst="rect">
              <a:avLst/>
            </a:prstGeom>
          </p:spPr>
        </p:pic>
        <p:pic>
          <p:nvPicPr>
            <p:cNvPr id="56" name="Picture 15">
              <a:extLst>
                <a:ext uri="{FF2B5EF4-FFF2-40B4-BE49-F238E27FC236}">
                  <a16:creationId xmlns:a16="http://schemas.microsoft.com/office/drawing/2014/main" id="{3E6FFE3B-52AF-9088-EDDA-6283DF0BC6B2}"/>
                </a:ext>
              </a:extLst>
            </p:cNvPr>
            <p:cNvPicPr>
              <a:picLocks noChangeAspect="1"/>
            </p:cNvPicPr>
            <p:nvPr/>
          </p:nvPicPr>
          <p:blipFill>
            <a:blip r:embed="rId3"/>
            <a:srcRect/>
            <a:stretch>
              <a:fillRect/>
            </a:stretch>
          </p:blipFill>
          <p:spPr>
            <a:xfrm>
              <a:off x="17344084" y="1284722"/>
              <a:ext cx="1130523" cy="694801"/>
            </a:xfrm>
            <a:prstGeom prst="rect">
              <a:avLst/>
            </a:prstGeom>
          </p:spPr>
        </p:pic>
      </p:grpSp>
      <p:pic>
        <p:nvPicPr>
          <p:cNvPr id="44" name="Picture 14">
            <a:extLst>
              <a:ext uri="{FF2B5EF4-FFF2-40B4-BE49-F238E27FC236}">
                <a16:creationId xmlns:a16="http://schemas.microsoft.com/office/drawing/2014/main" id="{4CB4194A-0231-5217-3322-24AFE67A303B}"/>
              </a:ext>
            </a:extLst>
          </p:cNvPr>
          <p:cNvPicPr>
            <a:picLocks noChangeAspect="1"/>
          </p:cNvPicPr>
          <p:nvPr/>
        </p:nvPicPr>
        <p:blipFill>
          <a:blip r:embed="rId13"/>
          <a:srcRect/>
          <a:stretch>
            <a:fillRect/>
          </a:stretch>
        </p:blipFill>
        <p:spPr>
          <a:xfrm>
            <a:off x="2045971" y="313725"/>
            <a:ext cx="4183112" cy="4847644"/>
          </a:xfrm>
          <a:prstGeom prst="rect">
            <a:avLst/>
          </a:prstGeom>
        </p:spPr>
      </p:pic>
      <p:pic>
        <p:nvPicPr>
          <p:cNvPr id="76" name="Picture 75">
            <a:extLst>
              <a:ext uri="{FF2B5EF4-FFF2-40B4-BE49-F238E27FC236}">
                <a16:creationId xmlns:a16="http://schemas.microsoft.com/office/drawing/2014/main" id="{AD998681-8E1F-6E9B-656F-457E6D073E6B}"/>
              </a:ext>
            </a:extLst>
          </p:cNvPr>
          <p:cNvPicPr>
            <a:picLocks noChangeAspect="1"/>
          </p:cNvPicPr>
          <p:nvPr/>
        </p:nvPicPr>
        <p:blipFill>
          <a:blip r:embed="rId14"/>
          <a:stretch>
            <a:fillRect/>
          </a:stretch>
        </p:blipFill>
        <p:spPr>
          <a:xfrm>
            <a:off x="2826670" y="702319"/>
            <a:ext cx="681287" cy="1088231"/>
          </a:xfrm>
          <a:prstGeom prst="rect">
            <a:avLst/>
          </a:prstGeom>
        </p:spPr>
      </p:pic>
      <p:pic>
        <p:nvPicPr>
          <p:cNvPr id="77" name="Picture 76">
            <a:extLst>
              <a:ext uri="{FF2B5EF4-FFF2-40B4-BE49-F238E27FC236}">
                <a16:creationId xmlns:a16="http://schemas.microsoft.com/office/drawing/2014/main" id="{BB486720-B27F-2B9C-E15A-8592426D2C15}"/>
              </a:ext>
            </a:extLst>
          </p:cNvPr>
          <p:cNvPicPr>
            <a:picLocks noChangeAspect="1"/>
          </p:cNvPicPr>
          <p:nvPr/>
        </p:nvPicPr>
        <p:blipFill>
          <a:blip r:embed="rId15"/>
          <a:stretch>
            <a:fillRect/>
          </a:stretch>
        </p:blipFill>
        <p:spPr>
          <a:xfrm>
            <a:off x="4805476" y="1569185"/>
            <a:ext cx="685859" cy="1092803"/>
          </a:xfrm>
          <a:prstGeom prst="rect">
            <a:avLst/>
          </a:prstGeom>
        </p:spPr>
      </p:pic>
      <p:pic>
        <p:nvPicPr>
          <p:cNvPr id="78" name="Picture 77">
            <a:extLst>
              <a:ext uri="{FF2B5EF4-FFF2-40B4-BE49-F238E27FC236}">
                <a16:creationId xmlns:a16="http://schemas.microsoft.com/office/drawing/2014/main" id="{F76BB80E-458E-8408-8266-9FBEEF6F89EB}"/>
              </a:ext>
            </a:extLst>
          </p:cNvPr>
          <p:cNvPicPr>
            <a:picLocks noChangeAspect="1"/>
          </p:cNvPicPr>
          <p:nvPr/>
        </p:nvPicPr>
        <p:blipFill>
          <a:blip r:embed="rId16"/>
          <a:stretch>
            <a:fillRect/>
          </a:stretch>
        </p:blipFill>
        <p:spPr>
          <a:xfrm>
            <a:off x="3865734" y="702319"/>
            <a:ext cx="685859" cy="1088231"/>
          </a:xfrm>
          <a:prstGeom prst="rect">
            <a:avLst/>
          </a:prstGeom>
        </p:spPr>
      </p:pic>
      <p:pic>
        <p:nvPicPr>
          <p:cNvPr id="8" name="Picture 7">
            <a:hlinkClick r:id="rId17" action="ppaction://hlinksldjump"/>
            <a:extLst>
              <a:ext uri="{FF2B5EF4-FFF2-40B4-BE49-F238E27FC236}">
                <a16:creationId xmlns:a16="http://schemas.microsoft.com/office/drawing/2014/main" id="{B7A7B980-16E8-4126-5B74-C0ADE4A44CAA}"/>
              </a:ext>
            </a:extLst>
          </p:cNvPr>
          <p:cNvPicPr>
            <a:picLocks noChangeAspect="1"/>
          </p:cNvPicPr>
          <p:nvPr/>
        </p:nvPicPr>
        <p:blipFill>
          <a:blip r:embed="rId14"/>
          <a:stretch>
            <a:fillRect/>
          </a:stretch>
        </p:blipFill>
        <p:spPr>
          <a:xfrm>
            <a:off x="2821913" y="693384"/>
            <a:ext cx="681287" cy="1088231"/>
          </a:xfrm>
          <a:prstGeom prst="rect">
            <a:avLst/>
          </a:prstGeom>
        </p:spPr>
      </p:pic>
      <p:pic>
        <p:nvPicPr>
          <p:cNvPr id="10" name="Picture 9">
            <a:hlinkClick r:id="rId18" action="ppaction://hlinksldjump"/>
            <a:extLst>
              <a:ext uri="{FF2B5EF4-FFF2-40B4-BE49-F238E27FC236}">
                <a16:creationId xmlns:a16="http://schemas.microsoft.com/office/drawing/2014/main" id="{17FE2497-8C74-3F79-2D35-8A89C8EBEC81}"/>
              </a:ext>
            </a:extLst>
          </p:cNvPr>
          <p:cNvPicPr>
            <a:picLocks noChangeAspect="1"/>
          </p:cNvPicPr>
          <p:nvPr/>
        </p:nvPicPr>
        <p:blipFill>
          <a:blip r:embed="rId15"/>
          <a:stretch>
            <a:fillRect/>
          </a:stretch>
        </p:blipFill>
        <p:spPr>
          <a:xfrm>
            <a:off x="4799867" y="1525578"/>
            <a:ext cx="685859" cy="1092803"/>
          </a:xfrm>
          <a:prstGeom prst="rect">
            <a:avLst/>
          </a:prstGeom>
        </p:spPr>
      </p:pic>
      <p:pic>
        <p:nvPicPr>
          <p:cNvPr id="11" name="Picture 10">
            <a:hlinkClick r:id="rId19" action="ppaction://hlinksldjump"/>
            <a:extLst>
              <a:ext uri="{FF2B5EF4-FFF2-40B4-BE49-F238E27FC236}">
                <a16:creationId xmlns:a16="http://schemas.microsoft.com/office/drawing/2014/main" id="{FA8BB667-963D-D19D-17C4-0A12EE03152E}"/>
              </a:ext>
            </a:extLst>
          </p:cNvPr>
          <p:cNvPicPr>
            <a:picLocks noChangeAspect="1"/>
          </p:cNvPicPr>
          <p:nvPr/>
        </p:nvPicPr>
        <p:blipFill>
          <a:blip r:embed="rId16"/>
          <a:stretch>
            <a:fillRect/>
          </a:stretch>
        </p:blipFill>
        <p:spPr>
          <a:xfrm>
            <a:off x="3877804" y="693384"/>
            <a:ext cx="685859" cy="1088231"/>
          </a:xfrm>
          <a:prstGeom prst="rect">
            <a:avLst/>
          </a:prstGeom>
        </p:spPr>
      </p:pic>
    </p:spTree>
    <p:extLst>
      <p:ext uri="{BB962C8B-B14F-4D97-AF65-F5344CB8AC3E}">
        <p14:creationId xmlns:p14="http://schemas.microsoft.com/office/powerpoint/2010/main" val="31148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27"/>
                                        </p:tgtEl>
                                        <p:attrNameLst>
                                          <p:attrName>r</p:attrName>
                                        </p:attrNameLst>
                                      </p:cBhvr>
                                    </p:animRot>
                                  </p:childTnLst>
                                </p:cTn>
                              </p:par>
                              <p:par>
                                <p:cTn id="7" presetID="2" presetClass="entr" presetSubtype="2" repeatCount="indefinite"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 calcmode="lin" valueType="num">
                                      <p:cBhvr additive="base">
                                        <p:cTn id="9" dur="10000" fill="hold"/>
                                        <p:tgtEl>
                                          <p:spTgt spid="34"/>
                                        </p:tgtEl>
                                        <p:attrNameLst>
                                          <p:attrName>ppt_x</p:attrName>
                                        </p:attrNameLst>
                                      </p:cBhvr>
                                      <p:tavLst>
                                        <p:tav tm="0">
                                          <p:val>
                                            <p:strVal val="1+#ppt_w/2"/>
                                          </p:val>
                                        </p:tav>
                                        <p:tav tm="100000">
                                          <p:val>
                                            <p:strVal val="#ppt_x"/>
                                          </p:val>
                                        </p:tav>
                                      </p:tavLst>
                                    </p:anim>
                                    <p:anim calcmode="lin" valueType="num">
                                      <p:cBhvr additive="base">
                                        <p:cTn id="10" dur="10000" fill="hold"/>
                                        <p:tgtEl>
                                          <p:spTgt spid="34"/>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8000" fill="hold"/>
                                        <p:tgtEl>
                                          <p:spTgt spid="52"/>
                                        </p:tgtEl>
                                        <p:attrNameLst>
                                          <p:attrName>ppt_x</p:attrName>
                                        </p:attrNameLst>
                                      </p:cBhvr>
                                      <p:tavLst>
                                        <p:tav tm="0">
                                          <p:val>
                                            <p:strVal val="0-#ppt_w/2"/>
                                          </p:val>
                                        </p:tav>
                                        <p:tav tm="100000">
                                          <p:val>
                                            <p:strVal val="#ppt_x"/>
                                          </p:val>
                                        </p:tav>
                                      </p:tavLst>
                                    </p:anim>
                                    <p:anim calcmode="lin" valueType="num">
                                      <p:cBhvr additive="base">
                                        <p:cTn id="14" dur="8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76"/>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76"/>
                                        </p:tgtEl>
                                      </p:cBhvr>
                                    </p:animEffect>
                                    <p:anim calcmode="lin" valueType="num">
                                      <p:cBhvr>
                                        <p:cTn id="38" dur="1000"/>
                                        <p:tgtEl>
                                          <p:spTgt spid="76"/>
                                        </p:tgtEl>
                                        <p:attrNameLst>
                                          <p:attrName>ppt_x</p:attrName>
                                        </p:attrNameLst>
                                      </p:cBhvr>
                                      <p:tavLst>
                                        <p:tav tm="0">
                                          <p:val>
                                            <p:strVal val="ppt_x"/>
                                          </p:val>
                                        </p:tav>
                                        <p:tav tm="100000">
                                          <p:val>
                                            <p:strVal val="ppt_x"/>
                                          </p:val>
                                        </p:tav>
                                      </p:tavLst>
                                    </p:anim>
                                    <p:anim calcmode="lin" valueType="num">
                                      <p:cBhvr>
                                        <p:cTn id="39" dur="1000"/>
                                        <p:tgtEl>
                                          <p:spTgt spid="76"/>
                                        </p:tgtEl>
                                        <p:attrNameLst>
                                          <p:attrName>ppt_y</p:attrName>
                                        </p:attrNameLst>
                                      </p:cBhvr>
                                      <p:tavLst>
                                        <p:tav tm="0">
                                          <p:val>
                                            <p:strVal val="ppt_y"/>
                                          </p:val>
                                        </p:tav>
                                        <p:tav tm="100000">
                                          <p:val>
                                            <p:strVal val="ppt_y+.1"/>
                                          </p:val>
                                        </p:tav>
                                      </p:tavLst>
                                    </p:anim>
                                    <p:set>
                                      <p:cBhvr>
                                        <p:cTn id="40" dur="1" fill="hold">
                                          <p:stCondLst>
                                            <p:cond delay="999"/>
                                          </p:stCondLst>
                                        </p:cTn>
                                        <p:tgtEl>
                                          <p:spTgt spid="7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6"/>
                  </p:tgtEl>
                </p:cond>
              </p:nextCondLst>
            </p:seq>
            <p:seq concurrent="1" nextAc="seek">
              <p:cTn id="41" restart="whenNotActive" fill="hold" evtFilter="cancelBubble" nodeType="interactiveSeq">
                <p:stCondLst>
                  <p:cond evt="onClick" delay="0">
                    <p:tgtEl>
                      <p:spTgt spid="77"/>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77"/>
                                        </p:tgtEl>
                                      </p:cBhvr>
                                    </p:animEffect>
                                    <p:anim calcmode="lin" valueType="num">
                                      <p:cBhvr>
                                        <p:cTn id="46" dur="1000"/>
                                        <p:tgtEl>
                                          <p:spTgt spid="77"/>
                                        </p:tgtEl>
                                        <p:attrNameLst>
                                          <p:attrName>ppt_x</p:attrName>
                                        </p:attrNameLst>
                                      </p:cBhvr>
                                      <p:tavLst>
                                        <p:tav tm="0">
                                          <p:val>
                                            <p:strVal val="ppt_x"/>
                                          </p:val>
                                        </p:tav>
                                        <p:tav tm="100000">
                                          <p:val>
                                            <p:strVal val="ppt_x"/>
                                          </p:val>
                                        </p:tav>
                                      </p:tavLst>
                                    </p:anim>
                                    <p:anim calcmode="lin" valueType="num">
                                      <p:cBhvr>
                                        <p:cTn id="47" dur="1000"/>
                                        <p:tgtEl>
                                          <p:spTgt spid="77"/>
                                        </p:tgtEl>
                                        <p:attrNameLst>
                                          <p:attrName>ppt_y</p:attrName>
                                        </p:attrNameLst>
                                      </p:cBhvr>
                                      <p:tavLst>
                                        <p:tav tm="0">
                                          <p:val>
                                            <p:strVal val="ppt_y"/>
                                          </p:val>
                                        </p:tav>
                                        <p:tav tm="100000">
                                          <p:val>
                                            <p:strVal val="ppt_y+.1"/>
                                          </p:val>
                                        </p:tav>
                                      </p:tavLst>
                                    </p:anim>
                                    <p:set>
                                      <p:cBhvr>
                                        <p:cTn id="48" dur="1" fill="hold">
                                          <p:stCondLst>
                                            <p:cond delay="999"/>
                                          </p:stCondLst>
                                        </p:cTn>
                                        <p:tgtEl>
                                          <p:spTgt spid="7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7"/>
                  </p:tgtEl>
                </p:cond>
              </p:nextCondLst>
            </p:seq>
            <p:seq concurrent="1" nextAc="seek">
              <p:cTn id="49" restart="whenNotActive" fill="hold" evtFilter="cancelBubble" nodeType="interactiveSeq">
                <p:stCondLst>
                  <p:cond evt="onClick" delay="0">
                    <p:tgtEl>
                      <p:spTgt spid="78"/>
                    </p:tgtEl>
                  </p:cond>
                </p:stCondLst>
                <p:endSync evt="end" delay="0">
                  <p:rtn val="all"/>
                </p:endSync>
                <p:childTnLst>
                  <p:par>
                    <p:cTn id="50" fill="hold">
                      <p:stCondLst>
                        <p:cond delay="0"/>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78"/>
                                        </p:tgtEl>
                                      </p:cBhvr>
                                    </p:animEffect>
                                    <p:anim calcmode="lin" valueType="num">
                                      <p:cBhvr>
                                        <p:cTn id="54" dur="1000"/>
                                        <p:tgtEl>
                                          <p:spTgt spid="78"/>
                                        </p:tgtEl>
                                        <p:attrNameLst>
                                          <p:attrName>ppt_x</p:attrName>
                                        </p:attrNameLst>
                                      </p:cBhvr>
                                      <p:tavLst>
                                        <p:tav tm="0">
                                          <p:val>
                                            <p:strVal val="ppt_x"/>
                                          </p:val>
                                        </p:tav>
                                        <p:tav tm="100000">
                                          <p:val>
                                            <p:strVal val="ppt_x"/>
                                          </p:val>
                                        </p:tav>
                                      </p:tavLst>
                                    </p:anim>
                                    <p:anim calcmode="lin" valueType="num">
                                      <p:cBhvr>
                                        <p:cTn id="55" dur="1000"/>
                                        <p:tgtEl>
                                          <p:spTgt spid="78"/>
                                        </p:tgtEl>
                                        <p:attrNameLst>
                                          <p:attrName>ppt_y</p:attrName>
                                        </p:attrNameLst>
                                      </p:cBhvr>
                                      <p:tavLst>
                                        <p:tav tm="0">
                                          <p:val>
                                            <p:strVal val="ppt_y"/>
                                          </p:val>
                                        </p:tav>
                                        <p:tav tm="100000">
                                          <p:val>
                                            <p:strVal val="ppt_y+.1"/>
                                          </p:val>
                                        </p:tav>
                                      </p:tavLst>
                                    </p:anim>
                                    <p:set>
                                      <p:cBhvr>
                                        <p:cTn id="56"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3"/>
          <p:cNvSpPr txBox="1">
            <a:spLocks noGrp="1"/>
          </p:cNvSpPr>
          <p:nvPr>
            <p:ph type="subTitle" idx="16"/>
          </p:nvPr>
        </p:nvSpPr>
        <p:spPr>
          <a:xfrm>
            <a:off x="1398425" y="2118143"/>
            <a:ext cx="2559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mj-lt"/>
              </a:rPr>
              <a:t>KHỞI ĐỘNG </a:t>
            </a:r>
          </a:p>
        </p:txBody>
      </p:sp>
      <p:sp>
        <p:nvSpPr>
          <p:cNvPr id="339" name="Google Shape;339;p33"/>
          <p:cNvSpPr txBox="1">
            <a:spLocks noGrp="1"/>
          </p:cNvSpPr>
          <p:nvPr>
            <p:ph type="title"/>
          </p:nvPr>
        </p:nvSpPr>
        <p:spPr>
          <a:xfrm>
            <a:off x="1979675" y="1570268"/>
            <a:ext cx="1397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01</a:t>
            </a:r>
            <a:endParaRPr sz="4000" dirty="0"/>
          </a:p>
        </p:txBody>
      </p:sp>
      <p:sp>
        <p:nvSpPr>
          <p:cNvPr id="341" name="Google Shape;341;p33"/>
          <p:cNvSpPr txBox="1">
            <a:spLocks noGrp="1"/>
          </p:cNvSpPr>
          <p:nvPr>
            <p:ph type="title" idx="2"/>
          </p:nvPr>
        </p:nvSpPr>
        <p:spPr>
          <a:xfrm>
            <a:off x="5766927" y="1570268"/>
            <a:ext cx="1397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02</a:t>
            </a:r>
            <a:endParaRPr sz="3600" dirty="0"/>
          </a:p>
        </p:txBody>
      </p:sp>
      <p:sp>
        <p:nvSpPr>
          <p:cNvPr id="343" name="Google Shape;343;p33"/>
          <p:cNvSpPr txBox="1">
            <a:spLocks noGrp="1"/>
          </p:cNvSpPr>
          <p:nvPr>
            <p:ph type="title" idx="4"/>
          </p:nvPr>
        </p:nvSpPr>
        <p:spPr>
          <a:xfrm>
            <a:off x="5766929" y="3285232"/>
            <a:ext cx="1397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04</a:t>
            </a:r>
            <a:endParaRPr sz="3600" dirty="0"/>
          </a:p>
        </p:txBody>
      </p:sp>
      <p:sp>
        <p:nvSpPr>
          <p:cNvPr id="345" name="Google Shape;345;p33"/>
          <p:cNvSpPr txBox="1">
            <a:spLocks noGrp="1"/>
          </p:cNvSpPr>
          <p:nvPr>
            <p:ph type="title" idx="6"/>
          </p:nvPr>
        </p:nvSpPr>
        <p:spPr>
          <a:xfrm>
            <a:off x="1979675" y="3290924"/>
            <a:ext cx="1397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03</a:t>
            </a:r>
            <a:endParaRPr sz="3600" dirty="0"/>
          </a:p>
        </p:txBody>
      </p:sp>
      <p:sp>
        <p:nvSpPr>
          <p:cNvPr id="351" name="Google Shape;351;p33"/>
          <p:cNvSpPr txBox="1">
            <a:spLocks noGrp="1"/>
          </p:cNvSpPr>
          <p:nvPr>
            <p:ph type="title" idx="15"/>
          </p:nvPr>
        </p:nvSpPr>
        <p:spPr>
          <a:xfrm>
            <a:off x="720000" y="43102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tx1">
                    <a:lumMod val="50000"/>
                  </a:schemeClr>
                </a:solidFill>
                <a:latin typeface="+mj-lt"/>
              </a:rPr>
              <a:t>NỘI DUNG BÀI HỌC </a:t>
            </a:r>
            <a:endParaRPr lang="en-US" sz="3200" b="1" dirty="0">
              <a:solidFill>
                <a:schemeClr val="tx1">
                  <a:lumMod val="50000"/>
                </a:schemeClr>
              </a:solidFill>
              <a:latin typeface="+mj-lt"/>
            </a:endParaRPr>
          </a:p>
        </p:txBody>
      </p:sp>
      <p:sp>
        <p:nvSpPr>
          <p:cNvPr id="352" name="Google Shape;352;p33"/>
          <p:cNvSpPr txBox="1">
            <a:spLocks noGrp="1"/>
          </p:cNvSpPr>
          <p:nvPr>
            <p:ph type="subTitle" idx="17"/>
          </p:nvPr>
        </p:nvSpPr>
        <p:spPr>
          <a:xfrm>
            <a:off x="5185677" y="2118143"/>
            <a:ext cx="2559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mj-lt"/>
              </a:rPr>
              <a:t>KHÁM PHÁ</a:t>
            </a:r>
          </a:p>
        </p:txBody>
      </p:sp>
      <p:sp>
        <p:nvSpPr>
          <p:cNvPr id="353" name="Google Shape;353;p33"/>
          <p:cNvSpPr txBox="1">
            <a:spLocks noGrp="1"/>
          </p:cNvSpPr>
          <p:nvPr>
            <p:ph type="subTitle" idx="18"/>
          </p:nvPr>
        </p:nvSpPr>
        <p:spPr>
          <a:xfrm>
            <a:off x="5185679" y="3833107"/>
            <a:ext cx="2559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mj-lt"/>
              </a:rPr>
              <a:t>VẬN DỤNG </a:t>
            </a:r>
          </a:p>
        </p:txBody>
      </p:sp>
      <p:sp>
        <p:nvSpPr>
          <p:cNvPr id="354" name="Google Shape;354;p33"/>
          <p:cNvSpPr txBox="1">
            <a:spLocks noGrp="1"/>
          </p:cNvSpPr>
          <p:nvPr>
            <p:ph type="subTitle" idx="19"/>
          </p:nvPr>
        </p:nvSpPr>
        <p:spPr>
          <a:xfrm>
            <a:off x="1398425" y="3833107"/>
            <a:ext cx="2559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mj-lt"/>
              </a:rPr>
              <a:t>LUYỆN TẬP</a:t>
            </a:r>
          </a:p>
        </p:txBody>
      </p:sp>
      <p:sp>
        <p:nvSpPr>
          <p:cNvPr id="357" name="Google Shape;357;p33"/>
          <p:cNvSpPr/>
          <p:nvPr/>
        </p:nvSpPr>
        <p:spPr>
          <a:xfrm>
            <a:off x="796325" y="3507913"/>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7255458">
            <a:off x="796295" y="14775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3746461" y="3139153"/>
            <a:ext cx="534915" cy="529947"/>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0" name="Google Shape;360;p33"/>
          <p:cNvSpPr/>
          <p:nvPr/>
        </p:nvSpPr>
        <p:spPr>
          <a:xfrm rot="7255458">
            <a:off x="1402312" y="624863"/>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7967738" y="59052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61;p33">
            <a:extLst>
              <a:ext uri="{FF2B5EF4-FFF2-40B4-BE49-F238E27FC236}">
                <a16:creationId xmlns:a16="http://schemas.microsoft.com/office/drawing/2014/main" id="{DF7EC37C-42C0-6984-8582-FD5323EC0B3C}"/>
              </a:ext>
            </a:extLst>
          </p:cNvPr>
          <p:cNvSpPr/>
          <p:nvPr/>
        </p:nvSpPr>
        <p:spPr>
          <a:xfrm>
            <a:off x="4734571" y="1633073"/>
            <a:ext cx="256111" cy="292245"/>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1;p33">
            <a:extLst>
              <a:ext uri="{FF2B5EF4-FFF2-40B4-BE49-F238E27FC236}">
                <a16:creationId xmlns:a16="http://schemas.microsoft.com/office/drawing/2014/main" id="{D030328B-57AA-7AFC-85AB-3B948D29EA07}"/>
              </a:ext>
            </a:extLst>
          </p:cNvPr>
          <p:cNvSpPr/>
          <p:nvPr/>
        </p:nvSpPr>
        <p:spPr>
          <a:xfrm>
            <a:off x="4862626" y="29802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anim calcmode="lin" valueType="num">
                                      <p:cBhvr>
                                        <p:cTn id="13" dur="1000" fill="hold"/>
                                        <p:tgtEl>
                                          <p:spTgt spid="339"/>
                                        </p:tgtEl>
                                        <p:attrNameLst>
                                          <p:attrName>ppt_x</p:attrName>
                                        </p:attrNameLst>
                                      </p:cBhvr>
                                      <p:tavLst>
                                        <p:tav tm="0">
                                          <p:val>
                                            <p:strVal val="#ppt_x"/>
                                          </p:val>
                                        </p:tav>
                                        <p:tav tm="100000">
                                          <p:val>
                                            <p:strVal val="#ppt_x"/>
                                          </p:val>
                                        </p:tav>
                                      </p:tavLst>
                                    </p:anim>
                                    <p:anim calcmode="lin" valueType="num">
                                      <p:cBhvr>
                                        <p:cTn id="14" dur="10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1"/>
                                        </p:tgtEl>
                                        <p:attrNameLst>
                                          <p:attrName>style.visibility</p:attrName>
                                        </p:attrNameLst>
                                      </p:cBhvr>
                                      <p:to>
                                        <p:strVal val="visible"/>
                                      </p:to>
                                    </p:set>
                                    <p:animEffect transition="in" filter="fade">
                                      <p:cBhvr>
                                        <p:cTn id="19" dur="1000"/>
                                        <p:tgtEl>
                                          <p:spTgt spid="341"/>
                                        </p:tgtEl>
                                      </p:cBhvr>
                                    </p:animEffect>
                                    <p:anim calcmode="lin" valueType="num">
                                      <p:cBhvr>
                                        <p:cTn id="20" dur="1000" fill="hold"/>
                                        <p:tgtEl>
                                          <p:spTgt spid="341"/>
                                        </p:tgtEl>
                                        <p:attrNameLst>
                                          <p:attrName>ppt_x</p:attrName>
                                        </p:attrNameLst>
                                      </p:cBhvr>
                                      <p:tavLst>
                                        <p:tav tm="0">
                                          <p:val>
                                            <p:strVal val="#ppt_x"/>
                                          </p:val>
                                        </p:tav>
                                        <p:tav tm="100000">
                                          <p:val>
                                            <p:strVal val="#ppt_x"/>
                                          </p:val>
                                        </p:tav>
                                      </p:tavLst>
                                    </p:anim>
                                    <p:anim calcmode="lin" valueType="num">
                                      <p:cBhvr>
                                        <p:cTn id="21" dur="1000" fill="hold"/>
                                        <p:tgtEl>
                                          <p:spTgt spid="3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2">
                                            <p:txEl>
                                              <p:pRg st="0" end="0"/>
                                            </p:txEl>
                                          </p:spTgt>
                                        </p:tgtEl>
                                        <p:attrNameLst>
                                          <p:attrName>style.visibility</p:attrName>
                                        </p:attrNameLst>
                                      </p:cBhvr>
                                      <p:to>
                                        <p:strVal val="visible"/>
                                      </p:to>
                                    </p:set>
                                    <p:animEffect transition="in" filter="fade">
                                      <p:cBhvr>
                                        <p:cTn id="24" dur="1000"/>
                                        <p:tgtEl>
                                          <p:spTgt spid="352">
                                            <p:txEl>
                                              <p:pRg st="0" end="0"/>
                                            </p:txEl>
                                          </p:spTgt>
                                        </p:tgtEl>
                                      </p:cBhvr>
                                    </p:animEffect>
                                    <p:anim calcmode="lin" valueType="num">
                                      <p:cBhvr>
                                        <p:cTn id="25" dur="10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5"/>
                                        </p:tgtEl>
                                        <p:attrNameLst>
                                          <p:attrName>style.visibility</p:attrName>
                                        </p:attrNameLst>
                                      </p:cBhvr>
                                      <p:to>
                                        <p:strVal val="visible"/>
                                      </p:to>
                                    </p:set>
                                    <p:animEffect transition="in" filter="fade">
                                      <p:cBhvr>
                                        <p:cTn id="31" dur="1000"/>
                                        <p:tgtEl>
                                          <p:spTgt spid="345"/>
                                        </p:tgtEl>
                                      </p:cBhvr>
                                    </p:animEffect>
                                    <p:anim calcmode="lin" valueType="num">
                                      <p:cBhvr>
                                        <p:cTn id="32" dur="1000" fill="hold"/>
                                        <p:tgtEl>
                                          <p:spTgt spid="345"/>
                                        </p:tgtEl>
                                        <p:attrNameLst>
                                          <p:attrName>ppt_x</p:attrName>
                                        </p:attrNameLst>
                                      </p:cBhvr>
                                      <p:tavLst>
                                        <p:tav tm="0">
                                          <p:val>
                                            <p:strVal val="#ppt_x"/>
                                          </p:val>
                                        </p:tav>
                                        <p:tav tm="100000">
                                          <p:val>
                                            <p:strVal val="#ppt_x"/>
                                          </p:val>
                                        </p:tav>
                                      </p:tavLst>
                                    </p:anim>
                                    <p:anim calcmode="lin" valueType="num">
                                      <p:cBhvr>
                                        <p:cTn id="33" dur="1000" fill="hold"/>
                                        <p:tgtEl>
                                          <p:spTgt spid="3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4">
                                            <p:txEl>
                                              <p:pRg st="0" end="0"/>
                                            </p:txEl>
                                          </p:spTgt>
                                        </p:tgtEl>
                                        <p:attrNameLst>
                                          <p:attrName>style.visibility</p:attrName>
                                        </p:attrNameLst>
                                      </p:cBhvr>
                                      <p:to>
                                        <p:strVal val="visible"/>
                                      </p:to>
                                    </p:set>
                                    <p:animEffect transition="in" filter="fade">
                                      <p:cBhvr>
                                        <p:cTn id="36" dur="1000"/>
                                        <p:tgtEl>
                                          <p:spTgt spid="354">
                                            <p:txEl>
                                              <p:pRg st="0" end="0"/>
                                            </p:txEl>
                                          </p:spTgt>
                                        </p:tgtEl>
                                      </p:cBhvr>
                                    </p:animEffect>
                                    <p:anim calcmode="lin" valueType="num">
                                      <p:cBhvr>
                                        <p:cTn id="37" dur="1000" fill="hold"/>
                                        <p:tgtEl>
                                          <p:spTgt spid="35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43"/>
                                        </p:tgtEl>
                                        <p:attrNameLst>
                                          <p:attrName>style.visibility</p:attrName>
                                        </p:attrNameLst>
                                      </p:cBhvr>
                                      <p:to>
                                        <p:strVal val="visible"/>
                                      </p:to>
                                    </p:set>
                                    <p:animEffect transition="in" filter="fade">
                                      <p:cBhvr>
                                        <p:cTn id="43" dur="1000"/>
                                        <p:tgtEl>
                                          <p:spTgt spid="343"/>
                                        </p:tgtEl>
                                      </p:cBhvr>
                                    </p:animEffect>
                                    <p:anim calcmode="lin" valueType="num">
                                      <p:cBhvr>
                                        <p:cTn id="44" dur="1000" fill="hold"/>
                                        <p:tgtEl>
                                          <p:spTgt spid="343"/>
                                        </p:tgtEl>
                                        <p:attrNameLst>
                                          <p:attrName>ppt_x</p:attrName>
                                        </p:attrNameLst>
                                      </p:cBhvr>
                                      <p:tavLst>
                                        <p:tav tm="0">
                                          <p:val>
                                            <p:strVal val="#ppt_x"/>
                                          </p:val>
                                        </p:tav>
                                        <p:tav tm="100000">
                                          <p:val>
                                            <p:strVal val="#ppt_x"/>
                                          </p:val>
                                        </p:tav>
                                      </p:tavLst>
                                    </p:anim>
                                    <p:anim calcmode="lin" valueType="num">
                                      <p:cBhvr>
                                        <p:cTn id="45" dur="1000" fill="hold"/>
                                        <p:tgtEl>
                                          <p:spTgt spid="3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53">
                                            <p:txEl>
                                              <p:pRg st="0" end="0"/>
                                            </p:txEl>
                                          </p:spTgt>
                                        </p:tgtEl>
                                        <p:attrNameLst>
                                          <p:attrName>style.visibility</p:attrName>
                                        </p:attrNameLst>
                                      </p:cBhvr>
                                      <p:to>
                                        <p:strVal val="visible"/>
                                      </p:to>
                                    </p:set>
                                    <p:animEffect transition="in" filter="fade">
                                      <p:cBhvr>
                                        <p:cTn id="48" dur="1000"/>
                                        <p:tgtEl>
                                          <p:spTgt spid="353">
                                            <p:txEl>
                                              <p:pRg st="0" end="0"/>
                                            </p:txEl>
                                          </p:spTgt>
                                        </p:tgtEl>
                                      </p:cBhvr>
                                    </p:animEffect>
                                    <p:anim calcmode="lin" valueType="num">
                                      <p:cBhvr>
                                        <p:cTn id="49" dur="1000" fill="hold"/>
                                        <p:tgtEl>
                                          <p:spTgt spid="353">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P spid="339" grpId="0"/>
      <p:bldP spid="341" grpId="0"/>
      <p:bldP spid="343" grpId="0"/>
      <p:bldP spid="345" grpId="0"/>
      <p:bldP spid="352" grpId="0" build="p"/>
      <p:bldP spid="353" grpId="0" build="p"/>
      <p:bldP spid="35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8E20B54A-026C-5A3B-89F5-95C56D34EABD}"/>
              </a:ext>
            </a:extLst>
          </p:cNvPr>
          <p:cNvSpPr/>
          <p:nvPr/>
        </p:nvSpPr>
        <p:spPr>
          <a:xfrm>
            <a:off x="500960" y="2154853"/>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1">
                <a:solidFill>
                  <a:schemeClr val="tx1"/>
                </a:solidFill>
                <a:latin typeface="Arial" panose="020B0604020202020204" pitchFamily="34" charset="0"/>
                <a:cs typeface="Arial" panose="020B0604020202020204" pitchFamily="34" charset="0"/>
              </a:rPr>
              <a:t>4 bước </a:t>
            </a:r>
            <a:endParaRPr lang="vi-VN" sz="3600" b="1" noProof="1">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Rounded Corners 1">
            <a:extLst>
              <a:ext uri="{FF2B5EF4-FFF2-40B4-BE49-F238E27FC236}">
                <a16:creationId xmlns:a16="http://schemas.microsoft.com/office/drawing/2014/main" id="{2B761535-9402-2A7A-8B21-D6EEA8B9C13D}"/>
              </a:ext>
            </a:extLst>
          </p:cNvPr>
          <p:cNvSpPr/>
          <p:nvPr/>
        </p:nvSpPr>
        <p:spPr>
          <a:xfrm>
            <a:off x="500961" y="449508"/>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noProof="1">
                <a:solidFill>
                  <a:schemeClr val="tx1"/>
                </a:solidFill>
                <a:latin typeface="Arial" panose="020B0604020202020204" pitchFamily="34" charset="0"/>
                <a:cs typeface="Arial" panose="020B0604020202020204" pitchFamily="34" charset="0"/>
              </a:rPr>
              <a:t>Câu hỏi</a:t>
            </a:r>
            <a:r>
              <a:rPr lang="en-US" sz="3300" b="1" noProof="1">
                <a:solidFill>
                  <a:schemeClr val="tx1"/>
                </a:solidFill>
                <a:latin typeface="Arial" panose="020B0604020202020204" pitchFamily="34" charset="0"/>
                <a:cs typeface="Arial" panose="020B0604020202020204" pitchFamily="34" charset="0"/>
              </a:rPr>
              <a:t> 1: </a:t>
            </a:r>
            <a:r>
              <a:rPr lang="en-US" sz="3600" noProof="1">
                <a:solidFill>
                  <a:schemeClr val="accent4">
                    <a:lumMod val="50000"/>
                  </a:schemeClr>
                </a:solidFill>
                <a:latin typeface="Arial" panose="020B0604020202020204" pitchFamily="34" charset="0"/>
                <a:cs typeface="Arial" panose="020B0604020202020204" pitchFamily="34" charset="0"/>
              </a:rPr>
              <a:t>Có mấy </a:t>
            </a:r>
            <a:r>
              <a:rPr lang="vi-VN" sz="3600" dirty="0">
                <a:solidFill>
                  <a:schemeClr val="accent4">
                    <a:lumMod val="50000"/>
                  </a:schemeClr>
                </a:solidFill>
                <a:ea typeface="Calibri" panose="020F0502020204030204" pitchFamily="34" charset="0"/>
                <a:cs typeface="Arial" panose="020B0604020202020204" pitchFamily="34" charset="0"/>
              </a:rPr>
              <a:t>bước mô tả thuật toán sắp xếp nổi bọt </a:t>
            </a:r>
            <a:r>
              <a:rPr lang="en-US" sz="3600" dirty="0">
                <a:solidFill>
                  <a:schemeClr val="accent4">
                    <a:lumMod val="50000"/>
                  </a:schemeClr>
                </a:solidFill>
                <a:ea typeface="Calibri" panose="020F0502020204030204" pitchFamily="34" charset="0"/>
                <a:cs typeface="Arial" panose="020B0604020202020204" pitchFamily="34" charset="0"/>
              </a:rPr>
              <a:t>?</a:t>
            </a:r>
            <a:endParaRPr lang="vi-VN" sz="3600" noProof="1">
              <a:solidFill>
                <a:schemeClr val="accent4">
                  <a:lumMod val="50000"/>
                </a:schemeClr>
              </a:solidFill>
              <a:latin typeface="Arial" panose="020B0604020202020204" pitchFamily="34" charset="0"/>
              <a:cs typeface="Arial" panose="020B0604020202020204" pitchFamily="34" charset="0"/>
            </a:endParaRPr>
          </a:p>
        </p:txBody>
      </p:sp>
      <p:pic>
        <p:nvPicPr>
          <p:cNvPr id="6" name="Picture 5">
            <a:hlinkClick r:id="rId2" action="ppaction://hlinksldjump"/>
            <a:extLst>
              <a:ext uri="{FF2B5EF4-FFF2-40B4-BE49-F238E27FC236}">
                <a16:creationId xmlns:a16="http://schemas.microsoft.com/office/drawing/2014/main" id="{52BF9C03-C710-E892-644B-352A48AC60AB}"/>
              </a:ext>
            </a:extLst>
          </p:cNvPr>
          <p:cNvPicPr>
            <a:picLocks noChangeAspect="1"/>
          </p:cNvPicPr>
          <p:nvPr/>
        </p:nvPicPr>
        <p:blipFill>
          <a:blip r:embed="rId3"/>
          <a:stretch>
            <a:fillRect/>
          </a:stretch>
        </p:blipFill>
        <p:spPr>
          <a:xfrm>
            <a:off x="7742925" y="3748560"/>
            <a:ext cx="1499046" cy="1391972"/>
          </a:xfrm>
          <a:prstGeom prst="rect">
            <a:avLst/>
          </a:prstGeom>
        </p:spPr>
      </p:pic>
    </p:spTree>
    <p:extLst>
      <p:ext uri="{BB962C8B-B14F-4D97-AF65-F5344CB8AC3E}">
        <p14:creationId xmlns:p14="http://schemas.microsoft.com/office/powerpoint/2010/main" val="18397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8E20B54A-026C-5A3B-89F5-95C56D34EABD}"/>
              </a:ext>
            </a:extLst>
          </p:cNvPr>
          <p:cNvSpPr/>
          <p:nvPr/>
        </p:nvSpPr>
        <p:spPr>
          <a:xfrm>
            <a:off x="500960" y="2154853"/>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vi-VN" sz="3200" dirty="0">
                <a:solidFill>
                  <a:srgbClr val="000000"/>
                </a:solidFill>
                <a:ea typeface="Calibri" panose="020F0502020204030204" pitchFamily="34" charset="0"/>
                <a:cs typeface="Times New Roman" panose="02020603050405020304" pitchFamily="18" charset="0"/>
              </a:rPr>
              <a:t>Giúp việc giải bài toán đó dễ dàng hơn</a:t>
            </a:r>
            <a:endParaRPr lang="en-US" sz="3200" dirty="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Rounded Corners 1">
            <a:extLst>
              <a:ext uri="{FF2B5EF4-FFF2-40B4-BE49-F238E27FC236}">
                <a16:creationId xmlns:a16="http://schemas.microsoft.com/office/drawing/2014/main" id="{2B761535-9402-2A7A-8B21-D6EEA8B9C13D}"/>
              </a:ext>
            </a:extLst>
          </p:cNvPr>
          <p:cNvSpPr/>
          <p:nvPr/>
        </p:nvSpPr>
        <p:spPr>
          <a:xfrm>
            <a:off x="500961" y="449508"/>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noProof="1">
                <a:solidFill>
                  <a:schemeClr val="tx1"/>
                </a:solidFill>
                <a:latin typeface="Arial" panose="020B0604020202020204" pitchFamily="34" charset="0"/>
                <a:cs typeface="Arial" panose="020B0604020202020204" pitchFamily="34" charset="0"/>
              </a:rPr>
              <a:t>Câu hỏi</a:t>
            </a:r>
            <a:r>
              <a:rPr lang="en-US" sz="3300" b="1" noProof="1">
                <a:solidFill>
                  <a:schemeClr val="tx1"/>
                </a:solidFill>
                <a:latin typeface="Arial" panose="020B0604020202020204" pitchFamily="34" charset="0"/>
                <a:cs typeface="Arial" panose="020B0604020202020204" pitchFamily="34" charset="0"/>
              </a:rPr>
              <a:t> 2: </a:t>
            </a:r>
            <a:r>
              <a:rPr lang="vi-VN" sz="3200" dirty="0">
                <a:solidFill>
                  <a:schemeClr val="accent4">
                    <a:lumMod val="50000"/>
                  </a:schemeClr>
                </a:solidFill>
                <a:ea typeface="Calibri" panose="020F0502020204030204" pitchFamily="34" charset="0"/>
                <a:cs typeface="Times New Roman" panose="02020603050405020304" pitchFamily="18" charset="0"/>
              </a:rPr>
              <a:t>Ý nghĩa của việc chia bài toán thành những bài toán nhỏ hơn </a:t>
            </a:r>
            <a:r>
              <a:rPr lang="en-US" sz="3200" noProof="1">
                <a:solidFill>
                  <a:schemeClr val="accent4">
                    <a:lumMod val="50000"/>
                  </a:schemeClr>
                </a:solidFill>
                <a:latin typeface="Arial" panose="020B0604020202020204" pitchFamily="34" charset="0"/>
                <a:cs typeface="Arial" panose="020B0604020202020204" pitchFamily="34" charset="0"/>
              </a:rPr>
              <a:t>là?</a:t>
            </a:r>
            <a:endParaRPr lang="en-US" sz="3200" dirty="0">
              <a:solidFill>
                <a:schemeClr val="accent4">
                  <a:lumMod val="50000"/>
                </a:schemeClr>
              </a:solidFill>
              <a:ea typeface="Calibri" panose="020F0502020204030204" pitchFamily="34" charset="0"/>
              <a:cs typeface="Times New Roman" panose="02020603050405020304" pitchFamily="18" charset="0"/>
            </a:endParaRPr>
          </a:p>
        </p:txBody>
      </p:sp>
      <p:pic>
        <p:nvPicPr>
          <p:cNvPr id="13" name="Picture 12">
            <a:hlinkClick r:id="rId2" action="ppaction://hlinksldjump"/>
            <a:extLst>
              <a:ext uri="{FF2B5EF4-FFF2-40B4-BE49-F238E27FC236}">
                <a16:creationId xmlns:a16="http://schemas.microsoft.com/office/drawing/2014/main" id="{0208E08C-D0D1-7671-E9B8-AAA84457A514}"/>
              </a:ext>
            </a:extLst>
          </p:cNvPr>
          <p:cNvPicPr>
            <a:picLocks noChangeAspect="1"/>
          </p:cNvPicPr>
          <p:nvPr/>
        </p:nvPicPr>
        <p:blipFill>
          <a:blip r:embed="rId3"/>
          <a:stretch>
            <a:fillRect/>
          </a:stretch>
        </p:blipFill>
        <p:spPr>
          <a:xfrm>
            <a:off x="7742925" y="3748560"/>
            <a:ext cx="1499046" cy="1391972"/>
          </a:xfrm>
          <a:prstGeom prst="rect">
            <a:avLst/>
          </a:prstGeom>
        </p:spPr>
      </p:pic>
    </p:spTree>
    <p:extLst>
      <p:ext uri="{BB962C8B-B14F-4D97-AF65-F5344CB8AC3E}">
        <p14:creationId xmlns:p14="http://schemas.microsoft.com/office/powerpoint/2010/main" val="38575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8E20B54A-026C-5A3B-89F5-95C56D34EABD}"/>
              </a:ext>
            </a:extLst>
          </p:cNvPr>
          <p:cNvSpPr/>
          <p:nvPr/>
        </p:nvSpPr>
        <p:spPr>
          <a:xfrm>
            <a:off x="500960" y="2154853"/>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rPr>
              <a:t>Phần</a:t>
            </a:r>
            <a:r>
              <a:rPr lang="en-US" sz="3200" dirty="0">
                <a:solidFill>
                  <a:srgbClr val="000000"/>
                </a:solidFill>
              </a:rPr>
              <a:t> </a:t>
            </a:r>
            <a:r>
              <a:rPr lang="en-US" sz="3200" dirty="0" err="1">
                <a:solidFill>
                  <a:srgbClr val="000000"/>
                </a:solidFill>
              </a:rPr>
              <a:t>tử</a:t>
            </a:r>
            <a:r>
              <a:rPr lang="en-US" sz="3200" dirty="0">
                <a:solidFill>
                  <a:srgbClr val="000000"/>
                </a:solidFill>
              </a:rPr>
              <a:t> ở </a:t>
            </a:r>
            <a:r>
              <a:rPr lang="en-US" sz="3200" dirty="0" err="1">
                <a:solidFill>
                  <a:srgbClr val="000000"/>
                </a:solidFill>
              </a:rPr>
              <a:t>vị</a:t>
            </a:r>
            <a:r>
              <a:rPr lang="en-US" sz="3200" dirty="0">
                <a:solidFill>
                  <a:srgbClr val="000000"/>
                </a:solidFill>
              </a:rPr>
              <a:t> </a:t>
            </a:r>
            <a:r>
              <a:rPr lang="en-US" sz="3200" dirty="0" err="1">
                <a:solidFill>
                  <a:srgbClr val="000000"/>
                </a:solidFill>
              </a:rPr>
              <a:t>trí</a:t>
            </a:r>
            <a:r>
              <a:rPr lang="en-US" sz="3200" dirty="0">
                <a:solidFill>
                  <a:srgbClr val="000000"/>
                </a:solidFill>
              </a:rPr>
              <a:t> </a:t>
            </a:r>
            <a:r>
              <a:rPr lang="en-US" sz="3200" dirty="0" err="1">
                <a:solidFill>
                  <a:srgbClr val="000000"/>
                </a:solidFill>
              </a:rPr>
              <a:t>được</a:t>
            </a:r>
            <a:r>
              <a:rPr lang="en-US" sz="3200" dirty="0">
                <a:solidFill>
                  <a:srgbClr val="000000"/>
                </a:solidFill>
              </a:rPr>
              <a:t> </a:t>
            </a:r>
            <a:r>
              <a:rPr lang="en-US" sz="3200" dirty="0" err="1">
                <a:solidFill>
                  <a:srgbClr val="000000"/>
                </a:solidFill>
              </a:rPr>
              <a:t>xét</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những</a:t>
            </a:r>
            <a:r>
              <a:rPr lang="en-US" sz="3200" dirty="0">
                <a:solidFill>
                  <a:srgbClr val="000000"/>
                </a:solidFill>
              </a:rPr>
              <a:t> </a:t>
            </a:r>
            <a:r>
              <a:rPr lang="en-US" sz="3200" dirty="0" err="1">
                <a:solidFill>
                  <a:srgbClr val="000000"/>
                </a:solidFill>
              </a:rPr>
              <a:t>phân</a:t>
            </a:r>
            <a:r>
              <a:rPr lang="en-US" sz="3200" dirty="0">
                <a:solidFill>
                  <a:srgbClr val="000000"/>
                </a:solidFill>
              </a:rPr>
              <a:t> </a:t>
            </a:r>
            <a:r>
              <a:rPr lang="en-US" sz="3200" dirty="0" err="1">
                <a:solidFill>
                  <a:srgbClr val="000000"/>
                </a:solidFill>
              </a:rPr>
              <a:t>tử</a:t>
            </a:r>
            <a:r>
              <a:rPr lang="en-US" sz="3200" dirty="0">
                <a:solidFill>
                  <a:srgbClr val="000000"/>
                </a:solidFill>
              </a:rPr>
              <a:t> ở </a:t>
            </a:r>
            <a:r>
              <a:rPr lang="en-US" sz="3200" dirty="0" err="1">
                <a:solidFill>
                  <a:srgbClr val="000000"/>
                </a:solidFill>
              </a:rPr>
              <a:t>phía</a:t>
            </a:r>
            <a:r>
              <a:rPr lang="en-US" sz="3200" dirty="0">
                <a:solidFill>
                  <a:srgbClr val="000000"/>
                </a:solidFill>
              </a:rPr>
              <a:t> </a:t>
            </a:r>
            <a:r>
              <a:rPr lang="en-US" sz="3200" dirty="0" err="1">
                <a:solidFill>
                  <a:srgbClr val="000000"/>
                </a:solidFill>
              </a:rPr>
              <a:t>sau</a:t>
            </a:r>
            <a:r>
              <a:rPr lang="en-US" sz="3200" dirty="0">
                <a:solidFill>
                  <a:srgbClr val="000000"/>
                </a:solidFill>
              </a:rPr>
              <a:t> </a:t>
            </a:r>
            <a:r>
              <a:rPr lang="en-US" sz="3200" dirty="0" err="1">
                <a:solidFill>
                  <a:srgbClr val="000000"/>
                </a:solidFill>
              </a:rPr>
              <a:t>nó</a:t>
            </a:r>
            <a:r>
              <a:rPr lang="en-US" sz="3200" dirty="0">
                <a:solidFill>
                  <a:srgbClr val="000000"/>
                </a:solidFill>
              </a:rPr>
              <a:t>.</a:t>
            </a: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Rectangle: Rounded Corners 1">
            <a:extLst>
              <a:ext uri="{FF2B5EF4-FFF2-40B4-BE49-F238E27FC236}">
                <a16:creationId xmlns:a16="http://schemas.microsoft.com/office/drawing/2014/main" id="{2B761535-9402-2A7A-8B21-D6EEA8B9C13D}"/>
              </a:ext>
            </a:extLst>
          </p:cNvPr>
          <p:cNvSpPr/>
          <p:nvPr/>
        </p:nvSpPr>
        <p:spPr>
          <a:xfrm>
            <a:off x="500961" y="449508"/>
            <a:ext cx="8139793" cy="151019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noProof="1">
                <a:solidFill>
                  <a:schemeClr val="tx1"/>
                </a:solidFill>
                <a:latin typeface="Arial" panose="020B0604020202020204" pitchFamily="34" charset="0"/>
                <a:cs typeface="Arial" panose="020B0604020202020204" pitchFamily="34" charset="0"/>
              </a:rPr>
              <a:t>Câu hỏi</a:t>
            </a:r>
            <a:r>
              <a:rPr lang="en-US" sz="3300" b="1" noProof="1">
                <a:solidFill>
                  <a:schemeClr val="tx1"/>
                </a:solidFill>
                <a:latin typeface="Arial" panose="020B0604020202020204" pitchFamily="34" charset="0"/>
                <a:cs typeface="Arial" panose="020B0604020202020204" pitchFamily="34" charset="0"/>
              </a:rPr>
              <a:t> 3: </a:t>
            </a:r>
            <a:r>
              <a:rPr lang="en-US" sz="3200" b="1" dirty="0" err="1">
                <a:solidFill>
                  <a:schemeClr val="accent4">
                    <a:lumMod val="50000"/>
                  </a:schemeClr>
                </a:solidFill>
              </a:rPr>
              <a:t>Thuật</a:t>
            </a:r>
            <a:r>
              <a:rPr lang="en-US" sz="3200" b="1" dirty="0">
                <a:solidFill>
                  <a:schemeClr val="accent4">
                    <a:lumMod val="50000"/>
                  </a:schemeClr>
                </a:solidFill>
              </a:rPr>
              <a:t> </a:t>
            </a:r>
            <a:r>
              <a:rPr lang="en-US" sz="3200" b="1" dirty="0" err="1">
                <a:solidFill>
                  <a:schemeClr val="accent4">
                    <a:lumMod val="50000"/>
                  </a:schemeClr>
                </a:solidFill>
              </a:rPr>
              <a:t>toán</a:t>
            </a:r>
            <a:r>
              <a:rPr lang="en-US" sz="3200" b="1" dirty="0">
                <a:solidFill>
                  <a:schemeClr val="accent4">
                    <a:lumMod val="50000"/>
                  </a:schemeClr>
                </a:solidFill>
              </a:rPr>
              <a:t> </a:t>
            </a:r>
            <a:r>
              <a:rPr lang="en-US" sz="3200" b="1" dirty="0" err="1">
                <a:solidFill>
                  <a:schemeClr val="accent4">
                    <a:lumMod val="50000"/>
                  </a:schemeClr>
                </a:solidFill>
              </a:rPr>
              <a:t>sắp</a:t>
            </a:r>
            <a:r>
              <a:rPr lang="en-US" sz="3200" b="1" dirty="0">
                <a:solidFill>
                  <a:schemeClr val="accent4">
                    <a:lumMod val="50000"/>
                  </a:schemeClr>
                </a:solidFill>
              </a:rPr>
              <a:t> </a:t>
            </a:r>
            <a:r>
              <a:rPr lang="en-US" sz="3200" b="1" dirty="0" err="1">
                <a:solidFill>
                  <a:schemeClr val="accent4">
                    <a:lumMod val="50000"/>
                  </a:schemeClr>
                </a:solidFill>
              </a:rPr>
              <a:t>xếp</a:t>
            </a:r>
            <a:r>
              <a:rPr lang="en-US" sz="3200" b="1" dirty="0">
                <a:solidFill>
                  <a:schemeClr val="accent4">
                    <a:lumMod val="50000"/>
                  </a:schemeClr>
                </a:solidFill>
              </a:rPr>
              <a:t> </a:t>
            </a:r>
            <a:r>
              <a:rPr lang="en-US" sz="3200" b="1" dirty="0" err="1">
                <a:solidFill>
                  <a:schemeClr val="accent4">
                    <a:lumMod val="50000"/>
                  </a:schemeClr>
                </a:solidFill>
              </a:rPr>
              <a:t>chọn</a:t>
            </a:r>
            <a:r>
              <a:rPr lang="en-US" sz="3200" b="1" dirty="0">
                <a:solidFill>
                  <a:schemeClr val="accent4">
                    <a:lumMod val="50000"/>
                  </a:schemeClr>
                </a:solidFill>
              </a:rPr>
              <a:t> </a:t>
            </a:r>
            <a:r>
              <a:rPr lang="en-US" sz="3200" dirty="0">
                <a:solidFill>
                  <a:schemeClr val="accent4">
                    <a:lumMod val="50000"/>
                  </a:schemeClr>
                </a:solidFill>
              </a:rPr>
              <a:t>so </a:t>
            </a:r>
            <a:r>
              <a:rPr lang="en-US" sz="3200" dirty="0" err="1">
                <a:solidFill>
                  <a:schemeClr val="accent4">
                    <a:lumMod val="50000"/>
                  </a:schemeClr>
                </a:solidFill>
              </a:rPr>
              <a:t>sánh</a:t>
            </a:r>
            <a:r>
              <a:rPr lang="en-US" sz="3200" dirty="0">
                <a:solidFill>
                  <a:schemeClr val="accent4">
                    <a:lumMod val="50000"/>
                  </a:schemeClr>
                </a:solidFill>
              </a:rPr>
              <a:t> </a:t>
            </a:r>
            <a:r>
              <a:rPr lang="en-US" sz="3200" dirty="0" err="1">
                <a:solidFill>
                  <a:schemeClr val="accent4">
                    <a:lumMod val="50000"/>
                  </a:schemeClr>
                </a:solidFill>
              </a:rPr>
              <a:t>trực</a:t>
            </a:r>
            <a:r>
              <a:rPr lang="en-US" sz="3200" dirty="0">
                <a:solidFill>
                  <a:schemeClr val="accent4">
                    <a:lumMod val="50000"/>
                  </a:schemeClr>
                </a:solidFill>
              </a:rPr>
              <a:t> </a:t>
            </a:r>
            <a:r>
              <a:rPr lang="en-US" sz="3200" dirty="0" err="1">
                <a:solidFill>
                  <a:schemeClr val="accent4">
                    <a:lumMod val="50000"/>
                  </a:schemeClr>
                </a:solidFill>
              </a:rPr>
              <a:t>tiếp</a:t>
            </a:r>
            <a:r>
              <a:rPr lang="en-US" sz="3200" dirty="0">
                <a:solidFill>
                  <a:schemeClr val="accent4">
                    <a:lumMod val="50000"/>
                  </a:schemeClr>
                </a:solidFill>
              </a:rPr>
              <a:t> </a:t>
            </a:r>
            <a:r>
              <a:rPr lang="en-US" sz="3200" dirty="0" err="1">
                <a:solidFill>
                  <a:schemeClr val="accent4">
                    <a:lumMod val="50000"/>
                  </a:schemeClr>
                </a:solidFill>
              </a:rPr>
              <a:t>cái</a:t>
            </a:r>
            <a:r>
              <a:rPr lang="en-US" sz="3200" dirty="0">
                <a:solidFill>
                  <a:schemeClr val="accent4">
                    <a:lumMod val="50000"/>
                  </a:schemeClr>
                </a:solidFill>
              </a:rPr>
              <a:t> </a:t>
            </a:r>
            <a:r>
              <a:rPr lang="en-US" sz="3200" dirty="0" err="1">
                <a:solidFill>
                  <a:schemeClr val="accent4">
                    <a:lumMod val="50000"/>
                  </a:schemeClr>
                </a:solidFill>
              </a:rPr>
              <a:t>gì</a:t>
            </a:r>
            <a:r>
              <a:rPr lang="en-US" sz="3200" dirty="0">
                <a:solidFill>
                  <a:schemeClr val="accent4">
                    <a:lumMod val="50000"/>
                  </a:schemeClr>
                </a:solidFill>
              </a:rPr>
              <a:t>?</a:t>
            </a:r>
            <a:endParaRPr lang="vi-VN" sz="3300" noProof="1">
              <a:solidFill>
                <a:schemeClr val="accent4">
                  <a:lumMod val="50000"/>
                </a:schemeClr>
              </a:solidFill>
              <a:latin typeface="Arial" panose="020B0604020202020204" pitchFamily="34" charset="0"/>
              <a:cs typeface="Arial" panose="020B0604020202020204" pitchFamily="34" charset="0"/>
            </a:endParaRPr>
          </a:p>
        </p:txBody>
      </p:sp>
      <p:pic>
        <p:nvPicPr>
          <p:cNvPr id="13" name="Picture 12">
            <a:hlinkClick r:id="rId2" action="ppaction://hlinksldjump"/>
            <a:extLst>
              <a:ext uri="{FF2B5EF4-FFF2-40B4-BE49-F238E27FC236}">
                <a16:creationId xmlns:a16="http://schemas.microsoft.com/office/drawing/2014/main" id="{7A425CFF-B497-BF25-87BB-F61045D4E69C}"/>
              </a:ext>
            </a:extLst>
          </p:cNvPr>
          <p:cNvPicPr>
            <a:picLocks noChangeAspect="1"/>
          </p:cNvPicPr>
          <p:nvPr/>
        </p:nvPicPr>
        <p:blipFill>
          <a:blip r:embed="rId3"/>
          <a:stretch>
            <a:fillRect/>
          </a:stretch>
        </p:blipFill>
        <p:spPr>
          <a:xfrm>
            <a:off x="7742925" y="3748560"/>
            <a:ext cx="1499046" cy="1391972"/>
          </a:xfrm>
          <a:prstGeom prst="rect">
            <a:avLst/>
          </a:prstGeom>
        </p:spPr>
      </p:pic>
    </p:spTree>
    <p:extLst>
      <p:ext uri="{BB962C8B-B14F-4D97-AF65-F5344CB8AC3E}">
        <p14:creationId xmlns:p14="http://schemas.microsoft.com/office/powerpoint/2010/main" val="1231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36"/>
          <p:cNvSpPr/>
          <p:nvPr/>
        </p:nvSpPr>
        <p:spPr>
          <a:xfrm rot="6228068">
            <a:off x="463651" y="215190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02" name="Google Shape;402;p36"/>
          <p:cNvGrpSpPr/>
          <p:nvPr/>
        </p:nvGrpSpPr>
        <p:grpSpPr>
          <a:xfrm rot="-5400000">
            <a:off x="6743638" y="344562"/>
            <a:ext cx="594513" cy="778563"/>
            <a:chOff x="7946438" y="2841363"/>
            <a:chExt cx="594513" cy="778563"/>
          </a:xfrm>
        </p:grpSpPr>
        <p:sp>
          <p:nvSpPr>
            <p:cNvPr id="403" name="Google Shape;403;p36"/>
            <p:cNvSpPr/>
            <p:nvPr/>
          </p:nvSpPr>
          <p:spPr>
            <a:xfrm>
              <a:off x="8316850" y="307572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04" name="Google Shape;404;p36"/>
            <p:cNvSpPr/>
            <p:nvPr/>
          </p:nvSpPr>
          <p:spPr>
            <a:xfrm>
              <a:off x="7946438" y="2841363"/>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05" name="Google Shape;405;p36"/>
            <p:cNvSpPr/>
            <p:nvPr/>
          </p:nvSpPr>
          <p:spPr>
            <a:xfrm>
              <a:off x="8061338" y="340692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06" name="Google Shape;406;p36"/>
          <p:cNvSpPr/>
          <p:nvPr/>
        </p:nvSpPr>
        <p:spPr>
          <a:xfrm>
            <a:off x="822700" y="293922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07" name="Google Shape;407;p36"/>
          <p:cNvGrpSpPr/>
          <p:nvPr/>
        </p:nvGrpSpPr>
        <p:grpSpPr>
          <a:xfrm>
            <a:off x="1440591" y="650527"/>
            <a:ext cx="762204" cy="556437"/>
            <a:chOff x="1440691" y="650527"/>
            <a:chExt cx="762204" cy="556437"/>
          </a:xfrm>
        </p:grpSpPr>
        <p:sp>
          <p:nvSpPr>
            <p:cNvPr id="408" name="Google Shape;408;p36"/>
            <p:cNvSpPr/>
            <p:nvPr/>
          </p:nvSpPr>
          <p:spPr>
            <a:xfrm rot="7255458">
              <a:off x="1477558" y="6949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09" name="Google Shape;409;p36"/>
            <p:cNvSpPr/>
            <p:nvPr/>
          </p:nvSpPr>
          <p:spPr>
            <a:xfrm rot="7255458">
              <a:off x="1941862" y="949563"/>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10" name="Google Shape;410;p36"/>
          <p:cNvSpPr/>
          <p:nvPr/>
        </p:nvSpPr>
        <p:spPr>
          <a:xfrm>
            <a:off x="7792975" y="35113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1" name="Google Shape;411;p36"/>
          <p:cNvSpPr/>
          <p:nvPr/>
        </p:nvSpPr>
        <p:spPr>
          <a:xfrm>
            <a:off x="5329250" y="4312852"/>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 name="Title 6">
            <a:extLst>
              <a:ext uri="{FF2B5EF4-FFF2-40B4-BE49-F238E27FC236}">
                <a16:creationId xmlns:a16="http://schemas.microsoft.com/office/drawing/2014/main" id="{9328E6B4-6872-8192-9E41-292E9763F4C8}"/>
              </a:ext>
            </a:extLst>
          </p:cNvPr>
          <p:cNvSpPr>
            <a:spLocks noGrp="1"/>
          </p:cNvSpPr>
          <p:nvPr>
            <p:ph type="title"/>
          </p:nvPr>
        </p:nvSpPr>
        <p:spPr>
          <a:xfrm>
            <a:off x="970900" y="557322"/>
            <a:ext cx="7049625" cy="841800"/>
          </a:xfrm>
        </p:spPr>
        <p:txBody>
          <a:bodyPr/>
          <a:lstStyle/>
          <a:p>
            <a:pPr marL="0" marR="0">
              <a:lnSpc>
                <a:spcPct val="150000"/>
              </a:lnSpc>
              <a:spcBef>
                <a:spcPts val="0"/>
              </a:spcBef>
              <a:spcAft>
                <a:spcPts val="0"/>
              </a:spcAft>
            </a:pPr>
            <a:r>
              <a:rPr lang="vi-VN" sz="4000" b="1" dirty="0">
                <a:solidFill>
                  <a:srgbClr val="000000"/>
                </a:solidFill>
                <a:effectLst/>
                <a:latin typeface="+mn-lt"/>
                <a:ea typeface="Calibri" panose="020F0502020204030204" pitchFamily="34" charset="0"/>
                <a:cs typeface="Times New Roman" panose="02020603050405020304" pitchFamily="18" charset="0"/>
              </a:rPr>
              <a:t>HƯỚNG DẪN VỀ NHÀ</a:t>
            </a:r>
            <a:endParaRPr lang="en-US" sz="4000" dirty="0">
              <a:effectLst/>
              <a:latin typeface="+mn-lt"/>
              <a:ea typeface="Calibri" panose="020F0502020204030204" pitchFamily="34" charset="0"/>
              <a:cs typeface="Times New Roman" panose="02020603050405020304" pitchFamily="18" charset="0"/>
            </a:endParaRPr>
          </a:p>
        </p:txBody>
      </p:sp>
      <p:sp>
        <p:nvSpPr>
          <p:cNvPr id="9" name="Subtitle 8">
            <a:extLst>
              <a:ext uri="{FF2B5EF4-FFF2-40B4-BE49-F238E27FC236}">
                <a16:creationId xmlns:a16="http://schemas.microsoft.com/office/drawing/2014/main" id="{308D3CE2-9A37-72BB-427C-DB6C4631F350}"/>
              </a:ext>
            </a:extLst>
          </p:cNvPr>
          <p:cNvSpPr>
            <a:spLocks noGrp="1"/>
          </p:cNvSpPr>
          <p:nvPr>
            <p:ph type="subTitle" idx="1"/>
          </p:nvPr>
        </p:nvSpPr>
        <p:spPr>
          <a:xfrm>
            <a:off x="1390704" y="1746982"/>
            <a:ext cx="6362592" cy="2600115"/>
          </a:xfrm>
        </p:spPr>
        <p:txBody>
          <a:bodyPr/>
          <a:lstStyle/>
          <a:p>
            <a:pPr marL="285750" marR="0" lvl="0" indent="-28575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 ở </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pPr>
            <a:r>
              <a:rPr lang="vi-VN" sz="2400" b="1" i="1" dirty="0">
                <a:solidFill>
                  <a:srgbClr val="000000"/>
                </a:solidFill>
                <a:effectLst/>
                <a:latin typeface="+mn-lt"/>
                <a:ea typeface="Calibri" panose="020F0502020204030204" pitchFamily="34" charset="0"/>
                <a:cs typeface="Times New Roman" panose="02020603050405020304" pitchFamily="18" charset="0"/>
              </a:rPr>
              <a:t>Bài 16: Thuật toán sắp xếp.</a:t>
            </a:r>
            <a:endParaRPr lang="en-US" sz="2400" dirty="0">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tập lại các kiến thức đã học ở </a:t>
            </a:r>
            <a:r>
              <a:rPr lang="vi-VN" sz="2400" b="1" i="1" dirty="0">
                <a:solidFill>
                  <a:srgbClr val="000000"/>
                </a:solidFill>
                <a:effectLst/>
                <a:latin typeface="+mn-lt"/>
                <a:ea typeface="Calibri" panose="020F0502020204030204" pitchFamily="34" charset="0"/>
                <a:cs typeface="Times New Roman" panose="02020603050405020304" pitchFamily="18" charset="0"/>
              </a:rPr>
              <a:t>Chủ đề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5400" b="1" dirty="0">
                <a:latin typeface="+mn-lt"/>
              </a:rPr>
              <a:t>CẢM ƠN CÁC EM ĐÃ LẮNG NGHE!</a:t>
            </a:r>
          </a:p>
        </p:txBody>
      </p:sp>
      <p:sp>
        <p:nvSpPr>
          <p:cNvPr id="877" name="Google Shape;877;p48"/>
          <p:cNvSpPr/>
          <p:nvPr/>
        </p:nvSpPr>
        <p:spPr>
          <a:xfrm rot="1520602">
            <a:off x="4940699" y="4568555"/>
            <a:ext cx="1004874" cy="329805"/>
          </a:xfrm>
          <a:custGeom>
            <a:avLst/>
            <a:gdLst/>
            <a:ahLst/>
            <a:cxnLst/>
            <a:rect l="l" t="t" r="r" b="b"/>
            <a:pathLst>
              <a:path w="37574" h="12332" fill="none" extrusionOk="0">
                <a:moveTo>
                  <a:pt x="0" y="0"/>
                </a:moveTo>
                <a:cubicBezTo>
                  <a:pt x="356" y="2957"/>
                  <a:pt x="2284" y="5681"/>
                  <a:pt x="4956" y="6998"/>
                </a:cubicBezTo>
                <a:cubicBezTo>
                  <a:pt x="7629" y="8314"/>
                  <a:pt x="10963" y="8189"/>
                  <a:pt x="13525" y="6671"/>
                </a:cubicBezTo>
                <a:cubicBezTo>
                  <a:pt x="14672" y="5995"/>
                  <a:pt x="15728" y="4929"/>
                  <a:pt x="15824" y="3607"/>
                </a:cubicBezTo>
                <a:cubicBezTo>
                  <a:pt x="15923" y="2281"/>
                  <a:pt x="14582" y="889"/>
                  <a:pt x="13340" y="1359"/>
                </a:cubicBezTo>
                <a:cubicBezTo>
                  <a:pt x="12331" y="1739"/>
                  <a:pt x="11990" y="2981"/>
                  <a:pt x="11900" y="4055"/>
                </a:cubicBezTo>
                <a:cubicBezTo>
                  <a:pt x="11718" y="6273"/>
                  <a:pt x="12146" y="8757"/>
                  <a:pt x="13878" y="10158"/>
                </a:cubicBezTo>
                <a:cubicBezTo>
                  <a:pt x="15091" y="11140"/>
                  <a:pt x="16913" y="11780"/>
                  <a:pt x="18455" y="12014"/>
                </a:cubicBezTo>
                <a:cubicBezTo>
                  <a:pt x="20547" y="12331"/>
                  <a:pt x="22519" y="12271"/>
                  <a:pt x="24551" y="11682"/>
                </a:cubicBezTo>
                <a:cubicBezTo>
                  <a:pt x="26874" y="11008"/>
                  <a:pt x="28700" y="9251"/>
                  <a:pt x="30759" y="7982"/>
                </a:cubicBezTo>
                <a:cubicBezTo>
                  <a:pt x="32818" y="6710"/>
                  <a:pt x="35601" y="5965"/>
                  <a:pt x="37574" y="7366"/>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a:off x="7793713" y="1208524"/>
            <a:ext cx="601847" cy="469373"/>
          </a:xfrm>
          <a:custGeom>
            <a:avLst/>
            <a:gdLst/>
            <a:ahLst/>
            <a:cxnLst/>
            <a:rect l="l" t="t" r="r" b="b"/>
            <a:pathLst>
              <a:path w="20912" h="16309" fill="none" extrusionOk="0">
                <a:moveTo>
                  <a:pt x="0" y="2828"/>
                </a:moveTo>
                <a:cubicBezTo>
                  <a:pt x="117" y="4071"/>
                  <a:pt x="1889" y="4448"/>
                  <a:pt x="2984" y="3855"/>
                </a:cubicBezTo>
                <a:cubicBezTo>
                  <a:pt x="4083" y="3262"/>
                  <a:pt x="4780" y="2137"/>
                  <a:pt x="5762" y="1365"/>
                </a:cubicBezTo>
                <a:cubicBezTo>
                  <a:pt x="7090" y="320"/>
                  <a:pt x="8955" y="0"/>
                  <a:pt x="10559" y="539"/>
                </a:cubicBezTo>
                <a:cubicBezTo>
                  <a:pt x="12161" y="1078"/>
                  <a:pt x="13454" y="2460"/>
                  <a:pt x="13882" y="4097"/>
                </a:cubicBezTo>
                <a:cubicBezTo>
                  <a:pt x="14675" y="7132"/>
                  <a:pt x="12645" y="10577"/>
                  <a:pt x="14052" y="13382"/>
                </a:cubicBezTo>
                <a:cubicBezTo>
                  <a:pt x="15270" y="15812"/>
                  <a:pt x="19116" y="16309"/>
                  <a:pt x="20912" y="1427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rot="6228068">
            <a:off x="1154364" y="402260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rot="1612300">
            <a:off x="898638" y="976986"/>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a:off x="7747400" y="36268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8"/>
          <p:cNvSpPr/>
          <p:nvPr/>
        </p:nvSpPr>
        <p:spPr>
          <a:xfrm>
            <a:off x="7376988" y="33924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8"/>
          <p:cNvSpPr/>
          <p:nvPr/>
        </p:nvSpPr>
        <p:spPr>
          <a:xfrm>
            <a:off x="7491888" y="3958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8"/>
          <p:cNvSpPr/>
          <p:nvPr/>
        </p:nvSpPr>
        <p:spPr>
          <a:xfrm rot="7255458">
            <a:off x="2634858" y="437751"/>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8"/>
          <p:cNvSpPr/>
          <p:nvPr/>
        </p:nvSpPr>
        <p:spPr>
          <a:xfrm>
            <a:off x="1192725" y="35271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8"/>
          <p:cNvSpPr/>
          <p:nvPr/>
        </p:nvSpPr>
        <p:spPr>
          <a:xfrm rot="7255458">
            <a:off x="3099162" y="692388"/>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8"/>
          <p:cNvSpPr/>
          <p:nvPr/>
        </p:nvSpPr>
        <p:spPr>
          <a:xfrm>
            <a:off x="6654175" y="4574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8"/>
          <p:cNvSpPr/>
          <p:nvPr/>
        </p:nvSpPr>
        <p:spPr>
          <a:xfrm>
            <a:off x="4519875" y="4285277"/>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4"/>
          <p:cNvSpPr txBox="1">
            <a:spLocks noGrp="1"/>
          </p:cNvSpPr>
          <p:nvPr>
            <p:ph type="title" idx="2"/>
          </p:nvPr>
        </p:nvSpPr>
        <p:spPr>
          <a:xfrm>
            <a:off x="3493900" y="1157991"/>
            <a:ext cx="2156100" cy="13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68" name="Google Shape;368;p34"/>
          <p:cNvSpPr txBox="1">
            <a:spLocks noGrp="1"/>
          </p:cNvSpPr>
          <p:nvPr>
            <p:ph type="title"/>
          </p:nvPr>
        </p:nvSpPr>
        <p:spPr>
          <a:xfrm>
            <a:off x="2391850" y="2808742"/>
            <a:ext cx="4360200" cy="841800"/>
          </a:xfrm>
          <a:prstGeom prst="rect">
            <a:avLst/>
          </a:prstGeom>
        </p:spPr>
        <p:txBody>
          <a:bodyPr spcFirstLastPara="1" wrap="square" lIns="91425" tIns="91425" rIns="91425" bIns="91425" anchor="b" anchorCtr="0">
            <a:noAutofit/>
          </a:bodyPr>
          <a:lstStyle/>
          <a:p>
            <a:r>
              <a:rPr lang="en-US" sz="5400" b="1" dirty="0">
                <a:latin typeface="+mj-lt"/>
              </a:rPr>
              <a:t>KHỞI ĐỘNG </a:t>
            </a:r>
            <a:endParaRPr sz="4800" dirty="0"/>
          </a:p>
        </p:txBody>
      </p:sp>
      <p:sp>
        <p:nvSpPr>
          <p:cNvPr id="369" name="Google Shape;369;p34"/>
          <p:cNvSpPr/>
          <p:nvPr/>
        </p:nvSpPr>
        <p:spPr>
          <a:xfrm rot="6228068">
            <a:off x="7838664" y="32995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rot="1612300">
            <a:off x="7956038" y="1158324"/>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774125" y="1163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1403713" y="9286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1518613" y="14942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rot="7255458">
            <a:off x="6788983" y="1449789"/>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353225" y="42353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rot="7255458">
            <a:off x="7253287" y="17044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7514450" y="6169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884388" y="262486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FFCB9DBF-1F95-E22F-3C69-EE46F1EDBAF5}"/>
              </a:ext>
            </a:extLst>
          </p:cNvPr>
          <p:cNvSpPr>
            <a:spLocks noGrp="1"/>
          </p:cNvSpPr>
          <p:nvPr>
            <p:ph type="subTitle" idx="1"/>
          </p:nvPr>
        </p:nvSpPr>
        <p:spPr>
          <a:xfrm>
            <a:off x="2155500" y="3794990"/>
            <a:ext cx="4833000" cy="108559"/>
          </a:xfrm>
        </p:spPr>
        <p:txBody>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 name="Rectangle 2">
            <a:extLst>
              <a:ext uri="{FF2B5EF4-FFF2-40B4-BE49-F238E27FC236}">
                <a16:creationId xmlns:a16="http://schemas.microsoft.com/office/drawing/2014/main" id="{D0552964-71CF-1F6D-34A0-842BF268F6C0}"/>
              </a:ext>
            </a:extLst>
          </p:cNvPr>
          <p:cNvSpPr>
            <a:spLocks noChangeArrowheads="1"/>
          </p:cNvSpPr>
          <p:nvPr/>
        </p:nvSpPr>
        <p:spPr bwMode="auto">
          <a:xfrm>
            <a:off x="909367" y="1146704"/>
            <a:ext cx="73252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Có hai chất lỏng khác màu là </a:t>
            </a:r>
            <a:r>
              <a:rPr kumimoji="0" lang="vi-VN" altLang="en-US" sz="18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xanh và </a:t>
            </a:r>
            <a:r>
              <a:rPr kumimoji="0" lang="vi-VN" altLang="en-US" sz="1800" b="1" u="none" strike="noStrike" cap="none" normalizeH="0" baseline="0" dirty="0">
                <a:ln>
                  <a:noFill/>
                </a:ln>
                <a:solidFill>
                  <a:srgbClr val="C00000"/>
                </a:solidFill>
                <a:effectLst/>
                <a:latin typeface="+mn-lt"/>
                <a:ea typeface="Calibri" panose="020F0502020204030204" pitchFamily="34" charset="0"/>
                <a:cs typeface="Times New Roman" panose="02020603050405020304" pitchFamily="18" charset="0"/>
              </a:rPr>
              <a:t>đỏ</a:t>
            </a: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 lần lượt được chứa trong hai chiếc cốc </a:t>
            </a:r>
            <a:r>
              <a:rPr kumimoji="0" lang="vi-VN" altLang="en-US" sz="18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A và B</a:t>
            </a: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 Chúng ta cần đổi chỗ hai chất lỏng này, sao cho </a:t>
            </a:r>
            <a:r>
              <a:rPr kumimoji="0" lang="vi-VN" altLang="en-US" sz="18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cốc A </a:t>
            </a: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đựng chất lỏng màu đỏ, còn </a:t>
            </a:r>
            <a:r>
              <a:rPr kumimoji="0" lang="vi-VN" altLang="en-US" sz="18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cốc B</a:t>
            </a: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 đựng chất lỏng màu xanh. Để thực hiện công việc này, chúng ta sử dụng thêm một chiếc cốc thứ ba (</a:t>
            </a:r>
            <a:r>
              <a:rPr kumimoji="0" lang="vi-VN" altLang="en-US" sz="1800" b="1"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cốc C</a:t>
            </a:r>
            <a:r>
              <a:rPr kumimoji="0" lang="vi-VN" altLang="en-US" sz="18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 không đựng gì. </a:t>
            </a:r>
            <a:endParaRPr kumimoji="0" lang="en-US" altLang="en-US" sz="1800" b="0" u="none" strike="noStrike" cap="none" normalizeH="0" baseline="0" dirty="0">
              <a:ln>
                <a:noFill/>
              </a:ln>
              <a:solidFill>
                <a:schemeClr val="tx1">
                  <a:lumMod val="75000"/>
                </a:schemeClr>
              </a:solidFill>
              <a:effectLst/>
              <a:latin typeface="+mn-lt"/>
            </a:endParaRPr>
          </a:p>
        </p:txBody>
      </p:sp>
      <p:pic>
        <p:nvPicPr>
          <p:cNvPr id="1025" name="Picture 99">
            <a:extLst>
              <a:ext uri="{FF2B5EF4-FFF2-40B4-BE49-F238E27FC236}">
                <a16:creationId xmlns:a16="http://schemas.microsoft.com/office/drawing/2014/main" id="{C10B3D61-3F2B-94F9-6FD9-D043DF9F41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6324"/>
          <a:stretch>
            <a:fillRect/>
          </a:stretch>
        </p:blipFill>
        <p:spPr bwMode="auto">
          <a:xfrm>
            <a:off x="1152177" y="2742816"/>
            <a:ext cx="6839642" cy="19859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F777DFA-095D-0DD8-F533-5E2A9301B8AD}"/>
              </a:ext>
            </a:extLst>
          </p:cNvPr>
          <p:cNvSpPr>
            <a:spLocks noChangeArrowheads="1"/>
          </p:cNvSpPr>
          <p:nvPr/>
        </p:nvSpPr>
        <p:spPr bwMode="auto">
          <a:xfrm>
            <a:off x="1205713" y="3735796"/>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n-lt"/>
            </a:endParaRPr>
          </a:p>
        </p:txBody>
      </p:sp>
      <p:sp>
        <p:nvSpPr>
          <p:cNvPr id="2" name="Title 2">
            <a:extLst>
              <a:ext uri="{FF2B5EF4-FFF2-40B4-BE49-F238E27FC236}">
                <a16:creationId xmlns:a16="http://schemas.microsoft.com/office/drawing/2014/main" id="{55B3B6EF-D77C-7E7E-1269-8F42F9FAF9B2}"/>
              </a:ext>
            </a:extLst>
          </p:cNvPr>
          <p:cNvSpPr>
            <a:spLocks noGrp="1"/>
          </p:cNvSpPr>
          <p:nvPr>
            <p:ph type="title"/>
          </p:nvPr>
        </p:nvSpPr>
        <p:spPr>
          <a:xfrm>
            <a:off x="720725" y="444500"/>
            <a:ext cx="7702550" cy="573088"/>
          </a:xfrm>
        </p:spPr>
        <p:txBody>
          <a:bodyPr/>
          <a:lstStyle/>
          <a:p>
            <a:r>
              <a:rPr lang="en-US" sz="2400" b="1" dirty="0">
                <a:latin typeface="+mn-lt"/>
              </a:rPr>
              <a:t>01. KHỞI ĐỘNG </a:t>
            </a:r>
            <a:br>
              <a:rPr lang="en-US" sz="2000" b="1" dirty="0">
                <a:latin typeface="+mn-lt"/>
              </a:rPr>
            </a:br>
            <a:endParaRPr lang="en-US" sz="2400" b="1" dirty="0">
              <a:latin typeface="+mn-lt"/>
            </a:endParaRPr>
          </a:p>
        </p:txBody>
      </p:sp>
      <p:pic>
        <p:nvPicPr>
          <p:cNvPr id="8" name="Picture 17">
            <a:extLst>
              <a:ext uri="{FF2B5EF4-FFF2-40B4-BE49-F238E27FC236}">
                <a16:creationId xmlns:a16="http://schemas.microsoft.com/office/drawing/2014/main" id="{A6EBCB55-EE77-A40E-6A18-34AD8EAC5639}"/>
              </a:ext>
            </a:extLst>
          </p:cNvPr>
          <p:cNvPicPr>
            <a:picLocks noChangeAspect="1"/>
          </p:cNvPicPr>
          <p:nvPr/>
        </p:nvPicPr>
        <p:blipFill>
          <a:blip r:embed="rId5"/>
          <a:srcRect/>
          <a:stretch>
            <a:fillRect/>
          </a:stretch>
        </p:blipFill>
        <p:spPr>
          <a:xfrm>
            <a:off x="6718797" y="252412"/>
            <a:ext cx="1183633" cy="957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fade">
                                      <p:cBhvr>
                                        <p:cTn id="12" dur="1000"/>
                                        <p:tgtEl>
                                          <p:spTgt spid="1025"/>
                                        </p:tgtEl>
                                      </p:cBhvr>
                                    </p:animEffect>
                                    <p:anim calcmode="lin" valueType="num">
                                      <p:cBhvr>
                                        <p:cTn id="13" dur="1000" fill="hold"/>
                                        <p:tgtEl>
                                          <p:spTgt spid="1025"/>
                                        </p:tgtEl>
                                        <p:attrNameLst>
                                          <p:attrName>ppt_x</p:attrName>
                                        </p:attrNameLst>
                                      </p:cBhvr>
                                      <p:tavLst>
                                        <p:tav tm="0">
                                          <p:val>
                                            <p:strVal val="#ppt_x"/>
                                          </p:val>
                                        </p:tav>
                                        <p:tav tm="100000">
                                          <p:val>
                                            <p:strVal val="#ppt_x"/>
                                          </p:val>
                                        </p:tav>
                                      </p:tavLst>
                                    </p:anim>
                                    <p:anim calcmode="lin" valueType="num">
                                      <p:cBhvr>
                                        <p:cTn id="14"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5" name="Rectangle 3">
            <a:extLst>
              <a:ext uri="{FF2B5EF4-FFF2-40B4-BE49-F238E27FC236}">
                <a16:creationId xmlns:a16="http://schemas.microsoft.com/office/drawing/2014/main" id="{9F777DFA-095D-0DD8-F533-5E2A9301B8AD}"/>
              </a:ext>
            </a:extLst>
          </p:cNvPr>
          <p:cNvSpPr>
            <a:spLocks noChangeArrowheads="1"/>
          </p:cNvSpPr>
          <p:nvPr/>
        </p:nvSpPr>
        <p:spPr bwMode="auto">
          <a:xfrm>
            <a:off x="1205713" y="38896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1A6B05DB-D154-BEF0-8FB1-2CE0692FEA5D}"/>
              </a:ext>
            </a:extLst>
          </p:cNvPr>
          <p:cNvSpPr txBox="1"/>
          <p:nvPr/>
        </p:nvSpPr>
        <p:spPr>
          <a:xfrm>
            <a:off x="664250" y="1590676"/>
            <a:ext cx="7932943" cy="2805320"/>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vi-VN" sz="2000" b="1" dirty="0">
                <a:solidFill>
                  <a:schemeClr val="tx1">
                    <a:lumMod val="75000"/>
                  </a:schemeClr>
                </a:solidFill>
                <a:effectLst/>
                <a:latin typeface="+mn-lt"/>
                <a:ea typeface="Calibri" panose="020F0502020204030204" pitchFamily="34" charset="0"/>
                <a:cs typeface="Times New Roman" panose="02020603050405020304" pitchFamily="18" charset="0"/>
              </a:rPr>
              <a:t>Đầu vào:</a:t>
            </a:r>
            <a:r>
              <a:rPr lang="vi-VN" sz="2000"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vi-VN" sz="2000" i="1" dirty="0">
                <a:solidFill>
                  <a:schemeClr val="tx1">
                    <a:lumMod val="75000"/>
                  </a:schemeClr>
                </a:solidFill>
                <a:effectLst/>
                <a:latin typeface="+mn-lt"/>
                <a:ea typeface="Calibri" panose="020F0502020204030204" pitchFamily="34" charset="0"/>
                <a:cs typeface="Times New Roman" panose="02020603050405020304" pitchFamily="18" charset="0"/>
              </a:rPr>
              <a:t>A đựng chất lỏng màu xanh, B đựng chất lỏng màu đỏ.</a:t>
            </a:r>
            <a:endParaRPr lang="en-US" sz="2000" i="1" dirty="0">
              <a:solidFill>
                <a:schemeClr val="tx1">
                  <a:lumMod val="75000"/>
                </a:schemeClr>
              </a:solidFill>
              <a:effectLs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US" sz="2000" b="1" dirty="0" err="1">
                <a:solidFill>
                  <a:schemeClr val="tx1">
                    <a:lumMod val="75000"/>
                  </a:schemeClr>
                </a:solidFill>
                <a:effectLst/>
                <a:latin typeface="+mn-lt"/>
                <a:ea typeface="Calibri" panose="020F0502020204030204" pitchFamily="34" charset="0"/>
                <a:cs typeface="Times New Roman" panose="02020603050405020304" pitchFamily="18" charset="0"/>
              </a:rPr>
              <a:t>Bước</a:t>
            </a:r>
            <a:r>
              <a:rPr lang="en-US" sz="2000" b="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b="1" dirty="0" err="1">
                <a:solidFill>
                  <a:schemeClr val="tx1">
                    <a:lumMod val="75000"/>
                  </a:schemeClr>
                </a:solidFill>
                <a:effectLst/>
                <a:latin typeface="+mn-lt"/>
                <a:ea typeface="Calibri" panose="020F0502020204030204" pitchFamily="34" charset="0"/>
                <a:cs typeface="Times New Roman" panose="02020603050405020304" pitchFamily="18" charset="0"/>
              </a:rPr>
              <a:t>thực</a:t>
            </a:r>
            <a:r>
              <a:rPr lang="en-US" sz="2000" b="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b="1" dirty="0" err="1">
                <a:solidFill>
                  <a:schemeClr val="tx1">
                    <a:lumMod val="75000"/>
                  </a:schemeClr>
                </a:solidFill>
                <a:effectLst/>
                <a:latin typeface="+mn-lt"/>
                <a:ea typeface="Calibri" panose="020F0502020204030204" pitchFamily="34" charset="0"/>
                <a:cs typeface="Times New Roman" panose="02020603050405020304" pitchFamily="18" charset="0"/>
              </a:rPr>
              <a:t>hiện</a:t>
            </a:r>
            <a:r>
              <a:rPr lang="en-US" sz="2000" b="1" dirty="0">
                <a:solidFill>
                  <a:schemeClr val="tx1">
                    <a:lumMod val="75000"/>
                  </a:schemeClr>
                </a:solidFill>
                <a:effectLst/>
                <a:latin typeface="+mn-lt"/>
                <a:ea typeface="Calibri" panose="020F0502020204030204" pitchFamily="34" charset="0"/>
                <a:cs typeface="Times New Roman" panose="02020603050405020304" pitchFamily="18" charset="0"/>
              </a:rPr>
              <a:t>:</a:t>
            </a:r>
            <a:endParaRPr lang="en-US" sz="2000" dirty="0">
              <a:solidFill>
                <a:schemeClr val="tx1">
                  <a:lumMod val="75000"/>
                </a:schemeClr>
              </a:solidFill>
              <a:effectLst/>
              <a:latin typeface="+mn-lt"/>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Đổ</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chất</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lỏng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màu</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xanh</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từ</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 sang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C.</a:t>
            </a:r>
          </a:p>
          <a:p>
            <a:pPr marR="0" lvl="0" algn="just">
              <a:lnSpc>
                <a:spcPct val="150000"/>
              </a:lnSpc>
              <a:spcBef>
                <a:spcPts val="0"/>
              </a:spcBef>
              <a:spcAft>
                <a:spcPts val="0"/>
              </a:spcAft>
            </a:pP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Đổ</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chất</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lỏng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màu</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đỏ</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từ</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B sang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a:t>
            </a:r>
          </a:p>
          <a:p>
            <a:pPr marR="0" lvl="0" algn="just">
              <a:lnSpc>
                <a:spcPct val="150000"/>
              </a:lnSpc>
              <a:spcBef>
                <a:spcPts val="0"/>
              </a:spcBef>
              <a:spcAft>
                <a:spcPts val="0"/>
              </a:spcAft>
            </a:pP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Đổ</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chất</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lỏng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màu</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xanh</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từ</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C sang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cốc</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B.</a:t>
            </a:r>
          </a:p>
          <a:p>
            <a:pPr marL="285750" marR="0" indent="-285750" algn="just">
              <a:lnSpc>
                <a:spcPct val="150000"/>
              </a:lnSpc>
              <a:spcBef>
                <a:spcPts val="0"/>
              </a:spcBef>
              <a:spcAft>
                <a:spcPts val="0"/>
              </a:spcAft>
              <a:buFont typeface="Arial" panose="020B0604020202020204" pitchFamily="34" charset="0"/>
              <a:buChar char="•"/>
            </a:pPr>
            <a:r>
              <a:rPr lang="en-US" sz="2000" b="1" dirty="0" err="1">
                <a:solidFill>
                  <a:schemeClr val="tx1">
                    <a:lumMod val="75000"/>
                  </a:schemeClr>
                </a:solidFill>
                <a:effectLst/>
                <a:latin typeface="+mn-lt"/>
                <a:ea typeface="Calibri" panose="020F0502020204030204" pitchFamily="34" charset="0"/>
                <a:cs typeface="Times New Roman" panose="02020603050405020304" pitchFamily="18" charset="0"/>
              </a:rPr>
              <a:t>Đầu</a:t>
            </a:r>
            <a:r>
              <a:rPr lang="en-US" sz="2000" b="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b="1" dirty="0" err="1">
                <a:solidFill>
                  <a:schemeClr val="tx1">
                    <a:lumMod val="75000"/>
                  </a:schemeClr>
                </a:solidFill>
                <a:effectLst/>
                <a:latin typeface="+mn-lt"/>
                <a:ea typeface="Calibri" panose="020F0502020204030204" pitchFamily="34" charset="0"/>
                <a:cs typeface="Times New Roman" panose="02020603050405020304" pitchFamily="18" charset="0"/>
              </a:rPr>
              <a:t>ra</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đựng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chất</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lỏng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màu</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đỏ</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B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đựng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chất</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lỏng</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màu</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 </a:t>
            </a:r>
            <a:r>
              <a:rPr lang="en-US" sz="2000" i="1" dirty="0" err="1">
                <a:solidFill>
                  <a:schemeClr val="tx1">
                    <a:lumMod val="75000"/>
                  </a:schemeClr>
                </a:solidFill>
                <a:effectLst/>
                <a:latin typeface="+mn-lt"/>
                <a:ea typeface="Calibri" panose="020F0502020204030204" pitchFamily="34" charset="0"/>
                <a:cs typeface="Times New Roman" panose="02020603050405020304" pitchFamily="18" charset="0"/>
              </a:rPr>
              <a:t>xanh</a:t>
            </a:r>
            <a:r>
              <a:rPr lang="en-US" sz="2000" i="1" dirty="0">
                <a:solidFill>
                  <a:schemeClr val="tx1">
                    <a:lumMod val="75000"/>
                  </a:schemeClr>
                </a:solidFill>
                <a:effectLst/>
                <a:latin typeface="+mn-lt"/>
                <a:ea typeface="Calibri" panose="020F0502020204030204" pitchFamily="34" charset="0"/>
                <a:cs typeface="Times New Roman" panose="02020603050405020304" pitchFamily="18" charset="0"/>
              </a:rPr>
              <a:t>.</a:t>
            </a:r>
          </a:p>
        </p:txBody>
      </p:sp>
      <p:sp>
        <p:nvSpPr>
          <p:cNvPr id="6" name="Title 2">
            <a:extLst>
              <a:ext uri="{FF2B5EF4-FFF2-40B4-BE49-F238E27FC236}">
                <a16:creationId xmlns:a16="http://schemas.microsoft.com/office/drawing/2014/main" id="{9DBFC6AA-FCDA-4185-DA45-01A89939C4E2}"/>
              </a:ext>
            </a:extLst>
          </p:cNvPr>
          <p:cNvSpPr>
            <a:spLocks noGrp="1"/>
          </p:cNvSpPr>
          <p:nvPr>
            <p:ph type="title"/>
          </p:nvPr>
        </p:nvSpPr>
        <p:spPr>
          <a:xfrm>
            <a:off x="720725" y="444500"/>
            <a:ext cx="7702550" cy="573088"/>
          </a:xfrm>
        </p:spPr>
        <p:txBody>
          <a:bodyPr/>
          <a:lstStyle/>
          <a:p>
            <a:r>
              <a:rPr lang="en-US" sz="2400" b="1" dirty="0">
                <a:latin typeface="+mj-lt"/>
              </a:rPr>
              <a:t>01. KHỞI ĐỘNG </a:t>
            </a:r>
            <a:br>
              <a:rPr lang="en-US" sz="2000" b="1" dirty="0">
                <a:latin typeface="+mj-lt"/>
              </a:rPr>
            </a:br>
            <a:endParaRPr lang="en-US" sz="2400" b="1" dirty="0">
              <a:latin typeface="+mj-lt"/>
            </a:endParaRPr>
          </a:p>
        </p:txBody>
      </p:sp>
      <p:sp>
        <p:nvSpPr>
          <p:cNvPr id="8" name="TextBox 7">
            <a:extLst>
              <a:ext uri="{FF2B5EF4-FFF2-40B4-BE49-F238E27FC236}">
                <a16:creationId xmlns:a16="http://schemas.microsoft.com/office/drawing/2014/main" id="{3F37AAB3-4851-D88F-C326-1D5D06E498B0}"/>
              </a:ext>
            </a:extLst>
          </p:cNvPr>
          <p:cNvSpPr txBox="1"/>
          <p:nvPr/>
        </p:nvSpPr>
        <p:spPr>
          <a:xfrm>
            <a:off x="401520" y="1017588"/>
            <a:ext cx="8458404" cy="496996"/>
          </a:xfrm>
          <a:prstGeom prst="rect">
            <a:avLst/>
          </a:prstGeom>
          <a:noFill/>
        </p:spPr>
        <p:txBody>
          <a:bodyPr wrap="square">
            <a:spAutoFit/>
          </a:bodyPr>
          <a:lstStyle/>
          <a:p>
            <a:pPr marL="0" marR="0" algn="ctr">
              <a:lnSpc>
                <a:spcPct val="150000"/>
              </a:lnSpc>
              <a:spcBef>
                <a:spcPts val="0"/>
              </a:spcBef>
              <a:spcAft>
                <a:spcPts val="0"/>
              </a:spcAft>
            </a:pPr>
            <a:r>
              <a:rPr lang="vi-VN" sz="2000" b="1" dirty="0">
                <a:solidFill>
                  <a:schemeClr val="accent2">
                    <a:lumMod val="75000"/>
                  </a:schemeClr>
                </a:solidFill>
                <a:effectLst/>
                <a:latin typeface="+mn-lt"/>
                <a:ea typeface="Calibri" panose="020F0502020204030204" pitchFamily="34" charset="0"/>
                <a:cs typeface="Times New Roman" panose="02020603050405020304" pitchFamily="18" charset="0"/>
              </a:rPr>
              <a:t>CÁCH THỰC HIỆN HOÁN ĐỔI CHẤT LỎNG Ở HAI CỐC A, B</a:t>
            </a:r>
            <a:endParaRPr lang="en-US" sz="1600" b="1" dirty="0">
              <a:solidFill>
                <a:schemeClr val="accent2">
                  <a:lumMod val="75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919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4"/>
          <p:cNvSpPr txBox="1">
            <a:spLocks noGrp="1"/>
          </p:cNvSpPr>
          <p:nvPr>
            <p:ph type="title" idx="2"/>
          </p:nvPr>
        </p:nvSpPr>
        <p:spPr>
          <a:xfrm>
            <a:off x="3493900" y="1157991"/>
            <a:ext cx="2156100" cy="13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68" name="Google Shape;368;p34"/>
          <p:cNvSpPr txBox="1">
            <a:spLocks noGrp="1"/>
          </p:cNvSpPr>
          <p:nvPr>
            <p:ph type="title"/>
          </p:nvPr>
        </p:nvSpPr>
        <p:spPr>
          <a:xfrm>
            <a:off x="2391850" y="2808742"/>
            <a:ext cx="4360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a:latin typeface="+mj-lt"/>
              </a:rPr>
              <a:t>KHÁM PHÁ</a:t>
            </a:r>
          </a:p>
        </p:txBody>
      </p:sp>
      <p:sp>
        <p:nvSpPr>
          <p:cNvPr id="369" name="Google Shape;369;p34"/>
          <p:cNvSpPr/>
          <p:nvPr/>
        </p:nvSpPr>
        <p:spPr>
          <a:xfrm rot="6228068">
            <a:off x="7838664" y="3299556"/>
            <a:ext cx="665299" cy="664871"/>
          </a:xfrm>
          <a:custGeom>
            <a:avLst/>
            <a:gdLst/>
            <a:ahLst/>
            <a:cxnLst/>
            <a:rect l="l" t="t" r="r" b="b"/>
            <a:pathLst>
              <a:path w="24876" h="24860" fill="none" extrusionOk="0">
                <a:moveTo>
                  <a:pt x="7612" y="0"/>
                </a:moveTo>
                <a:cubicBezTo>
                  <a:pt x="4556" y="964"/>
                  <a:pt x="1973" y="3418"/>
                  <a:pt x="985" y="6468"/>
                </a:cubicBezTo>
                <a:cubicBezTo>
                  <a:pt x="1" y="9521"/>
                  <a:pt x="689" y="13089"/>
                  <a:pt x="2847" y="15462"/>
                </a:cubicBezTo>
                <a:cubicBezTo>
                  <a:pt x="5005" y="17836"/>
                  <a:pt x="8578" y="18859"/>
                  <a:pt x="11625" y="17859"/>
                </a:cubicBezTo>
                <a:cubicBezTo>
                  <a:pt x="12532" y="17563"/>
                  <a:pt x="13415" y="17072"/>
                  <a:pt x="13954" y="16285"/>
                </a:cubicBezTo>
                <a:cubicBezTo>
                  <a:pt x="14490" y="15495"/>
                  <a:pt x="14588" y="14361"/>
                  <a:pt x="14005" y="13609"/>
                </a:cubicBezTo>
                <a:cubicBezTo>
                  <a:pt x="13116" y="12469"/>
                  <a:pt x="11128" y="12843"/>
                  <a:pt x="10296" y="14025"/>
                </a:cubicBezTo>
                <a:cubicBezTo>
                  <a:pt x="9467" y="15211"/>
                  <a:pt x="9542" y="16812"/>
                  <a:pt x="9925" y="18207"/>
                </a:cubicBezTo>
                <a:cubicBezTo>
                  <a:pt x="10608" y="20703"/>
                  <a:pt x="12299" y="23034"/>
                  <a:pt x="14723" y="23947"/>
                </a:cubicBezTo>
                <a:cubicBezTo>
                  <a:pt x="17147" y="24860"/>
                  <a:pt x="20266" y="24007"/>
                  <a:pt x="21472" y="21714"/>
                </a:cubicBezTo>
                <a:cubicBezTo>
                  <a:pt x="21999" y="20715"/>
                  <a:pt x="22137" y="19559"/>
                  <a:pt x="22538" y="18500"/>
                </a:cubicBezTo>
                <a:cubicBezTo>
                  <a:pt x="22939" y="17443"/>
                  <a:pt x="23750" y="16399"/>
                  <a:pt x="24875" y="16291"/>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rot="1612300">
            <a:off x="7956038" y="1158324"/>
            <a:ext cx="515491" cy="574298"/>
          </a:xfrm>
          <a:custGeom>
            <a:avLst/>
            <a:gdLst/>
            <a:ahLst/>
            <a:cxnLst/>
            <a:rect l="l" t="t" r="r" b="b"/>
            <a:pathLst>
              <a:path w="19276" h="21475" fill="none" extrusionOk="0">
                <a:moveTo>
                  <a:pt x="1" y="12526"/>
                </a:moveTo>
                <a:cubicBezTo>
                  <a:pt x="10" y="14705"/>
                  <a:pt x="722" y="16875"/>
                  <a:pt x="2006" y="18638"/>
                </a:cubicBezTo>
                <a:cubicBezTo>
                  <a:pt x="3134" y="20188"/>
                  <a:pt x="4864" y="21475"/>
                  <a:pt x="6783" y="21418"/>
                </a:cubicBezTo>
                <a:cubicBezTo>
                  <a:pt x="8453" y="21370"/>
                  <a:pt x="9979" y="20278"/>
                  <a:pt x="10847" y="18850"/>
                </a:cubicBezTo>
                <a:cubicBezTo>
                  <a:pt x="11712" y="17420"/>
                  <a:pt x="11993" y="15702"/>
                  <a:pt x="11967" y="14028"/>
                </a:cubicBezTo>
                <a:cubicBezTo>
                  <a:pt x="11943" y="12568"/>
                  <a:pt x="11880" y="10745"/>
                  <a:pt x="13173" y="10060"/>
                </a:cubicBezTo>
                <a:cubicBezTo>
                  <a:pt x="13927" y="9659"/>
                  <a:pt x="14849" y="9859"/>
                  <a:pt x="15699" y="9740"/>
                </a:cubicBezTo>
                <a:cubicBezTo>
                  <a:pt x="17626" y="9467"/>
                  <a:pt x="18970" y="7501"/>
                  <a:pt x="19123" y="5558"/>
                </a:cubicBezTo>
                <a:cubicBezTo>
                  <a:pt x="19275" y="3616"/>
                  <a:pt x="18497" y="1724"/>
                  <a:pt x="17596" y="0"/>
                </a:cubicBezTo>
              </a:path>
            </a:pathLst>
          </a:custGeom>
          <a:noFill/>
          <a:ln w="28575" cap="flat" cmpd="sng">
            <a:solidFill>
              <a:srgbClr val="283C9F"/>
            </a:solidFill>
            <a:prstDash val="solid"/>
            <a:miter lim="299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774125" y="11630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1403713" y="928638"/>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1518613" y="1494200"/>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rot="7255458">
            <a:off x="6788983" y="1449789"/>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353225" y="4235375"/>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rot="7255458">
            <a:off x="7253287" y="1704426"/>
            <a:ext cx="224166" cy="213001"/>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7514450" y="616950"/>
            <a:ext cx="296400" cy="2817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884388" y="2624865"/>
            <a:ext cx="224100" cy="213000"/>
          </a:xfrm>
          <a:prstGeom prst="star5">
            <a:avLst>
              <a:gd name="adj" fmla="val 9697"/>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FFCB9DBF-1F95-E22F-3C69-EE46F1EDBAF5}"/>
              </a:ext>
            </a:extLst>
          </p:cNvPr>
          <p:cNvSpPr>
            <a:spLocks noGrp="1"/>
          </p:cNvSpPr>
          <p:nvPr>
            <p:ph type="subTitle" idx="1"/>
          </p:nvPr>
        </p:nvSpPr>
        <p:spPr>
          <a:xfrm>
            <a:off x="2155500" y="3794990"/>
            <a:ext cx="4833000" cy="108559"/>
          </a:xfrm>
        </p:spPr>
        <p:txBody>
          <a:bodyPr/>
          <a:lstStyle/>
          <a:p>
            <a:endParaRPr lang="en-US" dirty="0"/>
          </a:p>
        </p:txBody>
      </p:sp>
    </p:spTree>
    <p:extLst>
      <p:ext uri="{BB962C8B-B14F-4D97-AF65-F5344CB8AC3E}">
        <p14:creationId xmlns:p14="http://schemas.microsoft.com/office/powerpoint/2010/main" val="126371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9" name="Rectangle 11">
            <a:extLst>
              <a:ext uri="{FF2B5EF4-FFF2-40B4-BE49-F238E27FC236}">
                <a16:creationId xmlns:a16="http://schemas.microsoft.com/office/drawing/2014/main" id="{EB949FE3-EF7C-A86D-513B-9DF8A887BD3D}"/>
              </a:ext>
            </a:extLst>
          </p:cNvPr>
          <p:cNvSpPr>
            <a:spLocks noChangeArrowheads="1"/>
          </p:cNvSpPr>
          <p:nvPr/>
        </p:nvSpPr>
        <p:spPr bwMode="auto">
          <a:xfrm>
            <a:off x="890606" y="2242918"/>
            <a:ext cx="403233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u="none" strike="noStrike" cap="none" normalizeH="0" baseline="0" dirty="0">
                <a:ln>
                  <a:noFill/>
                </a:ln>
                <a:solidFill>
                  <a:schemeClr val="tx1">
                    <a:lumMod val="75000"/>
                  </a:schemeClr>
                </a:solidFill>
                <a:effectLst/>
                <a:latin typeface="+mn-lt"/>
                <a:ea typeface="Calibri" panose="020F0502020204030204" pitchFamily="34" charset="0"/>
                <a:cs typeface="Times New Roman" panose="02020603050405020304" pitchFamily="18" charset="0"/>
              </a:rPr>
              <a:t>Em hãy diễn giải hoạt động của thuật toán sắp xếp nổi bọt với bốn giá trị qua hình 16.2 – 16.4. </a:t>
            </a:r>
            <a:endParaRPr kumimoji="0" lang="en-US" altLang="en-US" sz="2400" b="0" u="none" strike="noStrike" cap="none" normalizeH="0" baseline="0" dirty="0">
              <a:ln>
                <a:noFill/>
              </a:ln>
              <a:solidFill>
                <a:schemeClr val="tx1">
                  <a:lumMod val="75000"/>
                </a:schemeClr>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u="none" strike="noStrike" cap="none" normalizeH="0" baseline="0" dirty="0">
              <a:ln>
                <a:noFill/>
              </a:ln>
              <a:solidFill>
                <a:schemeClr val="tx1">
                  <a:lumMod val="75000"/>
                </a:schemeClr>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BBC7D4FE-188E-29F8-5409-B2E065972836}"/>
              </a:ext>
            </a:extLst>
          </p:cNvPr>
          <p:cNvSpPr>
            <a:spLocks noChangeArrowheads="1"/>
          </p:cNvSpPr>
          <p:nvPr/>
        </p:nvSpPr>
        <p:spPr bwMode="auto">
          <a:xfrm>
            <a:off x="810883" y="3515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a:extLst>
              <a:ext uri="{FF2B5EF4-FFF2-40B4-BE49-F238E27FC236}">
                <a16:creationId xmlns:a16="http://schemas.microsoft.com/office/drawing/2014/main" id="{ABFFBD90-9916-5B76-F209-D58F40D179A5}"/>
              </a:ext>
            </a:extLst>
          </p:cNvPr>
          <p:cNvSpPr>
            <a:spLocks noChangeArrowheads="1"/>
          </p:cNvSpPr>
          <p:nvPr/>
        </p:nvSpPr>
        <p:spPr bwMode="auto">
          <a:xfrm>
            <a:off x="810883" y="47282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
            <a:extLst>
              <a:ext uri="{FF2B5EF4-FFF2-40B4-BE49-F238E27FC236}">
                <a16:creationId xmlns:a16="http://schemas.microsoft.com/office/drawing/2014/main" id="{948E8A25-F26E-CC19-5C51-881001F9A0E9}"/>
              </a:ext>
            </a:extLst>
          </p:cNvPr>
          <p:cNvSpPr>
            <a:spLocks noChangeArrowheads="1"/>
          </p:cNvSpPr>
          <p:nvPr/>
        </p:nvSpPr>
        <p:spPr bwMode="auto">
          <a:xfrm>
            <a:off x="810883" y="59156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6AE64294-98EA-D8AD-83D3-14836592EDD3}"/>
              </a:ext>
            </a:extLst>
          </p:cNvPr>
          <p:cNvSpPr txBox="1"/>
          <p:nvPr/>
        </p:nvSpPr>
        <p:spPr>
          <a:xfrm>
            <a:off x="1493915" y="1446221"/>
            <a:ext cx="2413259" cy="369332"/>
          </a:xfrm>
          <a:prstGeom prst="rect">
            <a:avLst/>
          </a:prstGeom>
          <a:solidFill>
            <a:schemeClr val="accent3"/>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8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HOẠT ĐỘNG NHÓM</a:t>
            </a:r>
            <a:endParaRPr kumimoji="0" lang="en-US" altLang="en-US" sz="18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06ED17F1-A462-00AE-F47B-85D792A6811C}"/>
              </a:ext>
            </a:extLst>
          </p:cNvPr>
          <p:cNvPicPr>
            <a:picLocks noChangeAspect="1"/>
          </p:cNvPicPr>
          <p:nvPr/>
        </p:nvPicPr>
        <p:blipFill>
          <a:blip r:embed="rId3"/>
          <a:stretch>
            <a:fillRect/>
          </a:stretch>
        </p:blipFill>
        <p:spPr>
          <a:xfrm>
            <a:off x="5093545" y="401795"/>
            <a:ext cx="3007450" cy="44100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E8C3EDE-7C4F-AC3F-212B-35DD1A5E9BBC}"/>
              </a:ext>
            </a:extLst>
          </p:cNvPr>
          <p:cNvSpPr>
            <a:spLocks noGrp="1"/>
          </p:cNvSpPr>
          <p:nvPr>
            <p:ph type="title"/>
          </p:nvPr>
        </p:nvSpPr>
        <p:spPr/>
        <p:txBody>
          <a:bodyPr/>
          <a:lstStyle/>
          <a:p>
            <a:pPr marL="0" lvl="0" indent="0" rtl="0">
              <a:spcBef>
                <a:spcPts val="0"/>
              </a:spcBef>
              <a:spcAft>
                <a:spcPts val="0"/>
              </a:spcAft>
              <a:buNone/>
            </a:pPr>
            <a:r>
              <a:rPr lang="en-US" sz="2400" b="1" dirty="0">
                <a:latin typeface="+mj-lt"/>
              </a:rPr>
              <a:t>02. KHÁM PHÁ</a:t>
            </a:r>
          </a:p>
        </p:txBody>
      </p:sp>
      <p:sp>
        <p:nvSpPr>
          <p:cNvPr id="5" name="TextBox 4">
            <a:extLst>
              <a:ext uri="{FF2B5EF4-FFF2-40B4-BE49-F238E27FC236}">
                <a16:creationId xmlns:a16="http://schemas.microsoft.com/office/drawing/2014/main" id="{FF5920F9-6898-92A3-B37C-4CEE6E3918F0}"/>
              </a:ext>
            </a:extLst>
          </p:cNvPr>
          <p:cNvSpPr txBox="1"/>
          <p:nvPr/>
        </p:nvSpPr>
        <p:spPr>
          <a:xfrm>
            <a:off x="987622" y="2958543"/>
            <a:ext cx="7168756" cy="1305165"/>
          </a:xfrm>
          <a:prstGeom prst="rect">
            <a:avLst/>
          </a:prstGeom>
          <a:noFill/>
          <a:ln w="28575">
            <a:solidFill>
              <a:schemeClr val="accent2">
                <a:lumMod val="75000"/>
              </a:schemeClr>
            </a:solidFill>
          </a:ln>
        </p:spPr>
        <p:txBody>
          <a:bodyPr wrap="square">
            <a:spAutoFit/>
          </a:bodyPr>
          <a:lstStyle/>
          <a:p>
            <a:pPr marL="0" marR="0" algn="just">
              <a:lnSpc>
                <a:spcPct val="150000"/>
              </a:lnSpc>
              <a:spcBef>
                <a:spcPts val="0"/>
              </a:spcBef>
              <a:spcAft>
                <a:spcPts val="800"/>
              </a:spcAft>
            </a:pPr>
            <a:r>
              <a:rPr lang="vi-VN" sz="2800"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rPr>
              <a:t>Em hãy trình bày các bước mô tả thuật toán sắp xếp nổi bọt bằng ngôn ngữ tự nhiên.</a:t>
            </a:r>
            <a:endParaRPr lang="en-US" sz="2800"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33">
            <a:extLst>
              <a:ext uri="{FF2B5EF4-FFF2-40B4-BE49-F238E27FC236}">
                <a16:creationId xmlns:a16="http://schemas.microsoft.com/office/drawing/2014/main" id="{DC50C6F9-7255-3E1A-C96D-2A93F5244D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5688" y="735003"/>
            <a:ext cx="2732624" cy="1967489"/>
          </a:xfrm>
          <a:prstGeom prst="rect">
            <a:avLst/>
          </a:prstGeom>
        </p:spPr>
      </p:pic>
    </p:spTree>
    <p:extLst>
      <p:ext uri="{BB962C8B-B14F-4D97-AF65-F5344CB8AC3E}">
        <p14:creationId xmlns:p14="http://schemas.microsoft.com/office/powerpoint/2010/main" val="31545219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023 Marketing Plan by Slidesgo">
  <a:themeElements>
    <a:clrScheme name="Simple Light">
      <a:dk1>
        <a:srgbClr val="283C9F"/>
      </a:dk1>
      <a:lt1>
        <a:srgbClr val="F33F30"/>
      </a:lt1>
      <a:dk2>
        <a:srgbClr val="8BB496"/>
      </a:dk2>
      <a:lt2>
        <a:srgbClr val="C495C7"/>
      </a:lt2>
      <a:accent1>
        <a:srgbClr val="FFBDB4"/>
      </a:accent1>
      <a:accent2>
        <a:srgbClr val="FF8B44"/>
      </a:accent2>
      <a:accent3>
        <a:srgbClr val="FDB056"/>
      </a:accent3>
      <a:accent4>
        <a:srgbClr val="61C7D6"/>
      </a:accent4>
      <a:accent5>
        <a:srgbClr val="F6F6EA"/>
      </a:accent5>
      <a:accent6>
        <a:srgbClr val="FFFFFF"/>
      </a:accent6>
      <a:hlink>
        <a:srgbClr val="283C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1393</Words>
  <Application>Microsoft Office PowerPoint</Application>
  <PresentationFormat>On-screen Show (16:9)</PresentationFormat>
  <Paragraphs>207</Paragraphs>
  <Slides>34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Rammetto One</vt:lpstr>
      <vt:lpstr>Bebas Neue</vt:lpstr>
      <vt:lpstr>Poppins Medium</vt:lpstr>
      <vt:lpstr>Arial</vt:lpstr>
      <vt:lpstr>2023 Marketing Plan by Slidesgo</vt:lpstr>
      <vt:lpstr>CHÀO MỪNG CẢ LỚP ĐẾN VỚI TIẾT HỌC </vt:lpstr>
      <vt:lpstr>BÀI 16:  THUẬT TOÁN SẮP XẾP</vt:lpstr>
      <vt:lpstr>01</vt:lpstr>
      <vt:lpstr>01</vt:lpstr>
      <vt:lpstr>01. KHỞI ĐỘNG  </vt:lpstr>
      <vt:lpstr>01. KHỞI ĐỘNG  </vt:lpstr>
      <vt:lpstr>02</vt:lpstr>
      <vt:lpstr>02. KHÁM PHÁ</vt:lpstr>
      <vt:lpstr>02. KHÁM PHÁ</vt:lpstr>
      <vt:lpstr>02. KHÁM PHÁ</vt:lpstr>
      <vt:lpstr>02. KHÁM PHÁ</vt:lpstr>
      <vt:lpstr>02. KHÁM PHÁ</vt:lpstr>
      <vt:lpstr>02. KHÁM PHÁ</vt:lpstr>
      <vt:lpstr>PowerPoint Presentation</vt:lpstr>
      <vt:lpstr>PowerPoint Presentation</vt:lpstr>
      <vt:lpstr>PowerPoint Presentation</vt:lpstr>
      <vt:lpstr>02. KHÁM PHÁ</vt:lpstr>
      <vt:lpstr>02. KHÁM PHÁ</vt:lpstr>
      <vt:lpstr>02. KHÁM PHÁ</vt:lpstr>
      <vt:lpstr>02. KHÁM PHÁ</vt:lpstr>
      <vt:lpstr>02. KHÁM PHÁ</vt:lpstr>
      <vt:lpstr>02. KHÁM PHÁ</vt:lpstr>
      <vt:lpstr>02. KHÁM PHÁ</vt:lpstr>
      <vt:lpstr>03</vt:lpstr>
      <vt:lpstr>03. LUYỆN TẬP </vt:lpstr>
      <vt:lpstr>04</vt:lpstr>
      <vt:lpstr>04. VẬN DỤNG  </vt:lpstr>
      <vt:lpstr>PowerPoint Presentation</vt:lpstr>
      <vt:lpstr>PowerPoint Presentation</vt:lpstr>
      <vt:lpstr>PowerPoint Presentation</vt:lpstr>
      <vt:lpstr>PowerPoint Presentation</vt:lpstr>
      <vt:lpstr>PowerPoint Presentation</vt:lpstr>
      <vt:lpstr>HƯỚNG DẪN VỀ NHÀ</vt:lpstr>
      <vt:lpstr>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THUẬT TOÁN SẮP XẾP</dc:title>
  <dc:creator>Asus</dc:creator>
  <cp:lastModifiedBy>Asus</cp:lastModifiedBy>
  <cp:revision>8</cp:revision>
  <dcterms:modified xsi:type="dcterms:W3CDTF">2023-01-05T07:35:08Z</dcterms:modified>
</cp:coreProperties>
</file>