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Lst>
  <p:notesMasterIdLst>
    <p:notesMasterId r:id="rId41"/>
  </p:notesMasterIdLst>
  <p:sldIdLst>
    <p:sldId id="272" r:id="rId3"/>
    <p:sldId id="313" r:id="rId4"/>
    <p:sldId id="314" r:id="rId5"/>
    <p:sldId id="256" r:id="rId6"/>
    <p:sldId id="265" r:id="rId7"/>
    <p:sldId id="257" r:id="rId8"/>
    <p:sldId id="315" r:id="rId9"/>
    <p:sldId id="316" r:id="rId10"/>
    <p:sldId id="317" r:id="rId11"/>
    <p:sldId id="318" r:id="rId12"/>
    <p:sldId id="320" r:id="rId13"/>
    <p:sldId id="319"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6" r:id="rId29"/>
    <p:sldId id="337" r:id="rId30"/>
    <p:sldId id="338" r:id="rId31"/>
    <p:sldId id="339" r:id="rId32"/>
    <p:sldId id="340" r:id="rId33"/>
    <p:sldId id="341" r:id="rId34"/>
    <p:sldId id="335" r:id="rId35"/>
    <p:sldId id="342" r:id="rId36"/>
    <p:sldId id="343" r:id="rId37"/>
    <p:sldId id="344" r:id="rId38"/>
    <p:sldId id="288" r:id="rId39"/>
    <p:sldId id="345" r:id="rId40"/>
  </p:sldIdLst>
  <p:sldSz cx="9144000" cy="5143500" type="screen16x9"/>
  <p:notesSz cx="6858000" cy="9144000"/>
  <p:embeddedFontLst>
    <p:embeddedFont>
      <p:font typeface="Nanum Gothic Coding" panose="020B0604020202020204" charset="-127"/>
      <p:regular r:id="rId42"/>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Dosis" panose="02010703020202060003" pitchFamily="2" charset="0"/>
      <p:regular r:id="rId50"/>
      <p:bold r:id="rId51"/>
    </p:embeddedFont>
    <p:embeddedFont>
      <p:font typeface="iCiel Cadena" panose="02000503000000020004" charset="0"/>
      <p:bold r:id="rId52"/>
    </p:embeddedFont>
    <p:embeddedFont>
      <p:font typeface="Roboto Condensed Light" panose="02000000000000000000" pitchFamily="2" charset="0"/>
      <p:regular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9B18E10-8F50-4EAD-8786-FDD1242D66F8}">
          <p14:sldIdLst>
            <p14:sldId id="272"/>
            <p14:sldId id="313"/>
            <p14:sldId id="314"/>
            <p14:sldId id="256"/>
            <p14:sldId id="265"/>
            <p14:sldId id="257"/>
            <p14:sldId id="315"/>
            <p14:sldId id="316"/>
            <p14:sldId id="317"/>
            <p14:sldId id="318"/>
            <p14:sldId id="320"/>
            <p14:sldId id="319"/>
            <p14:sldId id="321"/>
            <p14:sldId id="322"/>
            <p14:sldId id="323"/>
            <p14:sldId id="324"/>
            <p14:sldId id="325"/>
            <p14:sldId id="326"/>
            <p14:sldId id="327"/>
            <p14:sldId id="328"/>
            <p14:sldId id="329"/>
            <p14:sldId id="330"/>
            <p14:sldId id="331"/>
            <p14:sldId id="332"/>
            <p14:sldId id="333"/>
            <p14:sldId id="334"/>
            <p14:sldId id="336"/>
            <p14:sldId id="337"/>
            <p14:sldId id="338"/>
            <p14:sldId id="339"/>
            <p14:sldId id="340"/>
            <p14:sldId id="341"/>
            <p14:sldId id="335"/>
            <p14:sldId id="342"/>
            <p14:sldId id="343"/>
            <p14:sldId id="344"/>
            <p14:sldId id="288"/>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ảo Đào" initials="TĐ" lastIdx="1" clrIdx="0">
    <p:extLst>
      <p:ext uri="{19B8F6BF-5375-455C-9EA6-DF929625EA0E}">
        <p15:presenceInfo xmlns:p15="http://schemas.microsoft.com/office/powerpoint/2012/main" userId="2aacd304fb709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B7953"/>
    <a:srgbClr val="FFCC66"/>
    <a:srgbClr val="99FF99"/>
    <a:srgbClr val="99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9FFC5F-C342-4E64-BE27-533C2C1C225C}">
  <a:tblStyle styleId="{029FFC5F-C342-4E64-BE27-533C2C1C22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108" y="1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8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66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247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786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741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274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59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035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7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919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541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97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021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560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61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779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9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16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5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08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543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134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583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9"/>
        <p:cNvGrpSpPr/>
        <p:nvPr/>
      </p:nvGrpSpPr>
      <p:grpSpPr>
        <a:xfrm>
          <a:off x="0" y="0"/>
          <a:ext cx="0" cy="0"/>
          <a:chOff x="0" y="0"/>
          <a:chExt cx="0" cy="0"/>
        </a:xfrm>
      </p:grpSpPr>
      <p:sp>
        <p:nvSpPr>
          <p:cNvPr id="8290" name="Google Shape;8290;gd20afeacc7_0_32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1" name="Google Shape;8291;gd20afeacc7_0_32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30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gd20afeacc7_0_32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9" name="Google Shape;5879;gd20afeacc7_0_32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3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61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79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73000">
              <a:schemeClr val="accent3"/>
            </a:gs>
            <a:gs pos="100000">
              <a:schemeClr val="accent2"/>
            </a:gs>
          </a:gsLst>
          <a:lin ang="5400700" scaled="0"/>
        </a:gra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499" y="85"/>
            <a:ext cx="9153479" cy="5143338"/>
            <a:chOff x="-4499" y="85"/>
            <a:chExt cx="9153479" cy="5143338"/>
          </a:xfrm>
        </p:grpSpPr>
        <p:sp>
          <p:nvSpPr>
            <p:cNvPr id="10" name="Google Shape;10;p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347375" y="249475"/>
            <a:ext cx="8449275" cy="4648800"/>
            <a:chOff x="347375" y="249475"/>
            <a:chExt cx="8449275" cy="4648800"/>
          </a:xfrm>
        </p:grpSpPr>
        <p:grpSp>
          <p:nvGrpSpPr>
            <p:cNvPr id="160" name="Google Shape;160;p2"/>
            <p:cNvGrpSpPr/>
            <p:nvPr/>
          </p:nvGrpSpPr>
          <p:grpSpPr>
            <a:xfrm>
              <a:off x="347375" y="249475"/>
              <a:ext cx="8449200" cy="369900"/>
              <a:chOff x="347375" y="249475"/>
              <a:chExt cx="8449200" cy="369900"/>
            </a:xfrm>
          </p:grpSpPr>
          <p:sp>
            <p:nvSpPr>
              <p:cNvPr id="161" name="Google Shape;161;p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2" name="Google Shape;162;p2"/>
              <p:cNvGrpSpPr/>
              <p:nvPr/>
            </p:nvGrpSpPr>
            <p:grpSpPr>
              <a:xfrm>
                <a:off x="7968325" y="355525"/>
                <a:ext cx="655400" cy="157800"/>
                <a:chOff x="7968325" y="355525"/>
                <a:chExt cx="655400" cy="157800"/>
              </a:xfrm>
            </p:grpSpPr>
            <p:sp>
              <p:nvSpPr>
                <p:cNvPr id="163" name="Google Shape;163;p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 name="Google Shape;164;p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 name="Google Shape;165;p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 name="Google Shape;166;p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7" name="Google Shape;167;p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70" name="Google Shape;170;p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71" name="Google Shape;171;p2"/>
          <p:cNvSpPr txBox="1">
            <a:spLocks noGrp="1"/>
          </p:cNvSpPr>
          <p:nvPr>
            <p:ph type="ctrTitle"/>
          </p:nvPr>
        </p:nvSpPr>
        <p:spPr>
          <a:xfrm>
            <a:off x="954000" y="1260431"/>
            <a:ext cx="7236000" cy="2186100"/>
          </a:xfrm>
          <a:prstGeom prst="rect">
            <a:avLst/>
          </a:prstGeom>
        </p:spPr>
        <p:txBody>
          <a:bodyPr spcFirstLastPara="1" wrap="square" lIns="91425" tIns="91425" rIns="91425" bIns="91425" anchor="b" anchorCtr="0">
            <a:noAutofit/>
          </a:bodyPr>
          <a:lstStyle>
            <a:lvl1pPr lvl="0" algn="ctr">
              <a:lnSpc>
                <a:spcPct val="90000"/>
              </a:lnSpc>
              <a:spcBef>
                <a:spcPts val="100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2" name="Google Shape;172;p2"/>
          <p:cNvSpPr txBox="1">
            <a:spLocks noGrp="1"/>
          </p:cNvSpPr>
          <p:nvPr>
            <p:ph type="subTitle" idx="1"/>
          </p:nvPr>
        </p:nvSpPr>
        <p:spPr>
          <a:xfrm>
            <a:off x="1871462" y="3550363"/>
            <a:ext cx="5404800" cy="33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3" name="Google Shape;173;p2">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2">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02/10/2023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458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accent4"/>
            </a:gs>
            <a:gs pos="73000">
              <a:schemeClr val="accent3"/>
            </a:gs>
            <a:gs pos="100000">
              <a:schemeClr val="accent2"/>
            </a:gs>
          </a:gsLst>
          <a:lin ang="5400700" scaled="0"/>
        </a:gradFill>
        <a:effectLst/>
      </p:bgPr>
    </p:bg>
    <p:spTree>
      <p:nvGrpSpPr>
        <p:cNvPr id="1" name="Shape 343"/>
        <p:cNvGrpSpPr/>
        <p:nvPr/>
      </p:nvGrpSpPr>
      <p:grpSpPr>
        <a:xfrm>
          <a:off x="0" y="0"/>
          <a:ext cx="0" cy="0"/>
          <a:chOff x="0" y="0"/>
          <a:chExt cx="0" cy="0"/>
        </a:xfrm>
      </p:grpSpPr>
      <p:grpSp>
        <p:nvGrpSpPr>
          <p:cNvPr id="344" name="Google Shape;344;p4"/>
          <p:cNvGrpSpPr/>
          <p:nvPr/>
        </p:nvGrpSpPr>
        <p:grpSpPr>
          <a:xfrm>
            <a:off x="-4499" y="85"/>
            <a:ext cx="9153479" cy="5143338"/>
            <a:chOff x="-4499" y="85"/>
            <a:chExt cx="9153479" cy="5143338"/>
          </a:xfrm>
        </p:grpSpPr>
        <p:sp>
          <p:nvSpPr>
            <p:cNvPr id="345" name="Google Shape;345;p4"/>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a:off x="347375" y="249475"/>
            <a:ext cx="8449275" cy="4648800"/>
            <a:chOff x="347375" y="249475"/>
            <a:chExt cx="8449275" cy="4648800"/>
          </a:xfrm>
        </p:grpSpPr>
        <p:grpSp>
          <p:nvGrpSpPr>
            <p:cNvPr id="495" name="Google Shape;495;p4"/>
            <p:cNvGrpSpPr/>
            <p:nvPr/>
          </p:nvGrpSpPr>
          <p:grpSpPr>
            <a:xfrm>
              <a:off x="347375" y="249475"/>
              <a:ext cx="8449200" cy="369900"/>
              <a:chOff x="347375" y="249475"/>
              <a:chExt cx="8449200" cy="369900"/>
            </a:xfrm>
          </p:grpSpPr>
          <p:sp>
            <p:nvSpPr>
              <p:cNvPr id="496" name="Google Shape;496;p4"/>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7" name="Google Shape;497;p4"/>
              <p:cNvGrpSpPr/>
              <p:nvPr/>
            </p:nvGrpSpPr>
            <p:grpSpPr>
              <a:xfrm>
                <a:off x="7968325" y="355525"/>
                <a:ext cx="655400" cy="157800"/>
                <a:chOff x="7968325" y="355525"/>
                <a:chExt cx="655400" cy="157800"/>
              </a:xfrm>
            </p:grpSpPr>
            <p:sp>
              <p:nvSpPr>
                <p:cNvPr id="498" name="Google Shape;498;p4"/>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9" name="Google Shape;499;p4"/>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0" name="Google Shape;500;p4"/>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1" name="Google Shape;501;p4"/>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2" name="Google Shape;502;p4"/>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4"/>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5" name="Google Shape;505;p4"/>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506" name="Google Shape;506;p4"/>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07" name="Google Shape;507;p4"/>
          <p:cNvSpPr txBox="1">
            <a:spLocks noGrp="1"/>
          </p:cNvSpPr>
          <p:nvPr>
            <p:ph type="body" idx="1"/>
          </p:nvPr>
        </p:nvSpPr>
        <p:spPr>
          <a:xfrm>
            <a:off x="713100" y="1152475"/>
            <a:ext cx="7524000" cy="313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Dosis"/>
              <a:buAutoNum type="arabicPeriod"/>
              <a:defRPr sz="1100">
                <a:latin typeface="Dosis"/>
                <a:ea typeface="Dosis"/>
                <a:cs typeface="Dosis"/>
                <a:sym typeface="Dosis"/>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508" name="Google Shape;508;p4">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09" name="Google Shape;509;p4">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accent4"/>
            </a:gs>
            <a:gs pos="73000">
              <a:schemeClr val="accent3"/>
            </a:gs>
            <a:gs pos="100000">
              <a:schemeClr val="accent2"/>
            </a:gs>
          </a:gsLst>
          <a:lin ang="5400700" scaled="0"/>
        </a:gradFill>
        <a:effectLst/>
      </p:bgPr>
    </p:bg>
    <p:spTree>
      <p:nvGrpSpPr>
        <p:cNvPr id="1" name="Shape 680"/>
        <p:cNvGrpSpPr/>
        <p:nvPr/>
      </p:nvGrpSpPr>
      <p:grpSpPr>
        <a:xfrm>
          <a:off x="0" y="0"/>
          <a:ext cx="0" cy="0"/>
          <a:chOff x="0" y="0"/>
          <a:chExt cx="0" cy="0"/>
        </a:xfrm>
      </p:grpSpPr>
      <p:grpSp>
        <p:nvGrpSpPr>
          <p:cNvPr id="681" name="Google Shape;681;p6"/>
          <p:cNvGrpSpPr/>
          <p:nvPr/>
        </p:nvGrpSpPr>
        <p:grpSpPr>
          <a:xfrm>
            <a:off x="-4499" y="85"/>
            <a:ext cx="9153479" cy="5143338"/>
            <a:chOff x="-4499" y="85"/>
            <a:chExt cx="9153479" cy="5143338"/>
          </a:xfrm>
        </p:grpSpPr>
        <p:sp>
          <p:nvSpPr>
            <p:cNvPr id="682" name="Google Shape;682;p6"/>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6"/>
          <p:cNvGrpSpPr/>
          <p:nvPr/>
        </p:nvGrpSpPr>
        <p:grpSpPr>
          <a:xfrm>
            <a:off x="347375" y="249475"/>
            <a:ext cx="8449275" cy="4648800"/>
            <a:chOff x="347375" y="249475"/>
            <a:chExt cx="8449275" cy="4648800"/>
          </a:xfrm>
        </p:grpSpPr>
        <p:grpSp>
          <p:nvGrpSpPr>
            <p:cNvPr id="832" name="Google Shape;832;p6"/>
            <p:cNvGrpSpPr/>
            <p:nvPr/>
          </p:nvGrpSpPr>
          <p:grpSpPr>
            <a:xfrm>
              <a:off x="347375" y="249475"/>
              <a:ext cx="8449200" cy="369900"/>
              <a:chOff x="347375" y="249475"/>
              <a:chExt cx="8449200" cy="369900"/>
            </a:xfrm>
          </p:grpSpPr>
          <p:sp>
            <p:nvSpPr>
              <p:cNvPr id="833" name="Google Shape;833;p6"/>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834" name="Google Shape;834;p6"/>
              <p:cNvGrpSpPr/>
              <p:nvPr/>
            </p:nvGrpSpPr>
            <p:grpSpPr>
              <a:xfrm>
                <a:off x="7968325" y="355525"/>
                <a:ext cx="655400" cy="157800"/>
                <a:chOff x="7968325" y="355525"/>
                <a:chExt cx="655400" cy="157800"/>
              </a:xfrm>
            </p:grpSpPr>
            <p:sp>
              <p:nvSpPr>
                <p:cNvPr id="835" name="Google Shape;835;p6"/>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6" name="Google Shape;836;p6"/>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7" name="Google Shape;837;p6"/>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8" name="Google Shape;838;p6"/>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9" name="Google Shape;839;p6"/>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1" name="Google Shape;841;p6"/>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842" name="Google Shape;842;p6"/>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843" name="Google Shape;843;p6"/>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4" name="Google Shape;844;p6">
            <a:hlinkClick r:id="" action="ppaction://hlinkshowjump?jump=previousslide"/>
          </p:cNvPr>
          <p:cNvSpPr txBox="1">
            <a:spLocks noGrp="1"/>
          </p:cNvSpPr>
          <p:nvPr>
            <p:ph type="subTitle" idx="1"/>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5" name="Google Shape;845;p6">
            <a:hlinkClick r:id="" action="ppaction://hlinkshowjump?jump=nextslide"/>
          </p:cNvPr>
          <p:cNvSpPr txBox="1">
            <a:spLocks noGrp="1"/>
          </p:cNvSpPr>
          <p:nvPr>
            <p:ph type="subTitle" idx="2"/>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01"/>
        <p:cNvGrpSpPr/>
        <p:nvPr/>
      </p:nvGrpSpPr>
      <p:grpSpPr>
        <a:xfrm>
          <a:off x="0" y="0"/>
          <a:ext cx="0" cy="0"/>
          <a:chOff x="0" y="0"/>
          <a:chExt cx="0" cy="0"/>
        </a:xfrm>
      </p:grpSpPr>
      <p:grpSp>
        <p:nvGrpSpPr>
          <p:cNvPr id="1502" name="Google Shape;1502;p11"/>
          <p:cNvGrpSpPr/>
          <p:nvPr/>
        </p:nvGrpSpPr>
        <p:grpSpPr>
          <a:xfrm>
            <a:off x="-4499" y="85"/>
            <a:ext cx="9153479" cy="5143338"/>
            <a:chOff x="-4499" y="85"/>
            <a:chExt cx="9153479" cy="5143338"/>
          </a:xfrm>
        </p:grpSpPr>
        <p:sp>
          <p:nvSpPr>
            <p:cNvPr id="1503" name="Google Shape;1503;p1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2" name="Google Shape;1652;p11"/>
          <p:cNvGrpSpPr/>
          <p:nvPr/>
        </p:nvGrpSpPr>
        <p:grpSpPr>
          <a:xfrm>
            <a:off x="347375" y="249475"/>
            <a:ext cx="8449275" cy="4648800"/>
            <a:chOff x="347375" y="249475"/>
            <a:chExt cx="8449275" cy="4648800"/>
          </a:xfrm>
        </p:grpSpPr>
        <p:grpSp>
          <p:nvGrpSpPr>
            <p:cNvPr id="1653" name="Google Shape;1653;p11"/>
            <p:cNvGrpSpPr/>
            <p:nvPr/>
          </p:nvGrpSpPr>
          <p:grpSpPr>
            <a:xfrm>
              <a:off x="347375" y="249475"/>
              <a:ext cx="8449200" cy="369900"/>
              <a:chOff x="347375" y="249475"/>
              <a:chExt cx="8449200" cy="369900"/>
            </a:xfrm>
          </p:grpSpPr>
          <p:sp>
            <p:nvSpPr>
              <p:cNvPr id="1654" name="Google Shape;1654;p1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55" name="Google Shape;1655;p11"/>
              <p:cNvGrpSpPr/>
              <p:nvPr/>
            </p:nvGrpSpPr>
            <p:grpSpPr>
              <a:xfrm>
                <a:off x="7968325" y="355525"/>
                <a:ext cx="655400" cy="157800"/>
                <a:chOff x="7968325" y="355525"/>
                <a:chExt cx="655400" cy="157800"/>
              </a:xfrm>
            </p:grpSpPr>
            <p:sp>
              <p:nvSpPr>
                <p:cNvPr id="1656" name="Google Shape;1656;p1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7" name="Google Shape;1657;p1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8" name="Google Shape;1658;p1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9" name="Google Shape;1659;p1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60" name="Google Shape;1660;p1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2" name="Google Shape;1662;p1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663" name="Google Shape;1663;p1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664" name="Google Shape;1664;p11"/>
          <p:cNvSpPr txBox="1">
            <a:spLocks noGrp="1"/>
          </p:cNvSpPr>
          <p:nvPr>
            <p:ph type="title" hasCustomPrompt="1"/>
          </p:nvPr>
        </p:nvSpPr>
        <p:spPr>
          <a:xfrm>
            <a:off x="1931840" y="1645750"/>
            <a:ext cx="5280300" cy="14001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r>
              <a:t>xx%</a:t>
            </a:r>
          </a:p>
        </p:txBody>
      </p:sp>
      <p:sp>
        <p:nvSpPr>
          <p:cNvPr id="1665" name="Google Shape;1665;p11"/>
          <p:cNvSpPr txBox="1">
            <a:spLocks noGrp="1"/>
          </p:cNvSpPr>
          <p:nvPr>
            <p:ph type="subTitle" idx="1"/>
          </p:nvPr>
        </p:nvSpPr>
        <p:spPr>
          <a:xfrm>
            <a:off x="1931850" y="3104150"/>
            <a:ext cx="52803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66" name="Google Shape;1666;p11">
            <a:hlinkClick r:id="" action="ppaction://hlinkshowjump?jump=previousslide"/>
          </p:cNvPr>
          <p:cNvSpPr txBox="1">
            <a:spLocks noGrp="1"/>
          </p:cNvSpPr>
          <p:nvPr>
            <p:ph type="subTitle" idx="2"/>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67" name="Google Shape;1667;p11">
            <a:hlinkClick r:id="" action="ppaction://hlinkshowjump?jump=nextslide"/>
          </p:cNvPr>
          <p:cNvSpPr txBox="1">
            <a:spLocks noGrp="1"/>
          </p:cNvSpPr>
          <p:nvPr>
            <p:ph type="subTitle" idx="3"/>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6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BLANK_19">
    <p:spTree>
      <p:nvGrpSpPr>
        <p:cNvPr id="1" name="Shape 4064"/>
        <p:cNvGrpSpPr/>
        <p:nvPr/>
      </p:nvGrpSpPr>
      <p:grpSpPr>
        <a:xfrm>
          <a:off x="0" y="0"/>
          <a:ext cx="0" cy="0"/>
          <a:chOff x="0" y="0"/>
          <a:chExt cx="0" cy="0"/>
        </a:xfrm>
      </p:grpSpPr>
      <p:grpSp>
        <p:nvGrpSpPr>
          <p:cNvPr id="4065" name="Google Shape;4065;p27"/>
          <p:cNvGrpSpPr/>
          <p:nvPr/>
        </p:nvGrpSpPr>
        <p:grpSpPr>
          <a:xfrm>
            <a:off x="-4499" y="85"/>
            <a:ext cx="9153479" cy="5143338"/>
            <a:chOff x="-4499" y="85"/>
            <a:chExt cx="9153479" cy="5143338"/>
          </a:xfrm>
        </p:grpSpPr>
        <p:sp>
          <p:nvSpPr>
            <p:cNvPr id="4066" name="Google Shape;4066;p27"/>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7"/>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7"/>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7"/>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7"/>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7"/>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7"/>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7"/>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7"/>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7"/>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7"/>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7"/>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7"/>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7"/>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7"/>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7"/>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7"/>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7"/>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7"/>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7"/>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7"/>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7"/>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7"/>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7"/>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7"/>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7"/>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7"/>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7"/>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7"/>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7"/>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7"/>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7"/>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7"/>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7"/>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7"/>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7"/>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7"/>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7"/>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7"/>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7"/>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7"/>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7"/>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7"/>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7"/>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7"/>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7"/>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7"/>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7"/>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7"/>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7"/>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7"/>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7"/>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7"/>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7"/>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7"/>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7"/>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7"/>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7"/>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7"/>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7"/>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27"/>
          <p:cNvGrpSpPr/>
          <p:nvPr/>
        </p:nvGrpSpPr>
        <p:grpSpPr>
          <a:xfrm>
            <a:off x="347375" y="249475"/>
            <a:ext cx="8449275" cy="4648800"/>
            <a:chOff x="347375" y="249475"/>
            <a:chExt cx="8449275" cy="4648800"/>
          </a:xfrm>
        </p:grpSpPr>
        <p:grpSp>
          <p:nvGrpSpPr>
            <p:cNvPr id="4216" name="Google Shape;4216;p27"/>
            <p:cNvGrpSpPr/>
            <p:nvPr/>
          </p:nvGrpSpPr>
          <p:grpSpPr>
            <a:xfrm>
              <a:off x="347375" y="249475"/>
              <a:ext cx="8449200" cy="369900"/>
              <a:chOff x="347375" y="249475"/>
              <a:chExt cx="8449200" cy="369900"/>
            </a:xfrm>
          </p:grpSpPr>
          <p:sp>
            <p:nvSpPr>
              <p:cNvPr id="4217" name="Google Shape;4217;p27"/>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218" name="Google Shape;4218;p27"/>
              <p:cNvGrpSpPr/>
              <p:nvPr/>
            </p:nvGrpSpPr>
            <p:grpSpPr>
              <a:xfrm>
                <a:off x="7968325" y="355525"/>
                <a:ext cx="655400" cy="157800"/>
                <a:chOff x="7968325" y="355525"/>
                <a:chExt cx="655400" cy="157800"/>
              </a:xfrm>
            </p:grpSpPr>
            <p:sp>
              <p:nvSpPr>
                <p:cNvPr id="4219" name="Google Shape;4219;p27"/>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0" name="Google Shape;4220;p27"/>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221" name="Google Shape;4221;p27"/>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2" name="Google Shape;4222;p27"/>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223" name="Google Shape;4223;p27"/>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7"/>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5" name="Google Shape;4225;p27"/>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226" name="Google Shape;4226;p27"/>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4227" name="Google Shape;4227;p27"/>
          <p:cNvSpPr txBox="1">
            <a:spLocks noGrp="1"/>
          </p:cNvSpPr>
          <p:nvPr>
            <p:ph type="subTitle" idx="1"/>
          </p:nvPr>
        </p:nvSpPr>
        <p:spPr>
          <a:xfrm>
            <a:off x="1186788" y="2871149"/>
            <a:ext cx="3044100" cy="73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8" name="Google Shape;4228;p27"/>
          <p:cNvSpPr txBox="1">
            <a:spLocks noGrp="1"/>
          </p:cNvSpPr>
          <p:nvPr>
            <p:ph type="title"/>
          </p:nvPr>
        </p:nvSpPr>
        <p:spPr>
          <a:xfrm>
            <a:off x="815012" y="1827700"/>
            <a:ext cx="3783900" cy="9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29" name="Google Shape;4229;p2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30" name="Google Shape;4230;p2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8">
    <p:bg>
      <p:bgPr>
        <a:gradFill>
          <a:gsLst>
            <a:gs pos="0">
              <a:schemeClr val="accent4"/>
            </a:gs>
            <a:gs pos="37000">
              <a:schemeClr val="accent1"/>
            </a:gs>
            <a:gs pos="70000">
              <a:schemeClr val="accent3"/>
            </a:gs>
            <a:gs pos="100000">
              <a:schemeClr val="accent2"/>
            </a:gs>
          </a:gsLst>
          <a:lin ang="5400700" scaled="0"/>
        </a:gradFill>
        <a:effectLst/>
      </p:bgPr>
    </p:bg>
    <p:spTree>
      <p:nvGrpSpPr>
        <p:cNvPr id="1" name="Shape 4757"/>
        <p:cNvGrpSpPr/>
        <p:nvPr/>
      </p:nvGrpSpPr>
      <p:grpSpPr>
        <a:xfrm>
          <a:off x="0" y="0"/>
          <a:ext cx="0" cy="0"/>
          <a:chOff x="0" y="0"/>
          <a:chExt cx="0" cy="0"/>
        </a:xfrm>
      </p:grpSpPr>
      <p:grpSp>
        <p:nvGrpSpPr>
          <p:cNvPr id="4758" name="Google Shape;4758;p31"/>
          <p:cNvGrpSpPr/>
          <p:nvPr/>
        </p:nvGrpSpPr>
        <p:grpSpPr>
          <a:xfrm>
            <a:off x="-4499" y="85"/>
            <a:ext cx="9153479" cy="5143338"/>
            <a:chOff x="-4499" y="85"/>
            <a:chExt cx="9153479" cy="5143338"/>
          </a:xfrm>
        </p:grpSpPr>
        <p:sp>
          <p:nvSpPr>
            <p:cNvPr id="4759" name="Google Shape;4759;p3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8" name="Google Shape;4908;p31"/>
          <p:cNvGrpSpPr/>
          <p:nvPr/>
        </p:nvGrpSpPr>
        <p:grpSpPr>
          <a:xfrm>
            <a:off x="347375" y="249475"/>
            <a:ext cx="8449275" cy="4648800"/>
            <a:chOff x="347375" y="249475"/>
            <a:chExt cx="8449275" cy="4648800"/>
          </a:xfrm>
        </p:grpSpPr>
        <p:grpSp>
          <p:nvGrpSpPr>
            <p:cNvPr id="4909" name="Google Shape;4909;p31"/>
            <p:cNvGrpSpPr/>
            <p:nvPr/>
          </p:nvGrpSpPr>
          <p:grpSpPr>
            <a:xfrm>
              <a:off x="347375" y="249475"/>
              <a:ext cx="8449200" cy="369900"/>
              <a:chOff x="347375" y="249475"/>
              <a:chExt cx="8449200" cy="369900"/>
            </a:xfrm>
          </p:grpSpPr>
          <p:sp>
            <p:nvSpPr>
              <p:cNvPr id="4910" name="Google Shape;4910;p3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11" name="Google Shape;4911;p31"/>
              <p:cNvGrpSpPr/>
              <p:nvPr/>
            </p:nvGrpSpPr>
            <p:grpSpPr>
              <a:xfrm>
                <a:off x="7968325" y="355525"/>
                <a:ext cx="655400" cy="157800"/>
                <a:chOff x="7968325" y="355525"/>
                <a:chExt cx="655400" cy="157800"/>
              </a:xfrm>
            </p:grpSpPr>
            <p:sp>
              <p:nvSpPr>
                <p:cNvPr id="4912" name="Google Shape;4912;p3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3" name="Google Shape;4913;p3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914" name="Google Shape;4914;p3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5" name="Google Shape;4915;p3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916" name="Google Shape;4916;p3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8" name="Google Shape;4918;p3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919" name="Google Shape;4919;p3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7">
    <p:bg>
      <p:bgPr>
        <a:gradFill>
          <a:gsLst>
            <a:gs pos="0">
              <a:schemeClr val="accent4"/>
            </a:gs>
            <a:gs pos="73000">
              <a:schemeClr val="lt2"/>
            </a:gs>
            <a:gs pos="100000">
              <a:schemeClr val="accent2"/>
            </a:gs>
          </a:gsLst>
          <a:lin ang="5400700" scaled="0"/>
        </a:gradFill>
        <a:effectLst/>
      </p:bgPr>
    </p:bg>
    <p:spTree>
      <p:nvGrpSpPr>
        <p:cNvPr id="1" name="Shape 4920"/>
        <p:cNvGrpSpPr/>
        <p:nvPr/>
      </p:nvGrpSpPr>
      <p:grpSpPr>
        <a:xfrm>
          <a:off x="0" y="0"/>
          <a:ext cx="0" cy="0"/>
          <a:chOff x="0" y="0"/>
          <a:chExt cx="0" cy="0"/>
        </a:xfrm>
      </p:grpSpPr>
      <p:grpSp>
        <p:nvGrpSpPr>
          <p:cNvPr id="4921" name="Google Shape;4921;p32"/>
          <p:cNvGrpSpPr/>
          <p:nvPr/>
        </p:nvGrpSpPr>
        <p:grpSpPr>
          <a:xfrm>
            <a:off x="-4499" y="85"/>
            <a:ext cx="9153479" cy="5143338"/>
            <a:chOff x="-4499" y="85"/>
            <a:chExt cx="9153479" cy="5143338"/>
          </a:xfrm>
        </p:grpSpPr>
        <p:sp>
          <p:nvSpPr>
            <p:cNvPr id="4922" name="Google Shape;4922;p3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1" name="Google Shape;5071;p32"/>
          <p:cNvGrpSpPr/>
          <p:nvPr/>
        </p:nvGrpSpPr>
        <p:grpSpPr>
          <a:xfrm>
            <a:off x="347375" y="249475"/>
            <a:ext cx="8449275" cy="4648800"/>
            <a:chOff x="347375" y="249475"/>
            <a:chExt cx="8449275" cy="4648800"/>
          </a:xfrm>
        </p:grpSpPr>
        <p:grpSp>
          <p:nvGrpSpPr>
            <p:cNvPr id="5072" name="Google Shape;5072;p32"/>
            <p:cNvGrpSpPr/>
            <p:nvPr/>
          </p:nvGrpSpPr>
          <p:grpSpPr>
            <a:xfrm>
              <a:off x="347375" y="249475"/>
              <a:ext cx="8449200" cy="369900"/>
              <a:chOff x="347375" y="249475"/>
              <a:chExt cx="8449200" cy="369900"/>
            </a:xfrm>
          </p:grpSpPr>
          <p:sp>
            <p:nvSpPr>
              <p:cNvPr id="5073" name="Google Shape;5073;p3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5074" name="Google Shape;5074;p32"/>
              <p:cNvGrpSpPr/>
              <p:nvPr/>
            </p:nvGrpSpPr>
            <p:grpSpPr>
              <a:xfrm>
                <a:off x="7968325" y="355525"/>
                <a:ext cx="655400" cy="157800"/>
                <a:chOff x="7968325" y="355525"/>
                <a:chExt cx="655400" cy="157800"/>
              </a:xfrm>
            </p:grpSpPr>
            <p:sp>
              <p:nvSpPr>
                <p:cNvPr id="5075" name="Google Shape;5075;p3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6" name="Google Shape;5076;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77" name="Google Shape;5077;p3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8" name="Google Shape;5078;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79" name="Google Shape;5079;p3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1" name="Google Shape;5081;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82" name="Google Shape;5082;p3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grpSp>
        <p:nvGrpSpPr>
          <p:cNvPr id="5083" name="Google Shape;5083;p32"/>
          <p:cNvGrpSpPr/>
          <p:nvPr/>
        </p:nvGrpSpPr>
        <p:grpSpPr>
          <a:xfrm>
            <a:off x="1041014" y="999990"/>
            <a:ext cx="7069200" cy="3538650"/>
            <a:chOff x="812175" y="971325"/>
            <a:chExt cx="7069200" cy="3538650"/>
          </a:xfrm>
        </p:grpSpPr>
        <p:sp>
          <p:nvSpPr>
            <p:cNvPr id="5084" name="Google Shape;5084;p32"/>
            <p:cNvSpPr/>
            <p:nvPr/>
          </p:nvSpPr>
          <p:spPr>
            <a:xfrm>
              <a:off x="812175" y="971325"/>
              <a:ext cx="7069200" cy="1251900"/>
            </a:xfrm>
            <a:prstGeom prst="roundRect">
              <a:avLst>
                <a:gd name="adj" fmla="val 0"/>
              </a:avLst>
            </a:prstGeom>
            <a:solidFill>
              <a:schemeClr val="lt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085" name="Google Shape;5085;p32"/>
            <p:cNvSpPr/>
            <p:nvPr/>
          </p:nvSpPr>
          <p:spPr>
            <a:xfrm>
              <a:off x="812175" y="1375575"/>
              <a:ext cx="7069200" cy="31344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5086" name="Google Shape;5086;p32"/>
            <p:cNvGrpSpPr/>
            <p:nvPr/>
          </p:nvGrpSpPr>
          <p:grpSpPr>
            <a:xfrm>
              <a:off x="7053102" y="1101050"/>
              <a:ext cx="655400" cy="157800"/>
              <a:chOff x="7968325" y="355525"/>
              <a:chExt cx="655400" cy="157800"/>
            </a:xfrm>
          </p:grpSpPr>
          <p:sp>
            <p:nvSpPr>
              <p:cNvPr id="5087" name="Google Shape;5087;p32"/>
              <p:cNvSpPr/>
              <p:nvPr/>
            </p:nvSpPr>
            <p:spPr>
              <a:xfrm>
                <a:off x="84662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8" name="Google Shape;5088;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89" name="Google Shape;5089;p32"/>
              <p:cNvSpPr/>
              <p:nvPr/>
            </p:nvSpPr>
            <p:spPr>
              <a:xfrm>
                <a:off x="821727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0" name="Google Shape;5090;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91" name="Google Shape;5091;p32"/>
              <p:cNvSpPr/>
              <p:nvPr/>
            </p:nvSpPr>
            <p:spPr>
              <a:xfrm>
                <a:off x="79683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3" name="Google Shape;5093;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02/10/2023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6568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4"/>
            </a:gs>
            <a:gs pos="73000">
              <a:schemeClr val="accent3"/>
            </a:gs>
            <a:gs pos="100000">
              <a:schemeClr val="accent2"/>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620100"/>
            <a:ext cx="7717800" cy="49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1pPr>
            <a:lvl2pPr lvl="1">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2pPr>
            <a:lvl3pPr lvl="2">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3pPr>
            <a:lvl4pPr lvl="3">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4pPr>
            <a:lvl5pPr lvl="4">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5pPr>
            <a:lvl6pPr lvl="5">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6pPr>
            <a:lvl7pPr lvl="6">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7pPr>
            <a:lvl8pPr lvl="7">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8pPr>
            <a:lvl9pPr lvl="8">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1pPr>
            <a:lvl2pPr marL="914400" lvl="1"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2pPr>
            <a:lvl3pPr marL="1371600" lvl="2"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3pPr>
            <a:lvl4pPr marL="1828800" lvl="3"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4pPr>
            <a:lvl5pPr marL="2286000" lvl="4"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5pPr>
            <a:lvl6pPr marL="2743200" lvl="5"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6pPr>
            <a:lvl7pPr marL="3200400" lvl="6"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7pPr>
            <a:lvl8pPr marL="3657600" lvl="7"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8pPr>
            <a:lvl9pPr marL="4114800" lvl="8"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7" r:id="rId4"/>
    <p:sldLayoutId id="2147483658" r:id="rId5"/>
    <p:sldLayoutId id="2147483673" r:id="rId6"/>
    <p:sldLayoutId id="2147483677"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02/10/2023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974627697"/>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9.xml"/><Relationship Id="rId7" Type="http://schemas.openxmlformats.org/officeDocument/2006/relationships/image" Target="../media/image36.png"/><Relationship Id="rId12" Type="http://schemas.openxmlformats.org/officeDocument/2006/relationships/image" Target="../media/image4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27.xml"/><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1.emf"/><Relationship Id="rId3" Type="http://schemas.microsoft.com/office/2007/relationships/media" Target="../media/media3.mp3"/><Relationship Id="rId21" Type="http://schemas.openxmlformats.org/officeDocument/2006/relationships/image" Target="../media/image40.png"/><Relationship Id="rId7" Type="http://schemas.openxmlformats.org/officeDocument/2006/relationships/audio" Target="../media/audio1.wav"/><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49.png"/><Relationship Id="rId20" Type="http://schemas.openxmlformats.org/officeDocument/2006/relationships/image" Target="../media/image52.png"/><Relationship Id="rId1" Type="http://schemas.microsoft.com/office/2007/relationships/media" Target="../media/media2.wav"/><Relationship Id="rId6" Type="http://schemas.openxmlformats.org/officeDocument/2006/relationships/notesSlide" Target="../notesSlides/notesSlide28.xml"/><Relationship Id="rId11" Type="http://schemas.openxmlformats.org/officeDocument/2006/relationships/image" Target="../media/image45.png"/><Relationship Id="rId5" Type="http://schemas.openxmlformats.org/officeDocument/2006/relationships/slideLayout" Target="../slideLayouts/slideLayout10.xml"/><Relationship Id="rId15" Type="http://schemas.openxmlformats.org/officeDocument/2006/relationships/image" Target="../media/image35.png"/><Relationship Id="rId10" Type="http://schemas.openxmlformats.org/officeDocument/2006/relationships/image" Target="../media/image34.png"/><Relationship Id="rId19" Type="http://schemas.openxmlformats.org/officeDocument/2006/relationships/image" Target="../media/image38.png"/><Relationship Id="rId4" Type="http://schemas.openxmlformats.org/officeDocument/2006/relationships/audio" Target="../media/media3.mp3"/><Relationship Id="rId9" Type="http://schemas.openxmlformats.org/officeDocument/2006/relationships/image" Target="../media/image44.png"/><Relationship Id="rId1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4.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53.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10.xml"/><Relationship Id="rId15" Type="http://schemas.openxmlformats.org/officeDocument/2006/relationships/image" Target="../media/image51.emf"/><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3.png"/><Relationship Id="rId5" Type="http://schemas.openxmlformats.org/officeDocument/2006/relationships/slideLayout" Target="../slideLayouts/slideLayout10.xml"/><Relationship Id="rId15" Type="http://schemas.openxmlformats.org/officeDocument/2006/relationships/image" Target="../media/image51.emf"/><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0.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53.png"/><Relationship Id="rId17" Type="http://schemas.openxmlformats.org/officeDocument/2006/relationships/image" Target="../media/image38.png"/><Relationship Id="rId2" Type="http://schemas.openxmlformats.org/officeDocument/2006/relationships/audio" Target="../media/media2.wav"/><Relationship Id="rId16" Type="http://schemas.openxmlformats.org/officeDocument/2006/relationships/image" Target="../media/image51.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slideLayout" Target="../slideLayouts/slideLayout10.xml"/><Relationship Id="rId15" Type="http://schemas.openxmlformats.org/officeDocument/2006/relationships/image" Target="../media/image49.png"/><Relationship Id="rId10" Type="http://schemas.openxmlformats.org/officeDocument/2006/relationships/image" Target="../media/image54.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png"/><Relationship Id="rId1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audio" Target="../media/media2.wav"/><Relationship Id="rId16" Type="http://schemas.openxmlformats.org/officeDocument/2006/relationships/image" Target="../media/image38.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3.png"/><Relationship Id="rId5" Type="http://schemas.openxmlformats.org/officeDocument/2006/relationships/slideLayout" Target="../slideLayouts/slideLayout10.xml"/><Relationship Id="rId15" Type="http://schemas.openxmlformats.org/officeDocument/2006/relationships/image" Target="../media/image51.emf"/><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34.png"/><Relationship Id="rId1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20.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21.sv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rgbClr val="000000"/>
                </a:solidFill>
                <a:latin typeface="+mj-lt"/>
              </a:rPr>
              <a:t>CHÀO MỪNG CÁC EM ĐẾN VỚI BUỔI HỌC NGÀY HÔM NAY!</a:t>
            </a: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3835866" y="1861587"/>
            <a:ext cx="4345031" cy="142032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Thư điện tử, diễn đàn, mạng xã hội,… là những kênh trao đổi thông tin thông dụng trên Internet.</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45798" y="3814847"/>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pic>
        <p:nvPicPr>
          <p:cNvPr id="2" name="Picture 2">
            <a:extLst>
              <a:ext uri="{FF2B5EF4-FFF2-40B4-BE49-F238E27FC236}">
                <a16:creationId xmlns:a16="http://schemas.microsoft.com/office/drawing/2014/main" id="{2965B894-4B20-3583-FD5E-F2DD6DAF80F4}"/>
              </a:ext>
            </a:extLst>
          </p:cNvPr>
          <p:cNvPicPr>
            <a:picLocks noChangeAspect="1"/>
          </p:cNvPicPr>
          <p:nvPr/>
        </p:nvPicPr>
        <p:blipFill>
          <a:blip r:embed="rId7"/>
          <a:srcRect/>
          <a:stretch>
            <a:fillRect/>
          </a:stretch>
        </p:blipFill>
        <p:spPr>
          <a:xfrm>
            <a:off x="434017" y="1238817"/>
            <a:ext cx="3573797" cy="3132383"/>
          </a:xfrm>
          <a:prstGeom prst="ellipse">
            <a:avLst/>
          </a:prstGeom>
        </p:spPr>
      </p:pic>
    </p:spTree>
    <p:extLst>
      <p:ext uri="{BB962C8B-B14F-4D97-AF65-F5344CB8AC3E}">
        <p14:creationId xmlns:p14="http://schemas.microsoft.com/office/powerpoint/2010/main" val="2607415566"/>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a:latin typeface="+mn-lt"/>
                <a:ea typeface="Calibri" panose="020F0502020204030204" pitchFamily="34" charset="0"/>
                <a:cs typeface="Times New Roman" panose="02020603050405020304" pitchFamily="18" charset="0"/>
              </a:rPr>
              <a:t>Đọc </a:t>
            </a:r>
            <a:r>
              <a:rPr lang="vi-VN" sz="2000" b="1" i="1">
                <a:latin typeface="+mn-lt"/>
                <a:ea typeface="Calibri" panose="020F0502020204030204" pitchFamily="34" charset="0"/>
                <a:cs typeface="Times New Roman" panose="02020603050405020304" pitchFamily="18" charset="0"/>
              </a:rPr>
              <a:t>thông tin mục 1</a:t>
            </a:r>
            <a:r>
              <a:rPr lang="en-US" sz="2000" b="1" i="1">
                <a:latin typeface="+mn-lt"/>
                <a:ea typeface="Calibri" panose="020F0502020204030204" pitchFamily="34" charset="0"/>
                <a:cs typeface="Times New Roman" panose="02020603050405020304" pitchFamily="18" charset="0"/>
              </a:rPr>
              <a:t>b</a:t>
            </a:r>
            <a:r>
              <a:rPr lang="vi-VN" sz="2000" b="1" i="1">
                <a:latin typeface="+mn-lt"/>
                <a:ea typeface="Calibri" panose="020F0502020204030204" pitchFamily="34" charset="0"/>
                <a:cs typeface="Times New Roman" panose="02020603050405020304" pitchFamily="18" charset="0"/>
              </a:rPr>
              <a:t> – SGK tr.18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Mạng xã hội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Cách tổ chức mạng xã hội phổ biến nhất để người sử dụng tham gia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Con người có thể giao tiếp trên các trang mạng xã hội bằng những cách nào?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b. Mạng xã hội</a:t>
            </a:r>
          </a:p>
        </p:txBody>
      </p:sp>
    </p:spTree>
    <p:extLst>
      <p:ext uri="{BB962C8B-B14F-4D97-AF65-F5344CB8AC3E}">
        <p14:creationId xmlns:p14="http://schemas.microsoft.com/office/powerpoint/2010/main" val="2389730158"/>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pic>
        <p:nvPicPr>
          <p:cNvPr id="7" name="Picture 5">
            <a:extLst>
              <a:ext uri="{FF2B5EF4-FFF2-40B4-BE49-F238E27FC236}">
                <a16:creationId xmlns:a16="http://schemas.microsoft.com/office/drawing/2014/main" id="{199AF46D-F72D-BEE5-9A68-803A4D46A696}"/>
              </a:ext>
            </a:extLst>
          </p:cNvPr>
          <p:cNvPicPr>
            <a:picLocks noChangeAspect="1"/>
          </p:cNvPicPr>
          <p:nvPr/>
        </p:nvPicPr>
        <p:blipFill>
          <a:blip r:embed="rId3"/>
          <a:srcRect/>
          <a:stretch>
            <a:fillRect/>
          </a:stretch>
        </p:blipFill>
        <p:spPr>
          <a:xfrm>
            <a:off x="417079" y="714671"/>
            <a:ext cx="2786358" cy="1856411"/>
          </a:xfrm>
          <a:prstGeom prst="rect">
            <a:avLst/>
          </a:prstGeom>
        </p:spPr>
      </p:pic>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3282295" y="1199249"/>
            <a:ext cx="5026193" cy="958660"/>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Mạng xã hội là một cộng đồng trực tuyến để mọi người có thể tương tác với nhau.</a:t>
            </a:r>
          </a:p>
        </p:txBody>
      </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620" y="-35392"/>
            <a:ext cx="1254873" cy="1202397"/>
          </a:xfrm>
          <a:prstGeom prst="rect">
            <a:avLst/>
          </a:prstGeom>
        </p:spPr>
      </p:pic>
      <p:pic>
        <p:nvPicPr>
          <p:cNvPr id="6" name="Picture 4">
            <a:extLst>
              <a:ext uri="{FF2B5EF4-FFF2-40B4-BE49-F238E27FC236}">
                <a16:creationId xmlns:a16="http://schemas.microsoft.com/office/drawing/2014/main" id="{63C22269-853F-FEBA-BBF3-7AA6403668B0}"/>
              </a:ext>
            </a:extLst>
          </p:cNvPr>
          <p:cNvPicPr>
            <a:picLocks noChangeAspect="1"/>
          </p:cNvPicPr>
          <p:nvPr/>
        </p:nvPicPr>
        <p:blipFill>
          <a:blip r:embed="rId6"/>
          <a:srcRect/>
          <a:stretch>
            <a:fillRect/>
          </a:stretch>
        </p:blipFill>
        <p:spPr>
          <a:xfrm>
            <a:off x="5396150" y="2837989"/>
            <a:ext cx="2786356" cy="1856410"/>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64263" y="3116237"/>
            <a:ext cx="4637813" cy="1420325"/>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Cách tổ chức mạng xã hội phổ biến nhất để người sử dụng tham gia là dưới dạng các website.</a:t>
            </a:r>
          </a:p>
        </p:txBody>
      </p:sp>
    </p:spTree>
    <p:extLst>
      <p:ext uri="{BB962C8B-B14F-4D97-AF65-F5344CB8AC3E}">
        <p14:creationId xmlns:p14="http://schemas.microsoft.com/office/powerpoint/2010/main" val="3920448070"/>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05767" y="772300"/>
            <a:ext cx="7298174" cy="1881990"/>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Con người có thể giao tiếp trên mạng xã hội bằng những cách khác nhau như: tin nhắn riêng tư, đưa ra nhận xét trên trang của bạn bè, đăng ảnh và video lên, thảo luận học tập, chơi trò chơi trực tuyến,…</a:t>
            </a:r>
          </a:p>
        </p:txBody>
      </p:sp>
      <p:pic>
        <p:nvPicPr>
          <p:cNvPr id="2" name="Picture 2">
            <a:extLst>
              <a:ext uri="{FF2B5EF4-FFF2-40B4-BE49-F238E27FC236}">
                <a16:creationId xmlns:a16="http://schemas.microsoft.com/office/drawing/2014/main" id="{232D9BEE-EA92-E7A4-5D2B-F405C9EEA06C}"/>
              </a:ext>
            </a:extLst>
          </p:cNvPr>
          <p:cNvPicPr>
            <a:picLocks noChangeAspect="1"/>
          </p:cNvPicPr>
          <p:nvPr/>
        </p:nvPicPr>
        <p:blipFill rotWithShape="1">
          <a:blip r:embed="rId5"/>
          <a:srcRect b="15942"/>
          <a:stretch/>
        </p:blipFill>
        <p:spPr>
          <a:xfrm>
            <a:off x="1626468" y="2780790"/>
            <a:ext cx="5891063" cy="2091220"/>
          </a:xfrm>
          <a:prstGeom prst="rect">
            <a:avLst/>
          </a:prstGeom>
        </p:spPr>
      </p:pic>
    </p:spTree>
    <p:extLst>
      <p:ext uri="{BB962C8B-B14F-4D97-AF65-F5344CB8AC3E}">
        <p14:creationId xmlns:p14="http://schemas.microsoft.com/office/powerpoint/2010/main" val="3051613510"/>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3264073" y="957053"/>
            <a:ext cx="4958009" cy="958660"/>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Nơi mọi người có thể cùng nhau chia sẻ, thảo luận kiến thức về một chủ đề nào đó.</a:t>
            </a:r>
            <a:endParaRPr lang="vi-VN" sz="2000">
              <a:latin typeface="+mn-lt"/>
              <a:ea typeface="Calibri" panose="020F0502020204030204" pitchFamily="34" charset="0"/>
              <a:cs typeface="Times New Roman" panose="02020603050405020304" pitchFamily="18" charset="0"/>
            </a:endParaRPr>
          </a:p>
        </p:txBody>
      </p:sp>
      <p:pic>
        <p:nvPicPr>
          <p:cNvPr id="2050" name="Picture 2" descr="SCRATCH JR - Ourboox">
            <a:extLst>
              <a:ext uri="{FF2B5EF4-FFF2-40B4-BE49-F238E27FC236}">
                <a16:creationId xmlns:a16="http://schemas.microsoft.com/office/drawing/2014/main" id="{7A032E2D-8E41-1027-EDA9-0431D6866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424" y="780491"/>
            <a:ext cx="1944789" cy="1458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B0DD5A-136F-E65F-6FE0-E939AFD891B2}"/>
              </a:ext>
            </a:extLst>
          </p:cNvPr>
          <p:cNvSpPr txBox="1"/>
          <p:nvPr/>
        </p:nvSpPr>
        <p:spPr>
          <a:xfrm>
            <a:off x="417079" y="1937000"/>
            <a:ext cx="3477612"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Diễn đàn học tập, thảo luận</a:t>
            </a:r>
            <a:endParaRPr lang="vi-VN" sz="1800" b="1" i="1">
              <a:solidFill>
                <a:srgbClr val="002060"/>
              </a:solidFill>
              <a:latin typeface="+mn-lt"/>
              <a:ea typeface="Calibri" panose="020F0502020204030204" pitchFamily="34" charset="0"/>
              <a:cs typeface="Times New Roman" panose="02020603050405020304" pitchFamily="18" charset="0"/>
            </a:endParaRPr>
          </a:p>
        </p:txBody>
      </p:sp>
      <p:pic>
        <p:nvPicPr>
          <p:cNvPr id="7" name="Picture 5">
            <a:extLst>
              <a:ext uri="{FF2B5EF4-FFF2-40B4-BE49-F238E27FC236}">
                <a16:creationId xmlns:a16="http://schemas.microsoft.com/office/drawing/2014/main" id="{4BAAA680-CBDF-02D7-E189-10E19585789C}"/>
              </a:ext>
            </a:extLst>
          </p:cNvPr>
          <p:cNvPicPr>
            <a:picLocks noChangeAspect="1"/>
          </p:cNvPicPr>
          <p:nvPr/>
        </p:nvPicPr>
        <p:blipFill>
          <a:blip r:embed="rId6"/>
          <a:srcRect/>
          <a:stretch>
            <a:fillRect/>
          </a:stretch>
        </p:blipFill>
        <p:spPr>
          <a:xfrm>
            <a:off x="6419039" y="2668772"/>
            <a:ext cx="1369728" cy="1369728"/>
          </a:xfrm>
          <a:prstGeom prst="rect">
            <a:avLst/>
          </a:prstGeom>
        </p:spPr>
      </p:pic>
      <p:sp>
        <p:nvSpPr>
          <p:cNvPr id="9" name="TextBox 8">
            <a:extLst>
              <a:ext uri="{FF2B5EF4-FFF2-40B4-BE49-F238E27FC236}">
                <a16:creationId xmlns:a16="http://schemas.microsoft.com/office/drawing/2014/main" id="{456584BF-FA47-28F8-1086-DE8EA4875239}"/>
              </a:ext>
            </a:extLst>
          </p:cNvPr>
          <p:cNvSpPr txBox="1"/>
          <p:nvPr/>
        </p:nvSpPr>
        <p:spPr>
          <a:xfrm>
            <a:off x="6182467" y="4087081"/>
            <a:ext cx="2107884"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Chia sẻ hình ảnh</a:t>
            </a:r>
            <a:endParaRPr lang="vi-VN" sz="1800" b="1" i="1">
              <a:solidFill>
                <a:srgbClr val="002060"/>
              </a:solidFill>
              <a:latin typeface="+mn-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4FE6D7C-D13E-7D64-7F84-AB50D97292AC}"/>
              </a:ext>
            </a:extLst>
          </p:cNvPr>
          <p:cNvSpPr txBox="1"/>
          <p:nvPr/>
        </p:nvSpPr>
        <p:spPr>
          <a:xfrm>
            <a:off x="702483" y="2767631"/>
            <a:ext cx="5356384" cy="1881990"/>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Cho phép người dùng tải lên, chia sẻ các hình ảnh của mình. Mọi người cũng có thể khám phá các bức ảnh hay phòng tranh kĩ thuật số.</a:t>
            </a:r>
            <a:endParaRPr lang="vi-VN" sz="200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9324587"/>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3259317" y="988012"/>
            <a:ext cx="4958009" cy="1420325"/>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Cho phép người dùng tạo hồ sơ các nhân, kết nối bạn bè. Người dùng có thể cập nhật trạng thái, chia sẻ hình ảnh…</a:t>
            </a:r>
            <a:endParaRPr lang="vi-VN" sz="2000">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2B0DD5A-136F-E65F-6FE0-E939AFD891B2}"/>
              </a:ext>
            </a:extLst>
          </p:cNvPr>
          <p:cNvSpPr txBox="1"/>
          <p:nvPr/>
        </p:nvSpPr>
        <p:spPr>
          <a:xfrm>
            <a:off x="636682" y="2106852"/>
            <a:ext cx="2425273"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Giao lưu với bạn bè</a:t>
            </a:r>
            <a:endParaRPr lang="vi-VN" sz="1800" b="1" i="1">
              <a:solidFill>
                <a:srgbClr val="002060"/>
              </a:solidFill>
              <a:latin typeface="+mn-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6584BF-FA47-28F8-1086-DE8EA4875239}"/>
              </a:ext>
            </a:extLst>
          </p:cNvPr>
          <p:cNvSpPr txBox="1"/>
          <p:nvPr/>
        </p:nvSpPr>
        <p:spPr>
          <a:xfrm>
            <a:off x="6344271" y="4087081"/>
            <a:ext cx="1764143" cy="456535"/>
          </a:xfrm>
          <a:prstGeom prst="rect">
            <a:avLst/>
          </a:prstGeom>
          <a:noFill/>
        </p:spPr>
        <p:txBody>
          <a:bodyPr wrap="square">
            <a:spAutoFit/>
          </a:bodyPr>
          <a:lstStyle/>
          <a:p>
            <a:pPr marR="0" algn="just">
              <a:lnSpc>
                <a:spcPct val="150000"/>
              </a:lnSpc>
              <a:spcBef>
                <a:spcPts val="0"/>
              </a:spcBef>
              <a:spcAft>
                <a:spcPts val="800"/>
              </a:spcAft>
            </a:pPr>
            <a:r>
              <a:rPr lang="en-US" sz="1800" b="1" i="1">
                <a:solidFill>
                  <a:srgbClr val="002060"/>
                </a:solidFill>
                <a:latin typeface="+mn-lt"/>
                <a:ea typeface="Calibri" panose="020F0502020204030204" pitchFamily="34" charset="0"/>
                <a:cs typeface="Times New Roman" panose="02020603050405020304" pitchFamily="18" charset="0"/>
              </a:rPr>
              <a:t>Chia sẻ video</a:t>
            </a:r>
            <a:endParaRPr lang="vi-VN" sz="1800" b="1" i="1">
              <a:solidFill>
                <a:srgbClr val="002060"/>
              </a:solidFill>
              <a:latin typeface="+mn-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4FE6D7C-D13E-7D64-7F84-AB50D97292AC}"/>
              </a:ext>
            </a:extLst>
          </p:cNvPr>
          <p:cNvSpPr txBox="1"/>
          <p:nvPr/>
        </p:nvSpPr>
        <p:spPr>
          <a:xfrm>
            <a:off x="830461" y="2950875"/>
            <a:ext cx="4958009" cy="1420325"/>
          </a:xfrm>
          <a:prstGeom prst="rect">
            <a:avLst/>
          </a:prstGeom>
          <a:noFill/>
        </p:spPr>
        <p:txBody>
          <a:bodyPr wrap="square">
            <a:spAutoFit/>
          </a:bodyPr>
          <a:lstStyle/>
          <a:p>
            <a:pPr marR="0" algn="just">
              <a:lnSpc>
                <a:spcPct val="150000"/>
              </a:lnSpc>
              <a:spcBef>
                <a:spcPts val="0"/>
              </a:spcBef>
              <a:spcAft>
                <a:spcPts val="800"/>
              </a:spcAft>
            </a:pPr>
            <a:r>
              <a:rPr lang="en-US" sz="2000">
                <a:latin typeface="+mn-lt"/>
                <a:ea typeface="Calibri" panose="020F0502020204030204" pitchFamily="34" charset="0"/>
                <a:cs typeface="Times New Roman" panose="02020603050405020304" pitchFamily="18" charset="0"/>
              </a:rPr>
              <a:t>Người sử dụng có thể xem, chia sẻ, bình luận các video hoặc tải lên video riêng của họ.</a:t>
            </a:r>
            <a:endParaRPr lang="vi-VN" sz="2000">
              <a:latin typeface="+mn-lt"/>
              <a:ea typeface="Calibri" panose="020F0502020204030204" pitchFamily="34" charset="0"/>
              <a:cs typeface="Times New Roman" panose="02020603050405020304" pitchFamily="18" charset="0"/>
            </a:endParaRPr>
          </a:p>
        </p:txBody>
      </p:sp>
      <p:pic>
        <p:nvPicPr>
          <p:cNvPr id="2" name="Picture 3">
            <a:extLst>
              <a:ext uri="{FF2B5EF4-FFF2-40B4-BE49-F238E27FC236}">
                <a16:creationId xmlns:a16="http://schemas.microsoft.com/office/drawing/2014/main" id="{8AE03418-5187-F23C-F5A5-71C055C8E1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4686" y="863900"/>
            <a:ext cx="1148262" cy="1148262"/>
          </a:xfrm>
          <a:prstGeom prst="rect">
            <a:avLst/>
          </a:prstGeom>
        </p:spPr>
      </p:pic>
      <p:pic>
        <p:nvPicPr>
          <p:cNvPr id="11" name="Picture 10">
            <a:extLst>
              <a:ext uri="{FF2B5EF4-FFF2-40B4-BE49-F238E27FC236}">
                <a16:creationId xmlns:a16="http://schemas.microsoft.com/office/drawing/2014/main" id="{B878805B-DAD5-EEB4-052C-E2B344DD3F76}"/>
              </a:ext>
            </a:extLst>
          </p:cNvPr>
          <p:cNvPicPr>
            <a:picLocks noChangeAspect="1"/>
          </p:cNvPicPr>
          <p:nvPr/>
        </p:nvPicPr>
        <p:blipFill>
          <a:blip r:embed="rId7"/>
          <a:stretch>
            <a:fillRect/>
          </a:stretch>
        </p:blipFill>
        <p:spPr>
          <a:xfrm>
            <a:off x="5738321" y="2900802"/>
            <a:ext cx="2584260" cy="1292130"/>
          </a:xfrm>
          <a:prstGeom prst="rect">
            <a:avLst/>
          </a:prstGeom>
        </p:spPr>
      </p:pic>
    </p:spTree>
    <p:extLst>
      <p:ext uri="{BB962C8B-B14F-4D97-AF65-F5344CB8AC3E}">
        <p14:creationId xmlns:p14="http://schemas.microsoft.com/office/powerpoint/2010/main" val="2054679738"/>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770" y="86007"/>
            <a:ext cx="1245110" cy="1193042"/>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47325" y="1732301"/>
            <a:ext cx="7429244" cy="2446247"/>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Tham gia mạng xã hội là tham gia một cộng đồng trực tuyến, nơi mọi người tương tác với nhau theo nhiều cách.</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Mạng xã hội thường được tổ chức dưới dạng các website. Mỗi mạng xã hội thường có mục đích nhất định như: thảo luận, chia sẻ ảnh, video,…</a:t>
            </a:r>
          </a:p>
        </p:txBody>
      </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70918" y="3747777"/>
            <a:ext cx="2106997" cy="1135144"/>
          </a:xfrm>
          <a:prstGeom prst="rect">
            <a:avLst/>
          </a:prstGeom>
        </p:spPr>
      </p:pic>
      <p:sp>
        <p:nvSpPr>
          <p:cNvPr id="5" name="Rectangle: Rounded Corners 4">
            <a:extLst>
              <a:ext uri="{FF2B5EF4-FFF2-40B4-BE49-F238E27FC236}">
                <a16:creationId xmlns:a16="http://schemas.microsoft.com/office/drawing/2014/main" id="{43A8AE5F-B9A3-77BC-EFA7-3971497B5F06}"/>
              </a:ext>
            </a:extLst>
          </p:cNvPr>
          <p:cNvSpPr/>
          <p:nvPr/>
        </p:nvSpPr>
        <p:spPr>
          <a:xfrm>
            <a:off x="2554480" y="887613"/>
            <a:ext cx="3508744" cy="644801"/>
          </a:xfrm>
          <a:prstGeom prst="roundRect">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Kết luận</a:t>
            </a:r>
          </a:p>
        </p:txBody>
      </p:sp>
    </p:spTree>
    <p:extLst>
      <p:ext uri="{BB962C8B-B14F-4D97-AF65-F5344CB8AC3E}">
        <p14:creationId xmlns:p14="http://schemas.microsoft.com/office/powerpoint/2010/main" val="240686726"/>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6F33B5EA-1045-6C24-511A-395A1BD3A4F8}"/>
              </a:ext>
            </a:extLst>
          </p:cNvPr>
          <p:cNvSpPr txBox="1"/>
          <p:nvPr/>
        </p:nvSpPr>
        <p:spPr>
          <a:xfrm>
            <a:off x="844064" y="789442"/>
            <a:ext cx="2776359" cy="661813"/>
          </a:xfrm>
          <a:prstGeom prst="wedgeRoundRectCallout">
            <a:avLst>
              <a:gd name="adj1" fmla="val -62576"/>
              <a:gd name="adj2" fmla="val -61207"/>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R="0" algn="just">
              <a:lnSpc>
                <a:spcPct val="150000"/>
              </a:lnSpc>
              <a:spcBef>
                <a:spcPts val="0"/>
              </a:spcBef>
              <a:spcAft>
                <a:spcPts val="800"/>
              </a:spcAft>
            </a:pPr>
            <a:r>
              <a:rPr lang="en-US" sz="2500" b="1">
                <a:latin typeface="+mn-lt"/>
                <a:ea typeface="Calibri" panose="020F0502020204030204" pitchFamily="34" charset="0"/>
                <a:cs typeface="Times New Roman" panose="02020603050405020304" pitchFamily="18" charset="0"/>
              </a:rPr>
              <a:t>Thảo luận</a:t>
            </a:r>
            <a:endParaRPr lang="vi-VN" sz="2500" b="1">
              <a:latin typeface="+mn-lt"/>
              <a:ea typeface="Calibri" panose="020F0502020204030204" pitchFamily="34" charset="0"/>
              <a:cs typeface="Times New Roman" panose="02020603050405020304" pitchFamily="18" charset="0"/>
            </a:endParaRPr>
          </a:p>
        </p:txBody>
      </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2" name="Rectangle: Rounded Corners 1">
            <a:extLst>
              <a:ext uri="{FF2B5EF4-FFF2-40B4-BE49-F238E27FC236}">
                <a16:creationId xmlns:a16="http://schemas.microsoft.com/office/drawing/2014/main" id="{27835BEE-18E1-0153-4E0F-5E774B675B05}"/>
              </a:ext>
            </a:extLst>
          </p:cNvPr>
          <p:cNvSpPr/>
          <p:nvPr/>
        </p:nvSpPr>
        <p:spPr>
          <a:xfrm>
            <a:off x="1245435" y="1586332"/>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Tìm hiểu về mặt tích cực của mạng xã hội. </a:t>
            </a:r>
          </a:p>
        </p:txBody>
      </p:sp>
      <p:sp>
        <p:nvSpPr>
          <p:cNvPr id="6" name="Rectangle: Rounded Corners 5">
            <a:extLst>
              <a:ext uri="{FF2B5EF4-FFF2-40B4-BE49-F238E27FC236}">
                <a16:creationId xmlns:a16="http://schemas.microsoft.com/office/drawing/2014/main" id="{0859A088-9889-8F4A-D88C-70815FFEC345}"/>
              </a:ext>
            </a:extLst>
          </p:cNvPr>
          <p:cNvSpPr/>
          <p:nvPr/>
        </p:nvSpPr>
        <p:spPr>
          <a:xfrm>
            <a:off x="1293204" y="3162908"/>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Tìm hiểu về mặt tiêu cực của mạng xã hội. </a:t>
            </a:r>
          </a:p>
        </p:txBody>
      </p:sp>
    </p:spTree>
    <p:extLst>
      <p:ext uri="{BB962C8B-B14F-4D97-AF65-F5344CB8AC3E}">
        <p14:creationId xmlns:p14="http://schemas.microsoft.com/office/powerpoint/2010/main" val="2579992146"/>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a:t>Điểm tích cực của mạng xã hội</a:t>
            </a:r>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987609241"/>
              </p:ext>
            </p:extLst>
          </p:nvPr>
        </p:nvGraphicFramePr>
        <p:xfrm>
          <a:off x="747012" y="1591598"/>
          <a:ext cx="7080910" cy="2770188"/>
        </p:xfrm>
        <a:graphic>
          <a:graphicData uri="http://schemas.openxmlformats.org/drawingml/2006/table">
            <a:tbl>
              <a:tblPr firstRow="1" firstCol="1" bandRow="1">
                <a:tableStyleId>{029FFC5F-C342-4E64-BE27-533C2C1C225C}</a:tableStyleId>
              </a:tblPr>
              <a:tblGrid>
                <a:gridCol w="7080910">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ü"/>
                      </a:pPr>
                      <a:r>
                        <a:rPr lang="en-US" sz="2000">
                          <a:effectLst/>
                        </a:rPr>
                        <a:t>Kết nối bạn bè, tiếp nhận thông tin và học hỏi kiến thức, kĩ năng hay bày tỏ quan điểm cá nhân,…</a:t>
                      </a:r>
                    </a:p>
                    <a:p>
                      <a:pPr marL="342900" marR="0" indent="-342900" algn="just">
                        <a:lnSpc>
                          <a:spcPct val="150000"/>
                        </a:lnSpc>
                        <a:spcBef>
                          <a:spcPts val="600"/>
                        </a:spcBef>
                        <a:spcAft>
                          <a:spcPts val="0"/>
                        </a:spcAft>
                        <a:buFont typeface="Wingdings" panose="05000000000000000000" pitchFamily="2" charset="2"/>
                        <a:buChar char="ü"/>
                      </a:pPr>
                      <a:r>
                        <a:rPr lang="en-US" sz="2000" b="1">
                          <a:effectLst/>
                        </a:rPr>
                        <a:t>Ví dụ: </a:t>
                      </a:r>
                      <a:r>
                        <a:rPr lang="en-US" sz="2000">
                          <a:effectLst/>
                        </a:rPr>
                        <a:t>Có một người bạn cũ của em đã sang nước ngoài nên từ lâu lắm rồi em không gặp được. Nhờ sự trợ giúp của mạng xã hội em đã kết bạn và tìm lại được thông tin của bạn đó.</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3771112760"/>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93633" y="389685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a:t>Điểm tiêu cực của mạng xã hội</a:t>
            </a:r>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2840882940"/>
              </p:ext>
            </p:extLst>
          </p:nvPr>
        </p:nvGraphicFramePr>
        <p:xfrm>
          <a:off x="637247" y="1570976"/>
          <a:ext cx="7526377" cy="2762949"/>
        </p:xfrm>
        <a:graphic>
          <a:graphicData uri="http://schemas.openxmlformats.org/drawingml/2006/table">
            <a:tbl>
              <a:tblPr firstRow="1" firstCol="1" bandRow="1">
                <a:tableStyleId>{029FFC5F-C342-4E64-BE27-533C2C1C225C}</a:tableStyleId>
              </a:tblPr>
              <a:tblGrid>
                <a:gridCol w="7526377">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2000">
                          <a:effectLst/>
                        </a:rPr>
                        <a:t>Đăng thông tin giả, thông tin đe dọa, bắt nạt,… gây hậu quả cho người khác và chính bản thân mình.</a:t>
                      </a:r>
                    </a:p>
                    <a:p>
                      <a:pPr marL="342900" marR="0" indent="-342900" algn="just">
                        <a:lnSpc>
                          <a:spcPct val="150000"/>
                        </a:lnSpc>
                        <a:spcBef>
                          <a:spcPts val="600"/>
                        </a:spcBef>
                        <a:spcAft>
                          <a:spcPts val="0"/>
                        </a:spcAft>
                        <a:buFont typeface="Wingdings" panose="05000000000000000000" pitchFamily="2" charset="2"/>
                        <a:buChar char="§"/>
                      </a:pPr>
                      <a:r>
                        <a:rPr lang="vi-VN" sz="2000" b="1">
                          <a:effectLst/>
                        </a:rPr>
                        <a:t>Ví dụ: </a:t>
                      </a:r>
                      <a:r>
                        <a:rPr lang="vi-VN" sz="2000">
                          <a:effectLst/>
                        </a:rPr>
                        <a:t>Trong đợt đại dịch Covid-19 vừa qua, có rất nhiều cá nhân đã sử dụng mạng xã hội để tuyên truyền những thông tin giả, sai sự thật về công tác phòng chống dịch dẫn đến hậu quả khiến nhiều người tin thật và chia sẻ thông tin sai trái.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2769089621"/>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 name="Cloud 4">
            <a:extLst>
              <a:ext uri="{FF2B5EF4-FFF2-40B4-BE49-F238E27FC236}">
                <a16:creationId xmlns:a16="http://schemas.microsoft.com/office/drawing/2014/main" id="{6B43E671-D36F-2342-C4E8-4E6CBD351A60}"/>
              </a:ext>
            </a:extLst>
          </p:cNvPr>
          <p:cNvSpPr/>
          <p:nvPr/>
        </p:nvSpPr>
        <p:spPr>
          <a:xfrm>
            <a:off x="3821955" y="2348379"/>
            <a:ext cx="4452633" cy="1963271"/>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8CFD9F71-EE06-7B3C-A028-74933D524D9F}"/>
              </a:ext>
            </a:extLst>
          </p:cNvPr>
          <p:cNvSpPr/>
          <p:nvPr/>
        </p:nvSpPr>
        <p:spPr>
          <a:xfrm>
            <a:off x="297225" y="1227493"/>
            <a:ext cx="4452633" cy="1963271"/>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4217490" y="2914103"/>
            <a:ext cx="3884998" cy="1184697"/>
          </a:xfrm>
          <a:prstGeom prst="rect">
            <a:avLst/>
          </a:prstGeom>
        </p:spPr>
        <p:txBody>
          <a:bodyPr spcFirstLastPara="1" wrap="square" lIns="91425" tIns="91425" rIns="91425" bIns="91425" anchor="ctr" anchorCtr="0">
            <a:noAutofit/>
          </a:bodyPr>
          <a:lstStyle/>
          <a:p>
            <a:pPr lvl="0" algn="ctr" rtl="0">
              <a:lnSpc>
                <a:spcPct val="150000"/>
              </a:lnSpc>
              <a:spcBef>
                <a:spcPts val="0"/>
              </a:spcBef>
              <a:spcAft>
                <a:spcPts val="0"/>
              </a:spcAft>
            </a:pPr>
            <a:r>
              <a:rPr lang="vi-VN" sz="2000">
                <a:solidFill>
                  <a:srgbClr val="000000"/>
                </a:solidFill>
                <a:latin typeface="+mn-lt"/>
              </a:rPr>
              <a:t>Em hãy kể tên những cách trao đổi thông tin giữa người với người mà em biết</a:t>
            </a:r>
            <a:r>
              <a:rPr lang="en-US" sz="2000">
                <a:solidFill>
                  <a:srgbClr val="000000"/>
                </a:solidFill>
                <a:latin typeface="+mn-lt"/>
              </a:rPr>
              <a:t>.</a:t>
            </a:r>
            <a:br>
              <a:rPr lang="vi-VN" sz="2000">
                <a:solidFill>
                  <a:srgbClr val="000000"/>
                </a:solidFill>
                <a:latin typeface="+mn-lt"/>
              </a:rPr>
            </a:br>
            <a:endParaRPr lang="vi-VN" sz="2000">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2" name="Google Shape;5136;p37">
            <a:extLst>
              <a:ext uri="{FF2B5EF4-FFF2-40B4-BE49-F238E27FC236}">
                <a16:creationId xmlns:a16="http://schemas.microsoft.com/office/drawing/2014/main" id="{483EDF19-8264-67D1-E3F9-4B9CA6784D3C}"/>
              </a:ext>
            </a:extLst>
          </p:cNvPr>
          <p:cNvSpPr txBox="1">
            <a:spLocks/>
          </p:cNvSpPr>
          <p:nvPr/>
        </p:nvSpPr>
        <p:spPr>
          <a:xfrm>
            <a:off x="633825" y="714671"/>
            <a:ext cx="7717800" cy="49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r>
              <a:rPr lang="en-US" sz="2500" b="1">
                <a:solidFill>
                  <a:srgbClr val="000000"/>
                </a:solidFill>
                <a:latin typeface="+mj-lt"/>
              </a:rPr>
              <a:t>KHỞI ĐỘNG</a:t>
            </a:r>
          </a:p>
        </p:txBody>
      </p:sp>
      <p:sp>
        <p:nvSpPr>
          <p:cNvPr id="3" name="Google Shape;5136;p37">
            <a:extLst>
              <a:ext uri="{FF2B5EF4-FFF2-40B4-BE49-F238E27FC236}">
                <a16:creationId xmlns:a16="http://schemas.microsoft.com/office/drawing/2014/main" id="{D956C653-DA32-7A41-B4E5-DC73126C269F}"/>
              </a:ext>
            </a:extLst>
          </p:cNvPr>
          <p:cNvSpPr txBox="1">
            <a:spLocks/>
          </p:cNvSpPr>
          <p:nvPr/>
        </p:nvSpPr>
        <p:spPr>
          <a:xfrm>
            <a:off x="458842" y="1464877"/>
            <a:ext cx="4247911" cy="15290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algn="ctr">
              <a:lnSpc>
                <a:spcPct val="150000"/>
              </a:lnSpc>
            </a:pPr>
            <a:r>
              <a:rPr lang="vi-VN" sz="2000">
                <a:solidFill>
                  <a:srgbClr val="000000"/>
                </a:solidFill>
                <a:latin typeface="+mn-lt"/>
              </a:rPr>
              <a:t>Em hãy nêu một số lợi ích của Internet đối với cuộc sống của con người ngày nay.</a:t>
            </a:r>
          </a:p>
        </p:txBody>
      </p:sp>
      <p:pic>
        <p:nvPicPr>
          <p:cNvPr id="6" name="Picture 5">
            <a:extLst>
              <a:ext uri="{FF2B5EF4-FFF2-40B4-BE49-F238E27FC236}">
                <a16:creationId xmlns:a16="http://schemas.microsoft.com/office/drawing/2014/main" id="{5667E9EB-C367-28E3-CB8A-E0B730F47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012" y="3071532"/>
            <a:ext cx="2912339" cy="2020435"/>
          </a:xfrm>
          <a:prstGeom prst="rect">
            <a:avLst/>
          </a:prstGeom>
        </p:spPr>
      </p:pic>
    </p:spTree>
    <p:extLst>
      <p:ext uri="{BB962C8B-B14F-4D97-AF65-F5344CB8AC3E}">
        <p14:creationId xmlns:p14="http://schemas.microsoft.com/office/powerpoint/2010/main" val="683569553"/>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1654027743"/>
              </p:ext>
            </p:extLst>
          </p:nvPr>
        </p:nvGraphicFramePr>
        <p:xfrm>
          <a:off x="959730" y="2048310"/>
          <a:ext cx="6987401" cy="1848549"/>
        </p:xfrm>
        <a:graphic>
          <a:graphicData uri="http://schemas.openxmlformats.org/drawingml/2006/table">
            <a:tbl>
              <a:tblPr firstRow="1" firstCol="1" bandRow="1">
                <a:tableStyleId>{029FFC5F-C342-4E64-BE27-533C2C1C225C}</a:tableStyleId>
              </a:tblPr>
              <a:tblGrid>
                <a:gridCol w="6987401">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2000">
                          <a:effectLst/>
                        </a:rPr>
                        <a:t>Mạng xã hội giúp người sử dụng kết nối, giao lưu, chia sẻ và thảo luận các vấn đề mà họ quan tâm.</a:t>
                      </a:r>
                    </a:p>
                    <a:p>
                      <a:pPr marL="342900" marR="0" indent="-342900" algn="just">
                        <a:lnSpc>
                          <a:spcPct val="150000"/>
                        </a:lnSpc>
                        <a:spcBef>
                          <a:spcPts val="600"/>
                        </a:spcBef>
                        <a:spcAft>
                          <a:spcPts val="0"/>
                        </a:spcAft>
                        <a:buFont typeface="Wingdings" panose="05000000000000000000" pitchFamily="2" charset="2"/>
                        <a:buChar char="§"/>
                      </a:pPr>
                      <a:r>
                        <a:rPr lang="vi-VN" sz="2000">
                          <a:effectLst/>
                        </a:rPr>
                        <a:t>Cần tuần thủ đúng các quy định khi sử dụng mạng xã hội và các kênh trao đổi thông tin trên Internet.</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
        <p:nvSpPr>
          <p:cNvPr id="2" name="Rectangle: Rounded Corners 1">
            <a:extLst>
              <a:ext uri="{FF2B5EF4-FFF2-40B4-BE49-F238E27FC236}">
                <a16:creationId xmlns:a16="http://schemas.microsoft.com/office/drawing/2014/main" id="{657A71EC-59AD-6171-5186-413A3EA848F6}"/>
              </a:ext>
            </a:extLst>
          </p:cNvPr>
          <p:cNvSpPr/>
          <p:nvPr/>
        </p:nvSpPr>
        <p:spPr>
          <a:xfrm>
            <a:off x="3291974" y="1034950"/>
            <a:ext cx="2560051" cy="644801"/>
          </a:xfrm>
          <a:prstGeom prst="roundRect">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Kết luận</a:t>
            </a:r>
          </a:p>
        </p:txBody>
      </p:sp>
    </p:spTree>
    <p:extLst>
      <p:ext uri="{BB962C8B-B14F-4D97-AF65-F5344CB8AC3E}">
        <p14:creationId xmlns:p14="http://schemas.microsoft.com/office/powerpoint/2010/main" val="2858390863"/>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301743952"/>
              </p:ext>
            </p:extLst>
          </p:nvPr>
        </p:nvGraphicFramePr>
        <p:xfrm>
          <a:off x="1090631" y="1219531"/>
          <a:ext cx="6962738" cy="2991549"/>
        </p:xfrm>
        <a:graphic>
          <a:graphicData uri="http://schemas.openxmlformats.org/drawingml/2006/table">
            <a:tbl>
              <a:tblPr firstRow="1" firstCol="1" bandRow="1">
                <a:tableStyleId>{029FFC5F-C342-4E64-BE27-533C2C1C225C}</a:tableStyleId>
              </a:tblPr>
              <a:tblGrid>
                <a:gridCol w="6962738">
                  <a:extLst>
                    <a:ext uri="{9D8B030D-6E8A-4147-A177-3AD203B41FA5}">
                      <a16:colId xmlns:a16="http://schemas.microsoft.com/office/drawing/2014/main" val="3318494098"/>
                    </a:ext>
                  </a:extLst>
                </a:gridCol>
              </a:tblGrid>
              <a:tr h="668459">
                <a:tc>
                  <a:txBody>
                    <a:bodyPr/>
                    <a:lstStyle/>
                    <a:p>
                      <a:pPr marL="0" marR="0" indent="0" algn="just">
                        <a:lnSpc>
                          <a:spcPct val="150000"/>
                        </a:lnSpc>
                        <a:spcBef>
                          <a:spcPts val="600"/>
                        </a:spcBef>
                        <a:spcAft>
                          <a:spcPts val="0"/>
                        </a:spcAft>
                        <a:buFont typeface="Wingdings" panose="05000000000000000000" pitchFamily="2" charset="2"/>
                        <a:buNone/>
                      </a:pPr>
                      <a:r>
                        <a:rPr lang="vi-VN" sz="2000" b="1" i="1">
                          <a:solidFill>
                            <a:srgbClr val="FF0000"/>
                          </a:solidFill>
                          <a:effectLst/>
                        </a:rPr>
                        <a:t>Câu 1. </a:t>
                      </a:r>
                      <a:r>
                        <a:rPr lang="vi-VN" sz="2000" b="1" i="1">
                          <a:effectLst/>
                        </a:rPr>
                        <a:t>Không nên dùng mạng xã hội cho mục đích nào sau đây?</a:t>
                      </a:r>
                    </a:p>
                    <a:p>
                      <a:pPr marL="0" marR="0" indent="0" algn="just">
                        <a:lnSpc>
                          <a:spcPct val="150000"/>
                        </a:lnSpc>
                        <a:spcBef>
                          <a:spcPts val="600"/>
                        </a:spcBef>
                        <a:spcAft>
                          <a:spcPts val="0"/>
                        </a:spcAft>
                        <a:buFont typeface="Wingdings" panose="05000000000000000000" pitchFamily="2" charset="2"/>
                        <a:buNone/>
                      </a:pPr>
                      <a:r>
                        <a:rPr lang="vi-VN" sz="2000">
                          <a:effectLst/>
                        </a:rPr>
                        <a:t>A. Giao lưu với bạn</a:t>
                      </a:r>
                    </a:p>
                    <a:p>
                      <a:pPr marL="0" marR="0" indent="0" algn="just">
                        <a:lnSpc>
                          <a:spcPct val="150000"/>
                        </a:lnSpc>
                        <a:spcBef>
                          <a:spcPts val="600"/>
                        </a:spcBef>
                        <a:spcAft>
                          <a:spcPts val="0"/>
                        </a:spcAft>
                        <a:buFont typeface="Wingdings" panose="05000000000000000000" pitchFamily="2" charset="2"/>
                        <a:buNone/>
                      </a:pPr>
                      <a:r>
                        <a:rPr lang="vi-VN" sz="2000">
                          <a:effectLst/>
                        </a:rPr>
                        <a:t>B. Học hỏi kiến thức</a:t>
                      </a:r>
                    </a:p>
                    <a:p>
                      <a:pPr marL="0" marR="0" indent="0" algn="just">
                        <a:lnSpc>
                          <a:spcPct val="150000"/>
                        </a:lnSpc>
                        <a:spcBef>
                          <a:spcPts val="600"/>
                        </a:spcBef>
                        <a:spcAft>
                          <a:spcPts val="0"/>
                        </a:spcAft>
                        <a:buFont typeface="Wingdings" panose="05000000000000000000" pitchFamily="2" charset="2"/>
                        <a:buNone/>
                      </a:pPr>
                      <a:r>
                        <a:rPr lang="vi-VN" sz="2000">
                          <a:effectLst/>
                        </a:rPr>
                        <a:t>C. Bình luận xấu về người khác.</a:t>
                      </a:r>
                    </a:p>
                    <a:p>
                      <a:pPr marL="0" marR="0" indent="0" algn="just">
                        <a:lnSpc>
                          <a:spcPct val="150000"/>
                        </a:lnSpc>
                        <a:spcBef>
                          <a:spcPts val="600"/>
                        </a:spcBef>
                        <a:spcAft>
                          <a:spcPts val="0"/>
                        </a:spcAft>
                        <a:buFont typeface="Wingdings" panose="05000000000000000000" pitchFamily="2" charset="2"/>
                        <a:buNone/>
                      </a:pPr>
                      <a:r>
                        <a:rPr lang="vi-VN" sz="2000">
                          <a:effectLst/>
                        </a:rPr>
                        <a:t>D. Chia sẻ các hình ảnh phù hợp của mình.</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pic>
        <p:nvPicPr>
          <p:cNvPr id="4" name="Picture 6">
            <a:extLst>
              <a:ext uri="{FF2B5EF4-FFF2-40B4-BE49-F238E27FC236}">
                <a16:creationId xmlns:a16="http://schemas.microsoft.com/office/drawing/2014/main" id="{2BDEF57E-22FA-FF50-7E50-A009874A3E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8915">
            <a:off x="251874" y="3082627"/>
            <a:ext cx="940777" cy="940777"/>
          </a:xfrm>
          <a:prstGeom prst="rect">
            <a:avLst/>
          </a:prstGeom>
        </p:spPr>
      </p:pic>
    </p:spTree>
    <p:extLst>
      <p:ext uri="{BB962C8B-B14F-4D97-AF65-F5344CB8AC3E}">
        <p14:creationId xmlns:p14="http://schemas.microsoft.com/office/powerpoint/2010/main" val="2835559378"/>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624729938"/>
              </p:ext>
            </p:extLst>
          </p:nvPr>
        </p:nvGraphicFramePr>
        <p:xfrm>
          <a:off x="647325" y="1509626"/>
          <a:ext cx="7331616" cy="1848549"/>
        </p:xfrm>
        <a:graphic>
          <a:graphicData uri="http://schemas.openxmlformats.org/drawingml/2006/table">
            <a:tbl>
              <a:tblPr firstRow="1" firstCol="1" bandRow="1">
                <a:tableStyleId>{029FFC5F-C342-4E64-BE27-533C2C1C225C}</a:tableStyleId>
              </a:tblPr>
              <a:tblGrid>
                <a:gridCol w="7331616">
                  <a:extLst>
                    <a:ext uri="{9D8B030D-6E8A-4147-A177-3AD203B41FA5}">
                      <a16:colId xmlns:a16="http://schemas.microsoft.com/office/drawing/2014/main" val="3318494098"/>
                    </a:ext>
                  </a:extLst>
                </a:gridCol>
              </a:tblGrid>
              <a:tr h="668459">
                <a:tc>
                  <a:txBody>
                    <a:bodyPr/>
                    <a:lstStyle/>
                    <a:p>
                      <a:pPr marL="0" marR="0" indent="0" algn="just">
                        <a:lnSpc>
                          <a:spcPct val="150000"/>
                        </a:lnSpc>
                        <a:spcBef>
                          <a:spcPts val="600"/>
                        </a:spcBef>
                        <a:spcAft>
                          <a:spcPts val="0"/>
                        </a:spcAft>
                        <a:buFont typeface="Wingdings" panose="05000000000000000000" pitchFamily="2" charset="2"/>
                        <a:buNone/>
                      </a:pPr>
                      <a:r>
                        <a:rPr lang="vi-VN" sz="2000" b="1" i="1">
                          <a:solidFill>
                            <a:srgbClr val="FF0000"/>
                          </a:solidFill>
                          <a:effectLst/>
                        </a:rPr>
                        <a:t>Câu 2. </a:t>
                      </a:r>
                      <a:r>
                        <a:rPr lang="vi-VN" sz="2000" b="1" i="1">
                          <a:solidFill>
                            <a:schemeClr val="tx1"/>
                          </a:solidFill>
                          <a:effectLst/>
                        </a:rPr>
                        <a:t>“Đưa thông tin sai sự thật lên mạng, sử dụng thông tin vào mục đích sai trái là hành vi bị nghiêm cấm và có thể bị phạt theo quy định của pháp luật”. Theo em điều đó là:</a:t>
                      </a:r>
                    </a:p>
                    <a:p>
                      <a:pPr marL="0" marR="0" indent="0" algn="just">
                        <a:lnSpc>
                          <a:spcPct val="150000"/>
                        </a:lnSpc>
                        <a:spcBef>
                          <a:spcPts val="600"/>
                        </a:spcBef>
                        <a:spcAft>
                          <a:spcPts val="0"/>
                        </a:spcAft>
                        <a:buFont typeface="Wingdings" panose="05000000000000000000" pitchFamily="2" charset="2"/>
                        <a:buNone/>
                      </a:pPr>
                      <a:r>
                        <a:rPr lang="en-US" sz="2000" b="0" i="0">
                          <a:solidFill>
                            <a:schemeClr val="tx1"/>
                          </a:solidFill>
                          <a:effectLst/>
                        </a:rPr>
                        <a:t>           A</a:t>
                      </a:r>
                      <a:r>
                        <a:rPr lang="vi-VN" sz="2000" b="0" i="0">
                          <a:solidFill>
                            <a:schemeClr val="tx1"/>
                          </a:solidFill>
                          <a:effectLst/>
                        </a:rPr>
                        <a:t>. Đúng                                    </a:t>
                      </a:r>
                      <a:r>
                        <a:rPr lang="en-US" sz="2000" b="0" i="0">
                          <a:solidFill>
                            <a:schemeClr val="tx1"/>
                          </a:solidFill>
                          <a:effectLst/>
                        </a:rPr>
                        <a:t>                 </a:t>
                      </a:r>
                      <a:r>
                        <a:rPr lang="vi-VN" sz="2000" b="0" i="0">
                          <a:solidFill>
                            <a:schemeClr val="tx1"/>
                          </a:solidFill>
                          <a:effectLst/>
                        </a:rPr>
                        <a:t>B. Sai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pic>
        <p:nvPicPr>
          <p:cNvPr id="4" name="Picture 6">
            <a:extLst>
              <a:ext uri="{FF2B5EF4-FFF2-40B4-BE49-F238E27FC236}">
                <a16:creationId xmlns:a16="http://schemas.microsoft.com/office/drawing/2014/main" id="{2BDEF57E-22FA-FF50-7E50-A009874A3E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8915">
            <a:off x="428460" y="2875139"/>
            <a:ext cx="804802" cy="804802"/>
          </a:xfrm>
          <a:prstGeom prst="rect">
            <a:avLst/>
          </a:prstGeom>
        </p:spPr>
      </p:pic>
    </p:spTree>
    <p:extLst>
      <p:ext uri="{BB962C8B-B14F-4D97-AF65-F5344CB8AC3E}">
        <p14:creationId xmlns:p14="http://schemas.microsoft.com/office/powerpoint/2010/main" val="2735288997"/>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000000"/>
                </a:solidFill>
                <a:latin typeface="+mj-lt"/>
              </a:rPr>
              <a:t>2. Thực hành: Sử dụng mạng xã hội</a:t>
            </a:r>
            <a:endParaRPr sz="2500" b="1">
              <a:solidFill>
                <a:srgbClr val="00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1177047" y="1525070"/>
            <a:ext cx="6631355" cy="2550506"/>
          </a:xfrm>
          <a:prstGeom prst="rect">
            <a:avLst/>
          </a:prstGeom>
          <a:noFill/>
        </p:spPr>
        <p:txBody>
          <a:bodyPr wrap="square">
            <a:spAutoFit/>
          </a:bodyPr>
          <a:lstStyle/>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a) Tạo tài khoản trên một trang mạng xã hội phù hợp với lứa tuổi của em.</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b) Sử dụng một số chức năng như: xem, chia sẻ thông tin dạng văn bản, hình ảnh,… trên mạng xã hội.</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c) Kết nối với ít nhất một bạn cùng lớp.</a:t>
            </a:r>
          </a:p>
        </p:txBody>
      </p:sp>
      <p:sp>
        <p:nvSpPr>
          <p:cNvPr id="7" name="Oval 6">
            <a:extLst>
              <a:ext uri="{FF2B5EF4-FFF2-40B4-BE49-F238E27FC236}">
                <a16:creationId xmlns:a16="http://schemas.microsoft.com/office/drawing/2014/main" id="{25F0CE5C-56DB-09EC-5E74-6034329CEFB2}"/>
              </a:ext>
            </a:extLst>
          </p:cNvPr>
          <p:cNvSpPr/>
          <p:nvPr/>
        </p:nvSpPr>
        <p:spPr>
          <a:xfrm>
            <a:off x="532141" y="1525070"/>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Tree>
    <p:extLst>
      <p:ext uri="{BB962C8B-B14F-4D97-AF65-F5344CB8AC3E}">
        <p14:creationId xmlns:p14="http://schemas.microsoft.com/office/powerpoint/2010/main" val="484188157"/>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713100" y="776420"/>
            <a:ext cx="4123402"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0000"/>
                </a:solidFill>
                <a:latin typeface="+mj-lt"/>
              </a:rPr>
              <a:t>a. Tạo tài khoản Facebook</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664263" y="1540900"/>
            <a:ext cx="5183773" cy="2528897"/>
          </a:xfrm>
          <a:prstGeom prst="rect">
            <a:avLst/>
          </a:prstGeom>
          <a:noFill/>
        </p:spPr>
        <p:txBody>
          <a:bodyPr wrap="square">
            <a:spAutoFit/>
          </a:bodyPr>
          <a:lstStyle/>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1: </a:t>
            </a:r>
            <a:r>
              <a:rPr lang="en-US" sz="1800">
                <a:solidFill>
                  <a:srgbClr val="000000"/>
                </a:solidFill>
                <a:effectLst/>
                <a:latin typeface="+mn-lt"/>
                <a:ea typeface="Calibri" panose="020F0502020204030204" pitchFamily="34" charset="0"/>
                <a:cs typeface="Times New Roman" panose="02020603050405020304" pitchFamily="18" charset="0"/>
              </a:rPr>
              <a:t>Truy cập vào trang </a:t>
            </a:r>
            <a:r>
              <a:rPr lang="en-US" sz="1800">
                <a:solidFill>
                  <a:srgbClr val="000000"/>
                </a:solidFill>
                <a:effectLst/>
                <a:latin typeface="+mn-lt"/>
                <a:ea typeface="Calibri" panose="020F0502020204030204" pitchFamily="34" charset="0"/>
                <a:cs typeface="Times New Roman" panose="02020603050405020304" pitchFamily="18" charset="0"/>
                <a:hlinkClick r:id="rId3"/>
              </a:rPr>
              <a:t>www.facebook.com</a:t>
            </a:r>
            <a:r>
              <a:rPr lang="en-US" sz="1800">
                <a:solidFill>
                  <a:srgbClr val="000000"/>
                </a:solidFill>
                <a:effectLst/>
                <a:latin typeface="+mn-lt"/>
                <a:ea typeface="Calibri" panose="020F0502020204030204" pitchFamily="34" charset="0"/>
                <a:cs typeface="Times New Roman" panose="02020603050405020304" pitchFamily="18" charset="0"/>
              </a:rPr>
              <a:t> </a:t>
            </a:r>
            <a:endParaRPr lang="en-US" sz="1800">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2</a:t>
            </a:r>
            <a:r>
              <a:rPr lang="en-US" sz="1800">
                <a:solidFill>
                  <a:srgbClr val="000000"/>
                </a:solidFill>
                <a:effectLst/>
                <a:latin typeface="+mn-lt"/>
                <a:ea typeface="Calibri" panose="020F0502020204030204" pitchFamily="34" charset="0"/>
                <a:cs typeface="Times New Roman" panose="02020603050405020304" pitchFamily="18" charset="0"/>
              </a:rPr>
              <a:t>: Lựa chọn ngôn ngữ Tiếng Việt.</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3</a:t>
            </a:r>
            <a:r>
              <a:rPr lang="en-US" sz="1800">
                <a:latin typeface="+mn-lt"/>
                <a:ea typeface="Calibri" panose="020F0502020204030204" pitchFamily="34" charset="0"/>
                <a:cs typeface="Times New Roman" panose="02020603050405020304" pitchFamily="18" charset="0"/>
              </a:rPr>
              <a:t>: Nháy chuột vào ô </a:t>
            </a:r>
            <a:r>
              <a:rPr lang="en-US" sz="1800">
                <a:solidFill>
                  <a:srgbClr val="FF0000"/>
                </a:solidFill>
                <a:latin typeface="+mn-lt"/>
                <a:ea typeface="Calibri" panose="020F0502020204030204" pitchFamily="34" charset="0"/>
                <a:cs typeface="Times New Roman" panose="02020603050405020304" pitchFamily="18" charset="0"/>
              </a:rPr>
              <a:t>tạo tài khoản mới.</a:t>
            </a: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4</a:t>
            </a:r>
            <a:r>
              <a:rPr lang="en-US" sz="1800">
                <a:solidFill>
                  <a:srgbClr val="000000"/>
                </a:solidFill>
                <a:effectLst/>
                <a:latin typeface="+mn-lt"/>
                <a:ea typeface="Calibri" panose="020F0502020204030204" pitchFamily="34" charset="0"/>
                <a:cs typeface="Times New Roman" panose="02020603050405020304" pitchFamily="18" charset="0"/>
              </a:rPr>
              <a:t>: Điền thông tin.</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5</a:t>
            </a:r>
            <a:r>
              <a:rPr lang="en-US" sz="1800">
                <a:latin typeface="+mn-lt"/>
                <a:ea typeface="Calibri" panose="020F0502020204030204" pitchFamily="34" charset="0"/>
                <a:cs typeface="Times New Roman" panose="02020603050405020304" pitchFamily="18" charset="0"/>
              </a:rPr>
              <a:t>: Nhấn </a:t>
            </a:r>
            <a:r>
              <a:rPr lang="en-US" sz="1800">
                <a:solidFill>
                  <a:srgbClr val="FF0000"/>
                </a:solidFill>
                <a:latin typeface="+mn-lt"/>
                <a:ea typeface="Calibri" panose="020F0502020204030204" pitchFamily="34" charset="0"/>
                <a:cs typeface="Times New Roman" panose="02020603050405020304" pitchFamily="18" charset="0"/>
              </a:rPr>
              <a:t>đăng kí.</a:t>
            </a:r>
            <a:endParaRPr lang="en-US" sz="1800">
              <a:solidFill>
                <a:srgbClr val="FF0000"/>
              </a:solidFill>
              <a:effectLst/>
              <a:latin typeface="+mn-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24FDBD0-2BAF-1EDA-D944-35E2759699F3}"/>
              </a:ext>
            </a:extLst>
          </p:cNvPr>
          <p:cNvPicPr>
            <a:picLocks noChangeAspect="1"/>
          </p:cNvPicPr>
          <p:nvPr/>
        </p:nvPicPr>
        <p:blipFill rotWithShape="1">
          <a:blip r:embed="rId4"/>
          <a:srcRect l="32685" t="9490" r="34777" b="7681"/>
          <a:stretch/>
        </p:blipFill>
        <p:spPr>
          <a:xfrm>
            <a:off x="5895911" y="960671"/>
            <a:ext cx="2546910" cy="3645210"/>
          </a:xfrm>
          <a:prstGeom prst="rect">
            <a:avLst/>
          </a:prstGeom>
        </p:spPr>
      </p:pic>
    </p:spTree>
    <p:extLst>
      <p:ext uri="{BB962C8B-B14F-4D97-AF65-F5344CB8AC3E}">
        <p14:creationId xmlns:p14="http://schemas.microsoft.com/office/powerpoint/2010/main" val="4147619455"/>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47325" y="775372"/>
            <a:ext cx="6786827"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0000"/>
                </a:solidFill>
                <a:latin typeface="+mj-lt"/>
              </a:rPr>
              <a:t>b. Sử dụng một số chức năng của tài khoản vừa tạo</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787725" y="1267372"/>
            <a:ext cx="6316178" cy="2010807"/>
          </a:xfrm>
          <a:prstGeom prst="rect">
            <a:avLst/>
          </a:prstGeom>
          <a:noFill/>
        </p:spPr>
        <p:txBody>
          <a:bodyPr wrap="square">
            <a:spAutoFit/>
          </a:bodyPr>
          <a:lstStyle/>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1: </a:t>
            </a:r>
            <a:r>
              <a:rPr lang="en-US" sz="1800">
                <a:solidFill>
                  <a:srgbClr val="000000"/>
                </a:solidFill>
                <a:effectLst/>
                <a:latin typeface="+mn-lt"/>
                <a:ea typeface="Calibri" panose="020F0502020204030204" pitchFamily="34" charset="0"/>
                <a:cs typeface="Times New Roman" panose="02020603050405020304" pitchFamily="18" charset="0"/>
              </a:rPr>
              <a:t>Truy cập vào trang </a:t>
            </a:r>
            <a:r>
              <a:rPr lang="en-US" sz="1800">
                <a:solidFill>
                  <a:srgbClr val="000000"/>
                </a:solidFill>
                <a:effectLst/>
                <a:latin typeface="+mn-lt"/>
                <a:ea typeface="Calibri" panose="020F0502020204030204" pitchFamily="34" charset="0"/>
                <a:cs typeface="Times New Roman" panose="02020603050405020304" pitchFamily="18" charset="0"/>
                <a:hlinkClick r:id="rId3"/>
              </a:rPr>
              <a:t>www.facebook.com</a:t>
            </a:r>
            <a:endParaRPr lang="en-US" sz="1800">
              <a:solidFill>
                <a:srgbClr val="000000"/>
              </a:solidFill>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2: </a:t>
            </a:r>
            <a:r>
              <a:rPr lang="en-US" sz="1800">
                <a:latin typeface="+mn-lt"/>
                <a:ea typeface="Calibri" panose="020F0502020204030204" pitchFamily="34" charset="0"/>
                <a:cs typeface="Times New Roman" panose="02020603050405020304" pitchFamily="18" charset="0"/>
              </a:rPr>
              <a:t>Đăng nhập vào tài khoản mà em vừa tạo.</a:t>
            </a: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3: </a:t>
            </a:r>
            <a:r>
              <a:rPr lang="en-US" sz="1800">
                <a:solidFill>
                  <a:srgbClr val="000000"/>
                </a:solidFill>
                <a:effectLst/>
                <a:latin typeface="+mn-lt"/>
                <a:ea typeface="Calibri" panose="020F0502020204030204" pitchFamily="34" charset="0"/>
                <a:cs typeface="Times New Roman" panose="02020603050405020304" pitchFamily="18" charset="0"/>
              </a:rPr>
              <a:t>Cập nhật thông tin cho trang cá nhân của em.</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4: </a:t>
            </a:r>
            <a:r>
              <a:rPr lang="en-US" sz="1800">
                <a:latin typeface="+mn-lt"/>
                <a:ea typeface="Calibri" panose="020F0502020204030204" pitchFamily="34" charset="0"/>
                <a:cs typeface="Times New Roman" panose="02020603050405020304" pitchFamily="18" charset="0"/>
              </a:rPr>
              <a:t>Chia sẻ một nội dung lên trang facebook.</a:t>
            </a:r>
          </a:p>
        </p:txBody>
      </p:sp>
      <p:pic>
        <p:nvPicPr>
          <p:cNvPr id="2" name="Picture 1" descr="Graphical user interface, application, Teams&#10;&#10;Description automatically generated">
            <a:extLst>
              <a:ext uri="{FF2B5EF4-FFF2-40B4-BE49-F238E27FC236}">
                <a16:creationId xmlns:a16="http://schemas.microsoft.com/office/drawing/2014/main" id="{8B3A0F59-3EE4-4C43-182B-9A92F6B8E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164" y="3342217"/>
            <a:ext cx="6942150" cy="1513166"/>
          </a:xfrm>
          <a:prstGeom prst="rect">
            <a:avLst/>
          </a:prstGeom>
        </p:spPr>
      </p:pic>
    </p:spTree>
    <p:extLst>
      <p:ext uri="{BB962C8B-B14F-4D97-AF65-F5344CB8AC3E}">
        <p14:creationId xmlns:p14="http://schemas.microsoft.com/office/powerpoint/2010/main" val="959395671"/>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47325" y="775372"/>
            <a:ext cx="6786827"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0000"/>
                </a:solidFill>
                <a:latin typeface="+mj-lt"/>
              </a:rPr>
              <a:t>c. Kết nối với một bạn trong lớp</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730049" y="1440619"/>
            <a:ext cx="3335175" cy="456535"/>
          </a:xfrm>
          <a:prstGeom prst="rect">
            <a:avLst/>
          </a:prstGeom>
          <a:noFill/>
        </p:spPr>
        <p:txBody>
          <a:bodyPr wrap="square">
            <a:spAutoFit/>
          </a:bodyPr>
          <a:lstStyle/>
          <a:p>
            <a:pPr marL="0" marR="0" algn="just">
              <a:lnSpc>
                <a:spcPct val="150000"/>
              </a:lnSpc>
              <a:spcBef>
                <a:spcPts val="0"/>
              </a:spcBef>
              <a:spcAft>
                <a:spcPts val="800"/>
              </a:spcAft>
            </a:pPr>
            <a:r>
              <a:rPr lang="en-US" sz="1800" b="1" i="1">
                <a:solidFill>
                  <a:srgbClr val="002060"/>
                </a:solidFill>
                <a:effectLst/>
                <a:latin typeface="+mn-lt"/>
                <a:ea typeface="Calibri" panose="020F0502020204030204" pitchFamily="34" charset="0"/>
                <a:cs typeface="Times New Roman" panose="02020603050405020304" pitchFamily="18" charset="0"/>
              </a:rPr>
              <a:t>Tìm trang facebook của bạn</a:t>
            </a:r>
          </a:p>
        </p:txBody>
      </p:sp>
      <p:pic>
        <p:nvPicPr>
          <p:cNvPr id="6" name="Picture 5">
            <a:extLst>
              <a:ext uri="{FF2B5EF4-FFF2-40B4-BE49-F238E27FC236}">
                <a16:creationId xmlns:a16="http://schemas.microsoft.com/office/drawing/2014/main" id="{29FC7A10-369D-4EC0-2064-A689757A0888}"/>
              </a:ext>
            </a:extLst>
          </p:cNvPr>
          <p:cNvPicPr>
            <a:picLocks noChangeAspect="1"/>
          </p:cNvPicPr>
          <p:nvPr/>
        </p:nvPicPr>
        <p:blipFill rotWithShape="1">
          <a:blip r:embed="rId3"/>
          <a:srcRect l="36149" t="19311" r="11435" b="49778"/>
          <a:stretch/>
        </p:blipFill>
        <p:spPr>
          <a:xfrm>
            <a:off x="860256" y="2975666"/>
            <a:ext cx="4374132" cy="1450259"/>
          </a:xfrm>
          <a:prstGeom prst="rect">
            <a:avLst/>
          </a:prstGeom>
        </p:spPr>
      </p:pic>
      <p:sp>
        <p:nvSpPr>
          <p:cNvPr id="7" name="TextBox 6">
            <a:extLst>
              <a:ext uri="{FF2B5EF4-FFF2-40B4-BE49-F238E27FC236}">
                <a16:creationId xmlns:a16="http://schemas.microsoft.com/office/drawing/2014/main" id="{B36427CE-D6BA-8348-094D-D73AA7DF6F5C}"/>
              </a:ext>
            </a:extLst>
          </p:cNvPr>
          <p:cNvSpPr txBox="1"/>
          <p:nvPr/>
        </p:nvSpPr>
        <p:spPr>
          <a:xfrm>
            <a:off x="5396828" y="2343482"/>
            <a:ext cx="2731083" cy="456535"/>
          </a:xfrm>
          <a:prstGeom prst="rect">
            <a:avLst/>
          </a:prstGeom>
          <a:noFill/>
        </p:spPr>
        <p:txBody>
          <a:bodyPr wrap="square">
            <a:spAutoFit/>
          </a:bodyPr>
          <a:lstStyle/>
          <a:p>
            <a:pPr marL="0" marR="0" algn="just">
              <a:lnSpc>
                <a:spcPct val="150000"/>
              </a:lnSpc>
              <a:spcBef>
                <a:spcPts val="0"/>
              </a:spcBef>
              <a:spcAft>
                <a:spcPts val="800"/>
              </a:spcAft>
            </a:pPr>
            <a:r>
              <a:rPr lang="en-US" sz="1800" b="1" i="1">
                <a:solidFill>
                  <a:srgbClr val="002060"/>
                </a:solidFill>
                <a:effectLst/>
                <a:latin typeface="+mn-lt"/>
                <a:ea typeface="Calibri" panose="020F0502020204030204" pitchFamily="34" charset="0"/>
                <a:cs typeface="Times New Roman" panose="02020603050405020304" pitchFamily="18" charset="0"/>
              </a:rPr>
              <a:t>Nhấn nút thêm bạn bè</a:t>
            </a:r>
          </a:p>
        </p:txBody>
      </p:sp>
      <p:pic>
        <p:nvPicPr>
          <p:cNvPr id="9" name="Picture 8">
            <a:extLst>
              <a:ext uri="{FF2B5EF4-FFF2-40B4-BE49-F238E27FC236}">
                <a16:creationId xmlns:a16="http://schemas.microsoft.com/office/drawing/2014/main" id="{A3E9352E-5114-27EF-B61F-64A5FA831D33}"/>
              </a:ext>
            </a:extLst>
          </p:cNvPr>
          <p:cNvPicPr>
            <a:picLocks noChangeAspect="1"/>
          </p:cNvPicPr>
          <p:nvPr/>
        </p:nvPicPr>
        <p:blipFill rotWithShape="1">
          <a:blip r:embed="rId4"/>
          <a:srcRect t="9400" r="76145" b="82378"/>
          <a:stretch/>
        </p:blipFill>
        <p:spPr>
          <a:xfrm>
            <a:off x="860256" y="1949664"/>
            <a:ext cx="2828251" cy="548048"/>
          </a:xfrm>
          <a:prstGeom prst="rect">
            <a:avLst/>
          </a:prstGeom>
        </p:spPr>
      </p:pic>
      <p:sp>
        <p:nvSpPr>
          <p:cNvPr id="10" name="Oval 9">
            <a:extLst>
              <a:ext uri="{FF2B5EF4-FFF2-40B4-BE49-F238E27FC236}">
                <a16:creationId xmlns:a16="http://schemas.microsoft.com/office/drawing/2014/main" id="{36330793-60D5-00C2-6CEE-DF32A26DFBE1}"/>
              </a:ext>
            </a:extLst>
          </p:cNvPr>
          <p:cNvSpPr/>
          <p:nvPr/>
        </p:nvSpPr>
        <p:spPr>
          <a:xfrm>
            <a:off x="4065224" y="2970604"/>
            <a:ext cx="1243469" cy="648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5257444-CE18-A2AF-1626-CD314BC918CC}"/>
              </a:ext>
            </a:extLst>
          </p:cNvPr>
          <p:cNvCxnSpPr>
            <a:stCxn id="10" idx="6"/>
            <a:endCxn id="7" idx="2"/>
          </p:cNvCxnSpPr>
          <p:nvPr/>
        </p:nvCxnSpPr>
        <p:spPr>
          <a:xfrm flipV="1">
            <a:off x="5308693" y="2800017"/>
            <a:ext cx="1453677" cy="4950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8">
            <a:extLst>
              <a:ext uri="{FF2B5EF4-FFF2-40B4-BE49-F238E27FC236}">
                <a16:creationId xmlns:a16="http://schemas.microsoft.com/office/drawing/2014/main" id="{4016EE4A-43D3-95C9-D2B0-31BBF83B14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88696" y="2923317"/>
            <a:ext cx="2113565" cy="2087145"/>
          </a:xfrm>
          <a:prstGeom prst="rect">
            <a:avLst/>
          </a:prstGeom>
        </p:spPr>
      </p:pic>
    </p:spTree>
    <p:extLst>
      <p:ext uri="{BB962C8B-B14F-4D97-AF65-F5344CB8AC3E}">
        <p14:creationId xmlns:p14="http://schemas.microsoft.com/office/powerpoint/2010/main" val="292951747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800">
              <a:buClrTx/>
            </a:pPr>
            <a:r>
              <a:rPr lang="en-US" sz="1350" b="1" kern="1200" dirty="0" err="1">
                <a:solidFill>
                  <a:prstClr val="black"/>
                </a:solidFill>
                <a:latin typeface="Calibri" panose="020F0502020204030204"/>
                <a:ea typeface="+mn-ea"/>
                <a:cs typeface="+mn-cs"/>
              </a:rPr>
              <a:t>Nhạc</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nền</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5513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2" y="1847383"/>
            <a:ext cx="3297456" cy="1399353"/>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Bồ câu đưa thư</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Thư điện tử (email)</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Mạng xã hội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Đâu </a:t>
                </a:r>
                <a:r>
                  <a:rPr lang="vi-VN" sz="2250" b="1" kern="1200">
                    <a:solidFill>
                      <a:srgbClr val="FF0000"/>
                    </a:solidFill>
                    <a:latin typeface="Arial" panose="020B0604020202020204" pitchFamily="34" charset="0"/>
                    <a:ea typeface="Tahoma" panose="020B0604030504040204" pitchFamily="34" charset="0"/>
                    <a:cs typeface="Arial" panose="020B0604020202020204" pitchFamily="34" charset="0"/>
                  </a:rPr>
                  <a:t>không phải </a:t>
                </a: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là kênh trao đổi thông tin phổ biến trên Internet hiện nay?</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1394973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Gọi điện thoại cho người thân</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Đăng ảnh, video, trang thái của em</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Nhắn tin với bạn bè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Em có thể sử dụng mạng xã hội Facebook để:</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65810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102943" y="4259029"/>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136;p37">
            <a:extLst>
              <a:ext uri="{FF2B5EF4-FFF2-40B4-BE49-F238E27FC236}">
                <a16:creationId xmlns:a16="http://schemas.microsoft.com/office/drawing/2014/main" id="{D956C653-DA32-7A41-B4E5-DC73126C269F}"/>
              </a:ext>
            </a:extLst>
          </p:cNvPr>
          <p:cNvSpPr txBox="1">
            <a:spLocks/>
          </p:cNvSpPr>
          <p:nvPr/>
        </p:nvSpPr>
        <p:spPr>
          <a:xfrm>
            <a:off x="444437" y="3048429"/>
            <a:ext cx="4498059" cy="15890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marL="342900" indent="-342900" algn="just">
              <a:lnSpc>
                <a:spcPct val="150000"/>
              </a:lnSpc>
              <a:buFont typeface="Wingdings" panose="05000000000000000000" pitchFamily="2" charset="2"/>
              <a:buChar char="§"/>
            </a:pPr>
            <a:r>
              <a:rPr lang="en-US" sz="2000">
                <a:solidFill>
                  <a:srgbClr val="000000"/>
                </a:solidFill>
                <a:latin typeface="+mn-lt"/>
              </a:rPr>
              <a:t>Internet giúp t</a:t>
            </a:r>
            <a:r>
              <a:rPr lang="vi-VN" sz="2000">
                <a:solidFill>
                  <a:srgbClr val="000000"/>
                </a:solidFill>
                <a:latin typeface="+mn-lt"/>
              </a:rPr>
              <a:t>rao đổi thông tin, lên mạng, học tập, gọi điện, nhắn tin cho bạn bè, người thân, tìm kiếm thông tin,…</a:t>
            </a:r>
          </a:p>
        </p:txBody>
      </p:sp>
      <p:pic>
        <p:nvPicPr>
          <p:cNvPr id="1026" name="Picture 2" descr="Internet là gì? Được thiết lập vào năm nào? Có lợi ích gì?">
            <a:extLst>
              <a:ext uri="{FF2B5EF4-FFF2-40B4-BE49-F238E27FC236}">
                <a16:creationId xmlns:a16="http://schemas.microsoft.com/office/drawing/2014/main" id="{C9ABB72D-8C94-ABB9-7763-395630954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802" y="1222161"/>
            <a:ext cx="3186633" cy="3065650"/>
          </a:xfrm>
          <a:prstGeom prst="ellipse">
            <a:avLst/>
          </a:prstGeom>
          <a:noFill/>
          <a:extLst>
            <a:ext uri="{909E8E84-426E-40DD-AFC4-6F175D3DCCD1}">
              <a14:hiddenFill xmlns:a14="http://schemas.microsoft.com/office/drawing/2010/main">
                <a:solidFill>
                  <a:srgbClr val="FFFFFF"/>
                </a:solidFill>
              </a14:hiddenFill>
            </a:ext>
          </a:extLst>
        </p:spPr>
      </p:pic>
      <p:sp>
        <p:nvSpPr>
          <p:cNvPr id="10" name="Google Shape;5136;p37">
            <a:extLst>
              <a:ext uri="{FF2B5EF4-FFF2-40B4-BE49-F238E27FC236}">
                <a16:creationId xmlns:a16="http://schemas.microsoft.com/office/drawing/2014/main" id="{F5D96C87-500D-898F-1FF9-252A23178531}"/>
              </a:ext>
            </a:extLst>
          </p:cNvPr>
          <p:cNvSpPr txBox="1">
            <a:spLocks/>
          </p:cNvSpPr>
          <p:nvPr/>
        </p:nvSpPr>
        <p:spPr>
          <a:xfrm>
            <a:off x="460805" y="952230"/>
            <a:ext cx="4498059" cy="15890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marL="342900" indent="-342900" algn="just">
              <a:lnSpc>
                <a:spcPct val="150000"/>
              </a:lnSpc>
              <a:buFont typeface="Wingdings" panose="05000000000000000000" pitchFamily="2" charset="2"/>
              <a:buChar char="§"/>
            </a:pPr>
            <a:r>
              <a:rPr lang="en-US" sz="2000">
                <a:solidFill>
                  <a:srgbClr val="000000"/>
                </a:solidFill>
                <a:latin typeface="+mn-lt"/>
              </a:rPr>
              <a:t>Những cách trao đổi thông tin: </a:t>
            </a:r>
            <a:r>
              <a:rPr lang="vi-VN" sz="2000">
                <a:solidFill>
                  <a:srgbClr val="000000"/>
                </a:solidFill>
                <a:latin typeface="+mn-lt"/>
              </a:rPr>
              <a:t>gửi thư qua bưu điện, sử dụng điện báo, giử thư bằng thư điện tử, điện thoại, fax, điện tín,…</a:t>
            </a:r>
          </a:p>
        </p:txBody>
      </p:sp>
    </p:spTree>
    <p:extLst>
      <p:ext uri="{BB962C8B-B14F-4D97-AF65-F5344CB8AC3E}">
        <p14:creationId xmlns:p14="http://schemas.microsoft.com/office/powerpoint/2010/main" val="1543995831"/>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Tẩy chay những thông tin đe dọa, bắt nạt,…</a:t>
              </a:r>
              <a:r>
                <a:rPr lang="en-US" sz="1875" kern="1200">
                  <a:solidFill>
                    <a:srgbClr val="9C5043"/>
                  </a:solidFill>
                  <a:latin typeface="Arial" panose="020B0604020202020204" pitchFamily="34" charset="0"/>
                  <a:ea typeface="Tahoma" panose="020B0604030504040204" pitchFamily="34" charset="0"/>
                  <a:cs typeface="Arial" panose="020B0604020202020204" pitchFamily="34" charset="0"/>
                </a:rPr>
                <a:t>gây tai họa cho người khác</a:t>
              </a: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 </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Đăng những thông tin có tính chất chống phá </a:t>
              </a:r>
              <a:endParaRPr lang="en-US" sz="1875" kern="1200">
                <a:solidFill>
                  <a:srgbClr val="9C5043"/>
                </a:solidFill>
                <a:latin typeface="Calibri" panose="020F0502020204030204"/>
                <a:ea typeface="Tahoma" panose="020B0604030504040204" pitchFamily="34" charset="0"/>
                <a:cs typeface="Tahoma" panose="020B0604030504040204" pitchFamily="34" charset="0"/>
              </a:endParaRPr>
            </a:p>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nhà nước</a:t>
              </a:r>
              <a:endParaRPr lang="en-US" sz="1875"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Đăng ảnh xúc phạm đến một người bạn của em</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1875" kern="1200">
                  <a:solidFill>
                    <a:srgbClr val="9C5043"/>
                  </a:solidFill>
                  <a:latin typeface="Arial" panose="020B0604020202020204" pitchFamily="34" charset="0"/>
                  <a:ea typeface="Tahoma" panose="020B0604030504040204" pitchFamily="34" charset="0"/>
                  <a:cs typeface="Arial" panose="020B0604020202020204" pitchFamily="34" charset="0"/>
                </a:rPr>
                <a:t>Chia sẻ những thông tin sai sự thật trong giai đoạn dịch bệnh</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Trong các hành vi sau đây, hành vi nào không mang tính tiêu cực khi sử dụng mạng xã hội?</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60373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13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14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fi-FI" sz="2250" kern="1200">
                  <a:solidFill>
                    <a:srgbClr val="9C5043"/>
                  </a:solidFill>
                  <a:latin typeface="Arial" panose="020B0604020202020204" pitchFamily="34" charset="0"/>
                  <a:ea typeface="Tahoma" panose="020B0604030504040204" pitchFamily="34" charset="0"/>
                  <a:cs typeface="Arial" panose="020B0604020202020204" pitchFamily="34" charset="0"/>
                </a:rPr>
                <a:t>12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15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b="1" kern="1200">
                    <a:solidFill>
                      <a:prstClr val="white"/>
                    </a:solidFill>
                    <a:latin typeface="Arial" panose="020B0604020202020204" pitchFamily="34" charset="0"/>
                    <a:ea typeface="Tahoma" panose="020B0604030504040204" pitchFamily="34" charset="0"/>
                    <a:cs typeface="Tahoma" panose="020B0604030504040204" pitchFamily="34" charset="0"/>
                  </a:rPr>
                  <a:t>Độ tuổi quy định tối thiểu của người dùng khi tham gia là thành viên của một số trang mạng xã hội là bao nhiêu</a:t>
                </a:r>
                <a:r>
                  <a:rPr lang="en-US" sz="1875" b="1" kern="1200">
                    <a:solidFill>
                      <a:prstClr val="white"/>
                    </a:solidFill>
                    <a:latin typeface="Calibri" panose="020F0502020204030204"/>
                    <a:ea typeface="Tahoma" panose="020B0604030504040204" pitchFamily="34" charset="0"/>
                    <a:cs typeface="Tahoma" panose="020B0604030504040204" pitchFamily="34" charset="0"/>
                  </a:rPr>
                  <a:t> </a:t>
                </a:r>
                <a:r>
                  <a:rPr lang="en-US" sz="1875" b="1" kern="1200">
                    <a:solidFill>
                      <a:prstClr val="white"/>
                    </a:solidFill>
                    <a:latin typeface="Arial" panose="020B0604020202020204" pitchFamily="34" charset="0"/>
                    <a:ea typeface="Tahoma" panose="020B0604030504040204" pitchFamily="34" charset="0"/>
                    <a:cs typeface="Arial" panose="020B0604020202020204" pitchFamily="34" charset="0"/>
                  </a:rPr>
                  <a:t>?</a:t>
                </a:r>
                <a:endParaRPr lang="en-US" sz="1875"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611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1" y="3488843"/>
            <a:ext cx="3297456" cy="1398735"/>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Thêm bạn bè</a:t>
              </a:r>
              <a:endParaRPr lang="en-US" sz="2250"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Đăng ký</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34049"/>
            <a:ext cx="3310301" cy="1412687"/>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Tạo tài khoản mới</a:t>
              </a:r>
              <a:endParaRPr lang="en-US" sz="2250"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Nhắn tin</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Để gửi yêu cầu kết bạn đến một người, em nháy chuột vào nút nào trên mạng xã hội Facebook.</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49951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11" name="Cloud 10">
            <a:extLst>
              <a:ext uri="{FF2B5EF4-FFF2-40B4-BE49-F238E27FC236}">
                <a16:creationId xmlns:a16="http://schemas.microsoft.com/office/drawing/2014/main" id="{35FF6704-D547-1DE4-4CA0-F207C99AAFA7}"/>
              </a:ext>
            </a:extLst>
          </p:cNvPr>
          <p:cNvSpPr/>
          <p:nvPr/>
        </p:nvSpPr>
        <p:spPr>
          <a:xfrm>
            <a:off x="647325" y="1311192"/>
            <a:ext cx="3841346" cy="2070965"/>
          </a:xfrm>
          <a:prstGeom prst="cloud">
            <a:avLst/>
          </a:prstGeom>
          <a:solidFill>
            <a:srgbClr val="FFCC66"/>
          </a:solidFill>
          <a:ln>
            <a:solidFill>
              <a:srgbClr val="BB7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7D8D8A-7C42-C0A2-0DAF-CB585940DB66}"/>
              </a:ext>
            </a:extLst>
          </p:cNvPr>
          <p:cNvSpPr txBox="1"/>
          <p:nvPr/>
        </p:nvSpPr>
        <p:spPr>
          <a:xfrm>
            <a:off x="776036" y="1803192"/>
            <a:ext cx="3583924" cy="1287532"/>
          </a:xfrm>
          <a:prstGeom prst="rect">
            <a:avLst/>
          </a:prstGeom>
          <a:noFill/>
        </p:spPr>
        <p:txBody>
          <a:bodyPr wrap="square">
            <a:spAutoFit/>
          </a:bodyPr>
          <a:lstStyle/>
          <a:p>
            <a:pPr marL="0" marR="0" algn="ctr">
              <a:lnSpc>
                <a:spcPct val="150000"/>
              </a:lnSpc>
              <a:spcBef>
                <a:spcPts val="0"/>
              </a:spcBef>
              <a:spcAft>
                <a:spcPts val="0"/>
              </a:spcAft>
            </a:pPr>
            <a:r>
              <a:rPr lang="en-US" sz="1800" b="1">
                <a:solidFill>
                  <a:srgbClr val="000000"/>
                </a:solidFill>
                <a:effectLst/>
                <a:latin typeface="+mj-lt"/>
                <a:ea typeface="Calibri" panose="020F0502020204030204" pitchFamily="34" charset="0"/>
                <a:cs typeface="Times New Roman" panose="02020603050405020304" pitchFamily="18" charset="0"/>
              </a:rPr>
              <a:t>Bài tập 1:</a:t>
            </a:r>
            <a:r>
              <a:rPr lang="en-US" sz="1800">
                <a:solidFill>
                  <a:srgbClr val="000000"/>
                </a:solidFill>
                <a:effectLst/>
                <a:latin typeface="+mj-lt"/>
                <a:ea typeface="Calibri" panose="020F0502020204030204" pitchFamily="34" charset="0"/>
                <a:cs typeface="Times New Roman" panose="02020603050405020304" pitchFamily="18" charset="0"/>
              </a:rPr>
              <a:t> Em hãy nêu tên ba kênh trao đổi thông tin trên Internet.</a:t>
            </a:r>
            <a:endParaRPr lang="en-US" sz="1800">
              <a:effectLst/>
              <a:latin typeface="+mj-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14" name="Arrow: Right 13">
            <a:extLst>
              <a:ext uri="{FF2B5EF4-FFF2-40B4-BE49-F238E27FC236}">
                <a16:creationId xmlns:a16="http://schemas.microsoft.com/office/drawing/2014/main" id="{D402D651-A3D9-84C1-B13C-3624EE91C176}"/>
              </a:ext>
            </a:extLst>
          </p:cNvPr>
          <p:cNvSpPr/>
          <p:nvPr/>
        </p:nvSpPr>
        <p:spPr>
          <a:xfrm>
            <a:off x="3720736" y="3348172"/>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09BE708-755B-0886-3D96-F2D997108612}"/>
              </a:ext>
            </a:extLst>
          </p:cNvPr>
          <p:cNvSpPr txBox="1"/>
          <p:nvPr/>
        </p:nvSpPr>
        <p:spPr>
          <a:xfrm>
            <a:off x="4532819" y="2598005"/>
            <a:ext cx="3595063" cy="1881990"/>
          </a:xfrm>
          <a:prstGeom prst="rect">
            <a:avLst/>
          </a:prstGeom>
          <a:noFill/>
        </p:spPr>
        <p:txBody>
          <a:bodyPr wrap="square" rtlCol="0">
            <a:spAutoFit/>
          </a:bodyPr>
          <a:lstStyle/>
          <a:p>
            <a:pPr>
              <a:lnSpc>
                <a:spcPct val="150000"/>
              </a:lnSpc>
            </a:pPr>
            <a:r>
              <a:rPr lang="en-US" sz="2000">
                <a:solidFill>
                  <a:srgbClr val="000000"/>
                </a:solidFill>
                <a:effectLst/>
                <a:latin typeface="+mj-lt"/>
                <a:ea typeface="Calibri" panose="020F0502020204030204" pitchFamily="34" charset="0"/>
              </a:rPr>
              <a:t>Ba kênh trao đổi thông tin trên Internet là: thư điện tử, mạng xã hội, báo điện tử, cổng thông tin, diễn đàn,…</a:t>
            </a:r>
            <a:endParaRPr lang="en-US" sz="2000">
              <a:latin typeface="+mj-lt"/>
            </a:endParaRPr>
          </a:p>
        </p:txBody>
      </p:sp>
      <p:pic>
        <p:nvPicPr>
          <p:cNvPr id="16" name="Picture 15">
            <a:extLst>
              <a:ext uri="{FF2B5EF4-FFF2-40B4-BE49-F238E27FC236}">
                <a16:creationId xmlns:a16="http://schemas.microsoft.com/office/drawing/2014/main" id="{977D01DC-7517-3335-3A52-7A3BD2E491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9269" y="3582724"/>
            <a:ext cx="1244761" cy="1355680"/>
          </a:xfrm>
          <a:prstGeom prst="rect">
            <a:avLst/>
          </a:prstGeom>
        </p:spPr>
      </p:pic>
    </p:spTree>
    <p:extLst>
      <p:ext uri="{BB962C8B-B14F-4D97-AF65-F5344CB8AC3E}">
        <p14:creationId xmlns:p14="http://schemas.microsoft.com/office/powerpoint/2010/main" val="2768335130"/>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39352" y="1311192"/>
            <a:ext cx="6508473" cy="326698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solidFill>
                  <a:srgbClr val="000000"/>
                </a:solidFill>
                <a:effectLst/>
                <a:latin typeface="+mn-lt"/>
                <a:ea typeface="Calibri" panose="020F0502020204030204" pitchFamily="34" charset="0"/>
                <a:cs typeface="Times New Roman" panose="02020603050405020304" pitchFamily="18" charset="0"/>
              </a:rPr>
              <a:t>Các câu nói sau đây đúng hay sai?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a) Mạng xã hội giúp mọi người tương tác với nhau mà không cần gặp mặt.</a:t>
            </a:r>
            <a:r>
              <a:rPr lang="vi-VN" sz="20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 </a:t>
            </a:r>
            <a:endParaRPr lang="vi-VN" sz="2000">
              <a:solidFill>
                <a:srgbClr val="000000"/>
              </a:solidFill>
              <a:effectLst/>
              <a:latin typeface="+mn-l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b) Tất cả các website đều là mạng xã hội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c) Người xấu có thể đưa tin giả lên mạng xã hội. Vì vậy, chỉ nên trò chuyện với người mình quen biết.</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d) Bất cứ tuổi nào cũng có thể tham gia mạng xã hội.</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5" name="TextBox 4">
            <a:extLst>
              <a:ext uri="{FF2B5EF4-FFF2-40B4-BE49-F238E27FC236}">
                <a16:creationId xmlns:a16="http://schemas.microsoft.com/office/drawing/2014/main" id="{1B5C0AA0-02E8-57F5-52B4-291ECAE5125C}"/>
              </a:ext>
            </a:extLst>
          </p:cNvPr>
          <p:cNvSpPr txBox="1"/>
          <p:nvPr/>
        </p:nvSpPr>
        <p:spPr>
          <a:xfrm>
            <a:off x="7103903" y="205436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7" name="TextBox 6">
            <a:extLst>
              <a:ext uri="{FF2B5EF4-FFF2-40B4-BE49-F238E27FC236}">
                <a16:creationId xmlns:a16="http://schemas.microsoft.com/office/drawing/2014/main" id="{AD0E6FC4-87FB-05B5-544B-6D9EF9E87D6C}"/>
              </a:ext>
            </a:extLst>
          </p:cNvPr>
          <p:cNvSpPr txBox="1"/>
          <p:nvPr/>
        </p:nvSpPr>
        <p:spPr>
          <a:xfrm>
            <a:off x="7126109" y="2685302"/>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9" name="TextBox 8">
            <a:extLst>
              <a:ext uri="{FF2B5EF4-FFF2-40B4-BE49-F238E27FC236}">
                <a16:creationId xmlns:a16="http://schemas.microsoft.com/office/drawing/2014/main" id="{019152FC-30A9-CAF9-78E8-A254945EC17E}"/>
              </a:ext>
            </a:extLst>
          </p:cNvPr>
          <p:cNvSpPr txBox="1"/>
          <p:nvPr/>
        </p:nvSpPr>
        <p:spPr>
          <a:xfrm>
            <a:off x="7140738" y="333697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12" name="TextBox 11">
            <a:extLst>
              <a:ext uri="{FF2B5EF4-FFF2-40B4-BE49-F238E27FC236}">
                <a16:creationId xmlns:a16="http://schemas.microsoft.com/office/drawing/2014/main" id="{2B85B53F-A4B4-825F-A1B4-3152CF389CA0}"/>
              </a:ext>
            </a:extLst>
          </p:cNvPr>
          <p:cNvSpPr txBox="1"/>
          <p:nvPr/>
        </p:nvSpPr>
        <p:spPr>
          <a:xfrm>
            <a:off x="7130189" y="4021151"/>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Tree>
    <p:extLst>
      <p:ext uri="{BB962C8B-B14F-4D97-AF65-F5344CB8AC3E}">
        <p14:creationId xmlns:p14="http://schemas.microsoft.com/office/powerpoint/2010/main" val="189009125"/>
      </p:ext>
    </p:extLst>
  </p:cSld>
  <p:clrMapOvr>
    <a:masterClrMapping/>
  </p:clrMapOvr>
  <p:transition spd="slow">
    <p:comb/>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1: </a:t>
            </a:r>
            <a:r>
              <a:rPr lang="vi-VN" sz="2000" i="1">
                <a:effectLst/>
                <a:latin typeface="+mn-lt"/>
                <a:ea typeface="Calibri" panose="020F0502020204030204" pitchFamily="34" charset="0"/>
                <a:cs typeface="Times New Roman" panose="02020603050405020304" pitchFamily="18" charset="0"/>
              </a:rPr>
              <a:t>Em hãy tìm hiểu kĩ một mạng xã hội (ví dụ: Zalo, Lotus) mà em quan tâm và giới thiệu với các bạn hay người thân về mạng xã hội đó. </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2" name="Picture 4">
            <a:extLst>
              <a:ext uri="{FF2B5EF4-FFF2-40B4-BE49-F238E27FC236}">
                <a16:creationId xmlns:a16="http://schemas.microsoft.com/office/drawing/2014/main" id="{32AADF10-FAB0-32D3-A3D2-465E9860A2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2263" y="2916015"/>
            <a:ext cx="1689427" cy="1689427"/>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2905385" y="2659520"/>
            <a:ext cx="5446240" cy="2118529"/>
          </a:xfrm>
          <a:prstGeom prst="rect">
            <a:avLst/>
          </a:prstGeom>
          <a:noFill/>
        </p:spPr>
        <p:txBody>
          <a:bodyPr wrap="square" rtlCol="0">
            <a:spAutoFit/>
          </a:bodyPr>
          <a:lstStyle/>
          <a:p>
            <a:pPr marL="285750" indent="-285750">
              <a:lnSpc>
                <a:spcPct val="150000"/>
              </a:lnSpc>
              <a:buFontTx/>
              <a:buChar char="-"/>
            </a:pPr>
            <a:r>
              <a:rPr lang="vi-VN" sz="1800"/>
              <a:t>Ứng dụng cho phép người dùng gọi điện, nhắn tin kết nối với nhau trên không gian mạng.</a:t>
            </a:r>
          </a:p>
          <a:p>
            <a:pPr marL="285750" indent="-285750">
              <a:lnSpc>
                <a:spcPct val="150000"/>
              </a:lnSpc>
              <a:buFontTx/>
              <a:buChar char="-"/>
            </a:pPr>
            <a:r>
              <a:rPr lang="vi-VN" sz="1800"/>
              <a:t>Người dùng đủ 13 tuổi mới có thể đăng kí sử dụng tài khoản.</a:t>
            </a:r>
          </a:p>
          <a:p>
            <a:pPr marL="285750" indent="-285750">
              <a:lnSpc>
                <a:spcPct val="150000"/>
              </a:lnSpc>
              <a:buFontTx/>
              <a:buChar char="-"/>
            </a:pPr>
            <a:r>
              <a:rPr lang="vi-VN" sz="1800"/>
              <a:t>Lưu ý bảo mật thông tin khi sử dụng zalo.</a:t>
            </a:r>
            <a:endParaRPr lang="en-US" sz="1800"/>
          </a:p>
        </p:txBody>
      </p:sp>
    </p:spTree>
    <p:extLst>
      <p:ext uri="{BB962C8B-B14F-4D97-AF65-F5344CB8AC3E}">
        <p14:creationId xmlns:p14="http://schemas.microsoft.com/office/powerpoint/2010/main" val="1103435418"/>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effectLst/>
                <a:latin typeface="+mn-lt"/>
                <a:ea typeface="Calibri" panose="020F0502020204030204" pitchFamily="34" charset="0"/>
                <a:cs typeface="Times New Roman" panose="02020603050405020304" pitchFamily="18" charset="0"/>
              </a:rPr>
              <a:t>Em hãy tìm hiểu thêm những ví dụ cụ thể về hậu quả của việc sử dụng thông tin vào mục đích sai trái. Hãy chia sẻ với người thân và bạn bè để cùng phòng tránh.</a:t>
            </a:r>
            <a:endParaRPr lang="vi-VN" sz="2000" i="1">
              <a:effectLst/>
              <a:latin typeface="+mn-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1268701" y="2974885"/>
            <a:ext cx="7082924" cy="1703030"/>
          </a:xfrm>
          <a:prstGeom prst="rect">
            <a:avLst/>
          </a:prstGeom>
          <a:noFill/>
        </p:spPr>
        <p:txBody>
          <a:bodyPr wrap="square" rtlCol="0">
            <a:spAutoFit/>
          </a:bodyPr>
          <a:lstStyle/>
          <a:p>
            <a:pPr marL="285750" indent="-285750">
              <a:lnSpc>
                <a:spcPct val="150000"/>
              </a:lnSpc>
              <a:buFontTx/>
              <a:buChar char="-"/>
            </a:pPr>
            <a:r>
              <a:rPr lang="vi-VN" sz="1800"/>
              <a:t>Những thông tin xấu, đoạn video cắt ghép của một người có thể xúc phạm nhân phẩm, danh dự của người khác, thậm chí ảnh hưởng đến tâm lí và tính mạng của họ.</a:t>
            </a:r>
          </a:p>
          <a:p>
            <a:pPr marL="285750" indent="-285750">
              <a:lnSpc>
                <a:spcPct val="150000"/>
              </a:lnSpc>
              <a:buFontTx/>
              <a:buChar char="-"/>
            </a:pPr>
            <a:r>
              <a:rPr lang="vi-VN" sz="1800"/>
              <a:t>Những thông tin lừa đảo có thể gây thiệt hại cho nạn nhân.</a:t>
            </a:r>
          </a:p>
        </p:txBody>
      </p:sp>
      <p:sp>
        <p:nvSpPr>
          <p:cNvPr id="5" name="Arrow: Right 4">
            <a:extLst>
              <a:ext uri="{FF2B5EF4-FFF2-40B4-BE49-F238E27FC236}">
                <a16:creationId xmlns:a16="http://schemas.microsoft.com/office/drawing/2014/main" id="{D5930D9F-F15F-ABC6-D770-E3F3FF47C1D9}"/>
              </a:ext>
            </a:extLst>
          </p:cNvPr>
          <p:cNvSpPr/>
          <p:nvPr/>
        </p:nvSpPr>
        <p:spPr>
          <a:xfrm>
            <a:off x="629673" y="3572815"/>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691413"/>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92"/>
        <p:cNvGrpSpPr/>
        <p:nvPr/>
      </p:nvGrpSpPr>
      <p:grpSpPr>
        <a:xfrm>
          <a:off x="0" y="0"/>
          <a:ext cx="0" cy="0"/>
          <a:chOff x="0" y="0"/>
          <a:chExt cx="0" cy="0"/>
        </a:xfrm>
      </p:grpSpPr>
      <p:sp>
        <p:nvSpPr>
          <p:cNvPr id="8293" name="Google Shape;8293;p68">
            <a:hlinkClick r:id="" action="ppaction://hlinkshowjump?jump=previousslide"/>
          </p:cNvPr>
          <p:cNvSpPr/>
          <p:nvPr/>
        </p:nvSpPr>
        <p:spPr>
          <a:xfrm>
            <a:off x="737286" y="437027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8294" name="Google Shape;8294;p68">
            <a:hlinkClick r:id="" action="ppaction://hlinkshowjump?jump=nextslide"/>
          </p:cNvPr>
          <p:cNvSpPr/>
          <p:nvPr/>
        </p:nvSpPr>
        <p:spPr>
          <a:xfrm>
            <a:off x="7573086" y="437027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5" name="Google Shape;8295;p68"/>
          <p:cNvGrpSpPr/>
          <p:nvPr/>
        </p:nvGrpSpPr>
        <p:grpSpPr>
          <a:xfrm>
            <a:off x="511624" y="1417225"/>
            <a:ext cx="3044100" cy="1765601"/>
            <a:chOff x="713075" y="1225734"/>
            <a:chExt cx="3991525" cy="2895891"/>
          </a:xfrm>
        </p:grpSpPr>
        <p:sp>
          <p:nvSpPr>
            <p:cNvPr id="8296" name="Google Shape;8296;p68"/>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7" name="Google Shape;8297;p68"/>
            <p:cNvGrpSpPr/>
            <p:nvPr/>
          </p:nvGrpSpPr>
          <p:grpSpPr>
            <a:xfrm>
              <a:off x="3925025" y="1331775"/>
              <a:ext cx="655400" cy="157800"/>
              <a:chOff x="7968325" y="355525"/>
              <a:chExt cx="655400" cy="157800"/>
            </a:xfrm>
          </p:grpSpPr>
          <p:sp>
            <p:nvSpPr>
              <p:cNvPr id="8298" name="Google Shape;8298;p68"/>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9" name="Google Shape;8299;p68"/>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00" name="Google Shape;8300;p68"/>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1" name="Google Shape;8301;p68"/>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02" name="Google Shape;8302;p68"/>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4" name="Google Shape;8304;p68"/>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8305" name="Google Shape;8305;p68"/>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8311" name="Google Shape;8311;p68"/>
          <p:cNvSpPr/>
          <p:nvPr/>
        </p:nvSpPr>
        <p:spPr>
          <a:xfrm rot="-5400000">
            <a:off x="6168959" y="2510187"/>
            <a:ext cx="656700" cy="26700"/>
          </a:xfrm>
          <a:prstGeom prst="roundRect">
            <a:avLst>
              <a:gd name="adj" fmla="val 50000"/>
            </a:avLst>
          </a:prstGeom>
          <a:solidFill>
            <a:srgbClr val="FFFFFF">
              <a:alpha val="3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740398" y="1019137"/>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5171963" y="4224300"/>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7687838" y="824025"/>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6" name="Google Shape;8316;p68"/>
          <p:cNvGrpSpPr/>
          <p:nvPr/>
        </p:nvGrpSpPr>
        <p:grpSpPr>
          <a:xfrm>
            <a:off x="4167084" y="3402143"/>
            <a:ext cx="366288" cy="328886"/>
            <a:chOff x="4056463" y="3513414"/>
            <a:chExt cx="366288" cy="328886"/>
          </a:xfrm>
        </p:grpSpPr>
        <p:sp>
          <p:nvSpPr>
            <p:cNvPr id="8317" name="Google Shape;8317;p68"/>
            <p:cNvSpPr/>
            <p:nvPr/>
          </p:nvSpPr>
          <p:spPr>
            <a:xfrm>
              <a:off x="4268586" y="3513414"/>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4056463" y="3630200"/>
              <a:ext cx="212100" cy="212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9" name="Google Shape;8319;p68"/>
          <p:cNvGrpSpPr/>
          <p:nvPr/>
        </p:nvGrpSpPr>
        <p:grpSpPr>
          <a:xfrm>
            <a:off x="8290351" y="863900"/>
            <a:ext cx="123600" cy="3239150"/>
            <a:chOff x="8290351" y="863900"/>
            <a:chExt cx="123600" cy="3239150"/>
          </a:xfrm>
        </p:grpSpPr>
        <p:sp>
          <p:nvSpPr>
            <p:cNvPr id="8320" name="Google Shape;8320;p68"/>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5" name="Google Shape;8325;p68"/>
          <p:cNvSpPr/>
          <p:nvPr/>
        </p:nvSpPr>
        <p:spPr>
          <a:xfrm>
            <a:off x="8311298" y="365715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690653" y="898275"/>
            <a:ext cx="212100" cy="2016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a:hlinkClick r:id="" action="ppaction://hlinkshowjump?jump=previousslide"/>
          </p:cNvPr>
          <p:cNvSpPr txBox="1">
            <a:spLocks noGrp="1"/>
          </p:cNvSpPr>
          <p:nvPr>
            <p:ph type="subTitle" idx="2"/>
          </p:nvPr>
        </p:nvSpPr>
        <p:spPr>
          <a:xfrm>
            <a:off x="8074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8328" name="Google Shape;8328;p68">
            <a:hlinkClick r:id="" action="ppaction://hlinkshowjump?jump=nextslide"/>
          </p:cNvPr>
          <p:cNvSpPr txBox="1">
            <a:spLocks noGrp="1"/>
          </p:cNvSpPr>
          <p:nvPr>
            <p:ph type="subTitle" idx="3"/>
          </p:nvPr>
        </p:nvSpPr>
        <p:spPr>
          <a:xfrm>
            <a:off x="76432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Subtitle 4">
            <a:extLst>
              <a:ext uri="{FF2B5EF4-FFF2-40B4-BE49-F238E27FC236}">
                <a16:creationId xmlns:a16="http://schemas.microsoft.com/office/drawing/2014/main" id="{6B1088D9-04EF-00BE-8EF0-04BC15065163}"/>
              </a:ext>
            </a:extLst>
          </p:cNvPr>
          <p:cNvSpPr>
            <a:spLocks noGrp="1"/>
          </p:cNvSpPr>
          <p:nvPr>
            <p:ph type="subTitle" idx="1"/>
          </p:nvPr>
        </p:nvSpPr>
        <p:spPr>
          <a:xfrm>
            <a:off x="473573" y="2051874"/>
            <a:ext cx="3044100" cy="735000"/>
          </a:xfrm>
        </p:spPr>
        <p:txBody>
          <a:bodyPr/>
          <a:lstStyle/>
          <a:p>
            <a:pPr>
              <a:lnSpc>
                <a:spcPct val="150000"/>
              </a:lnSpc>
            </a:pPr>
            <a:r>
              <a:rPr lang="vi-VN" sz="2000">
                <a:latin typeface="+mn-lt"/>
              </a:rPr>
              <a:t>Ôn tập lại nội dung bài học ngày hôm nay</a:t>
            </a:r>
            <a:endParaRPr lang="en-US" sz="2000">
              <a:latin typeface="+mn-lt"/>
            </a:endParaRPr>
          </a:p>
        </p:txBody>
      </p:sp>
      <p:sp>
        <p:nvSpPr>
          <p:cNvPr id="6" name="Google Shape;5136;p37">
            <a:extLst>
              <a:ext uri="{FF2B5EF4-FFF2-40B4-BE49-F238E27FC236}">
                <a16:creationId xmlns:a16="http://schemas.microsoft.com/office/drawing/2014/main" id="{C0BE5950-495E-B503-95A3-33234B83CBA0}"/>
              </a:ext>
            </a:extLst>
          </p:cNvPr>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HƯỚNG DẪN VỀ NHÀ</a:t>
            </a:r>
            <a:endParaRPr sz="2500" b="1">
              <a:solidFill>
                <a:srgbClr val="000000"/>
              </a:solidFill>
              <a:latin typeface="+mn-lt"/>
            </a:endParaRPr>
          </a:p>
        </p:txBody>
      </p:sp>
      <p:grpSp>
        <p:nvGrpSpPr>
          <p:cNvPr id="7" name="Google Shape;8295;p68">
            <a:extLst>
              <a:ext uri="{FF2B5EF4-FFF2-40B4-BE49-F238E27FC236}">
                <a16:creationId xmlns:a16="http://schemas.microsoft.com/office/drawing/2014/main" id="{36489270-26C5-CC58-A1C1-DC90D46CF33C}"/>
              </a:ext>
            </a:extLst>
          </p:cNvPr>
          <p:cNvGrpSpPr/>
          <p:nvPr/>
        </p:nvGrpSpPr>
        <p:grpSpPr>
          <a:xfrm>
            <a:off x="2996446" y="2848228"/>
            <a:ext cx="3044100" cy="1765601"/>
            <a:chOff x="713075" y="1225734"/>
            <a:chExt cx="3991525" cy="2895891"/>
          </a:xfrm>
        </p:grpSpPr>
        <p:sp>
          <p:nvSpPr>
            <p:cNvPr id="8" name="Google Shape;8296;p68">
              <a:extLst>
                <a:ext uri="{FF2B5EF4-FFF2-40B4-BE49-F238E27FC236}">
                  <a16:creationId xmlns:a16="http://schemas.microsoft.com/office/drawing/2014/main" id="{C9B0944D-CA5B-AAE4-915F-8609C4A7D8C8}"/>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9" name="Google Shape;8297;p68">
              <a:extLst>
                <a:ext uri="{FF2B5EF4-FFF2-40B4-BE49-F238E27FC236}">
                  <a16:creationId xmlns:a16="http://schemas.microsoft.com/office/drawing/2014/main" id="{D6CBE03A-32B0-0D8D-E927-2E1B8A109886}"/>
                </a:ext>
              </a:extLst>
            </p:cNvPr>
            <p:cNvGrpSpPr/>
            <p:nvPr/>
          </p:nvGrpSpPr>
          <p:grpSpPr>
            <a:xfrm>
              <a:off x="3925025" y="1331775"/>
              <a:ext cx="655400" cy="157800"/>
              <a:chOff x="7968325" y="355525"/>
              <a:chExt cx="655400" cy="157800"/>
            </a:xfrm>
          </p:grpSpPr>
          <p:sp>
            <p:nvSpPr>
              <p:cNvPr id="11" name="Google Shape;8298;p68">
                <a:extLst>
                  <a:ext uri="{FF2B5EF4-FFF2-40B4-BE49-F238E27FC236}">
                    <a16:creationId xmlns:a16="http://schemas.microsoft.com/office/drawing/2014/main" id="{CDCAE287-AA7C-DE78-6B04-0871547DFA0B}"/>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8299;p68">
                <a:extLst>
                  <a:ext uri="{FF2B5EF4-FFF2-40B4-BE49-F238E27FC236}">
                    <a16:creationId xmlns:a16="http://schemas.microsoft.com/office/drawing/2014/main" id="{AF75230E-EED7-AD10-FEC5-959EB9C30AE3}"/>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3" name="Google Shape;8300;p68">
                <a:extLst>
                  <a:ext uri="{FF2B5EF4-FFF2-40B4-BE49-F238E27FC236}">
                    <a16:creationId xmlns:a16="http://schemas.microsoft.com/office/drawing/2014/main" id="{44810171-3DB6-419D-7FA2-75D5665AA760}"/>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8301;p68">
                <a:extLst>
                  <a:ext uri="{FF2B5EF4-FFF2-40B4-BE49-F238E27FC236}">
                    <a16:creationId xmlns:a16="http://schemas.microsoft.com/office/drawing/2014/main" id="{FAA9EE8E-2D6C-3526-B4F4-4EA135C6C85D}"/>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5" name="Google Shape;8302;p68">
                <a:extLst>
                  <a:ext uri="{FF2B5EF4-FFF2-40B4-BE49-F238E27FC236}">
                    <a16:creationId xmlns:a16="http://schemas.microsoft.com/office/drawing/2014/main" id="{58619CE6-BFE1-1559-9FC5-7056B2544763}"/>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3;p68">
                <a:extLst>
                  <a:ext uri="{FF2B5EF4-FFF2-40B4-BE49-F238E27FC236}">
                    <a16:creationId xmlns:a16="http://schemas.microsoft.com/office/drawing/2014/main" id="{4C35790C-D4A6-0B67-9123-C74E84623D65}"/>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8304;p68">
                <a:extLst>
                  <a:ext uri="{FF2B5EF4-FFF2-40B4-BE49-F238E27FC236}">
                    <a16:creationId xmlns:a16="http://schemas.microsoft.com/office/drawing/2014/main" id="{649D931C-A620-BB9E-D253-35E4E6AC72F8}"/>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10" name="Google Shape;8305;p68">
              <a:extLst>
                <a:ext uri="{FF2B5EF4-FFF2-40B4-BE49-F238E27FC236}">
                  <a16:creationId xmlns:a16="http://schemas.microsoft.com/office/drawing/2014/main" id="{3930D26C-8A42-236E-E453-1E4FEDAD1D33}"/>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18" name="Subtitle 4">
            <a:extLst>
              <a:ext uri="{FF2B5EF4-FFF2-40B4-BE49-F238E27FC236}">
                <a16:creationId xmlns:a16="http://schemas.microsoft.com/office/drawing/2014/main" id="{8F1B82C1-6782-9388-6219-3DD1334B2C83}"/>
              </a:ext>
            </a:extLst>
          </p:cNvPr>
          <p:cNvSpPr txBox="1">
            <a:spLocks/>
          </p:cNvSpPr>
          <p:nvPr/>
        </p:nvSpPr>
        <p:spPr>
          <a:xfrm>
            <a:off x="2857134" y="3572821"/>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Làm bài tập trong sách bài tập Tin học</a:t>
            </a:r>
            <a:endParaRPr lang="en-US" sz="2000">
              <a:latin typeface="+mn-lt"/>
            </a:endParaRPr>
          </a:p>
        </p:txBody>
      </p:sp>
      <p:grpSp>
        <p:nvGrpSpPr>
          <p:cNvPr id="19" name="Google Shape;8295;p68">
            <a:extLst>
              <a:ext uri="{FF2B5EF4-FFF2-40B4-BE49-F238E27FC236}">
                <a16:creationId xmlns:a16="http://schemas.microsoft.com/office/drawing/2014/main" id="{A1ACBB98-3131-A0ED-51FC-B84C11A6CF72}"/>
              </a:ext>
            </a:extLst>
          </p:cNvPr>
          <p:cNvGrpSpPr/>
          <p:nvPr/>
        </p:nvGrpSpPr>
        <p:grpSpPr>
          <a:xfrm>
            <a:off x="4988609" y="1481480"/>
            <a:ext cx="3044100" cy="1765601"/>
            <a:chOff x="713075" y="1225734"/>
            <a:chExt cx="3991525" cy="2895891"/>
          </a:xfrm>
        </p:grpSpPr>
        <p:sp>
          <p:nvSpPr>
            <p:cNvPr id="20" name="Google Shape;8296;p68">
              <a:extLst>
                <a:ext uri="{FF2B5EF4-FFF2-40B4-BE49-F238E27FC236}">
                  <a16:creationId xmlns:a16="http://schemas.microsoft.com/office/drawing/2014/main" id="{7990A7F3-480A-2542-9CE9-309615AF515F}"/>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21" name="Google Shape;8297;p68">
              <a:extLst>
                <a:ext uri="{FF2B5EF4-FFF2-40B4-BE49-F238E27FC236}">
                  <a16:creationId xmlns:a16="http://schemas.microsoft.com/office/drawing/2014/main" id="{994F4A1C-19BD-A600-DF2A-0BF090917E64}"/>
                </a:ext>
              </a:extLst>
            </p:cNvPr>
            <p:cNvGrpSpPr/>
            <p:nvPr/>
          </p:nvGrpSpPr>
          <p:grpSpPr>
            <a:xfrm>
              <a:off x="3925025" y="1331775"/>
              <a:ext cx="655400" cy="157800"/>
              <a:chOff x="7968325" y="355525"/>
              <a:chExt cx="655400" cy="157800"/>
            </a:xfrm>
          </p:grpSpPr>
          <p:sp>
            <p:nvSpPr>
              <p:cNvPr id="23" name="Google Shape;8298;p68">
                <a:extLst>
                  <a:ext uri="{FF2B5EF4-FFF2-40B4-BE49-F238E27FC236}">
                    <a16:creationId xmlns:a16="http://schemas.microsoft.com/office/drawing/2014/main" id="{B620CF32-10CB-D5DC-B1DE-E1C71B88B223}"/>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8299;p68">
                <a:extLst>
                  <a:ext uri="{FF2B5EF4-FFF2-40B4-BE49-F238E27FC236}">
                    <a16:creationId xmlns:a16="http://schemas.microsoft.com/office/drawing/2014/main" id="{F3ECDD9C-B02A-959D-0171-7A8A745B8E8C}"/>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25" name="Google Shape;8300;p68">
                <a:extLst>
                  <a:ext uri="{FF2B5EF4-FFF2-40B4-BE49-F238E27FC236}">
                    <a16:creationId xmlns:a16="http://schemas.microsoft.com/office/drawing/2014/main" id="{21EF706C-AFFB-5BAE-BD69-90FFE64612EF}"/>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8301;p68">
                <a:extLst>
                  <a:ext uri="{FF2B5EF4-FFF2-40B4-BE49-F238E27FC236}">
                    <a16:creationId xmlns:a16="http://schemas.microsoft.com/office/drawing/2014/main" id="{8D2C985D-EBE8-BAEA-C8F6-E2A856DA63F7}"/>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27" name="Google Shape;8302;p68">
                <a:extLst>
                  <a:ext uri="{FF2B5EF4-FFF2-40B4-BE49-F238E27FC236}">
                    <a16:creationId xmlns:a16="http://schemas.microsoft.com/office/drawing/2014/main" id="{69CE6BF7-D544-CA6C-BB66-94719A5BA10C}"/>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03;p68">
                <a:extLst>
                  <a:ext uri="{FF2B5EF4-FFF2-40B4-BE49-F238E27FC236}">
                    <a16:creationId xmlns:a16="http://schemas.microsoft.com/office/drawing/2014/main" id="{3A6D9FEE-5BA7-5AE7-428F-E73F10ADB870}"/>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8304;p68">
                <a:extLst>
                  <a:ext uri="{FF2B5EF4-FFF2-40B4-BE49-F238E27FC236}">
                    <a16:creationId xmlns:a16="http://schemas.microsoft.com/office/drawing/2014/main" id="{19823595-ADC1-9BA1-F3EF-EF5440E277BB}"/>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22" name="Google Shape;8305;p68">
              <a:extLst>
                <a:ext uri="{FF2B5EF4-FFF2-40B4-BE49-F238E27FC236}">
                  <a16:creationId xmlns:a16="http://schemas.microsoft.com/office/drawing/2014/main" id="{CD67B0BC-3007-39A3-6A3B-27B9AAE506E6}"/>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30" name="Subtitle 4">
            <a:extLst>
              <a:ext uri="{FF2B5EF4-FFF2-40B4-BE49-F238E27FC236}">
                <a16:creationId xmlns:a16="http://schemas.microsoft.com/office/drawing/2014/main" id="{D8F706DA-5FE6-3603-5289-333C6CEE22F5}"/>
              </a:ext>
            </a:extLst>
          </p:cNvPr>
          <p:cNvSpPr txBox="1">
            <a:spLocks/>
          </p:cNvSpPr>
          <p:nvPr/>
        </p:nvSpPr>
        <p:spPr>
          <a:xfrm>
            <a:off x="4892535" y="2140800"/>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Chuẩn bị cho bài học của tiết học mới</a:t>
            </a:r>
            <a:endParaRPr lang="en-US" sz="2000">
              <a:latin typeface="+mn-lt"/>
            </a:endParaRPr>
          </a:p>
        </p:txBody>
      </p:sp>
    </p:spTree>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3000" b="1">
                <a:solidFill>
                  <a:srgbClr val="000000"/>
                </a:solidFill>
                <a:latin typeface="+mn-lt"/>
              </a:rPr>
              <a:t>CẢM ƠN CÁC EM ĐÃ CHÚ Ý </a:t>
            </a:r>
          </a:p>
          <a:p>
            <a:pPr marL="0" lvl="0" indent="0" algn="ctr" rtl="0">
              <a:lnSpc>
                <a:spcPct val="150000"/>
              </a:lnSpc>
              <a:spcBef>
                <a:spcPts val="0"/>
              </a:spcBef>
              <a:spcAft>
                <a:spcPts val="0"/>
              </a:spcAft>
              <a:buNone/>
            </a:pPr>
            <a:r>
              <a:rPr lang="vi-VN" sz="3000" b="1">
                <a:solidFill>
                  <a:srgbClr val="000000"/>
                </a:solidFill>
                <a:latin typeface="+mn-lt"/>
              </a:rPr>
              <a:t>LẮNG NGHE BÀI GIẢNG!</a:t>
            </a:r>
            <a:endParaRPr lang="en-US" sz="3000" b="1">
              <a:solidFill>
                <a:srgbClr val="000000"/>
              </a:solidFill>
              <a:latin typeface="+mn-lt"/>
            </a:endParaRP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extLst>
      <p:ext uri="{BB962C8B-B14F-4D97-AF65-F5344CB8AC3E}">
        <p14:creationId xmlns:p14="http://schemas.microsoft.com/office/powerpoint/2010/main" val="2754891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sp>
        <p:nvSpPr>
          <p:cNvPr id="5104" name="Google Shape;5104;p36">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5" name="Google Shape;5105;p36">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6" name="Google Shape;5106;p36"/>
          <p:cNvSpPr txBox="1">
            <a:spLocks noGrp="1"/>
          </p:cNvSpPr>
          <p:nvPr>
            <p:ph type="ctrTitle"/>
          </p:nvPr>
        </p:nvSpPr>
        <p:spPr>
          <a:xfrm>
            <a:off x="787725" y="1376409"/>
            <a:ext cx="7236000" cy="2488920"/>
          </a:xfrm>
          <a:prstGeom prst="rect">
            <a:avLst/>
          </a:prstGeom>
        </p:spPr>
        <p:txBody>
          <a:bodyPr spcFirstLastPara="1" wrap="square" lIns="91425" tIns="91425" rIns="91425" bIns="91425" anchor="b" anchorCtr="0">
            <a:noAutofit/>
          </a:bodyPr>
          <a:lstStyle/>
          <a:p>
            <a:pPr marL="0" lvl="0" indent="0" algn="ctr" rtl="0">
              <a:lnSpc>
                <a:spcPct val="150000"/>
              </a:lnSpc>
              <a:spcBef>
                <a:spcPts val="1000"/>
              </a:spcBef>
              <a:spcAft>
                <a:spcPts val="1000"/>
              </a:spcAft>
              <a:buClr>
                <a:schemeClr val="dk1"/>
              </a:buClr>
              <a:buSzPts val="1100"/>
              <a:buFont typeface="Arial"/>
              <a:buNone/>
            </a:pPr>
            <a:r>
              <a:rPr lang="en" sz="3000" b="1">
                <a:latin typeface="+mj-lt"/>
              </a:rPr>
              <a:t>BÀI 4: </a:t>
            </a:r>
            <a:r>
              <a:rPr lang="en-US" sz="3000" b="1">
                <a:latin typeface="+mj-lt"/>
              </a:rPr>
              <a:t>MẠNG XÃ HỘI VÀ MỘT SỐ KÊNH TRAO ĐỔI THÔNG TIN </a:t>
            </a:r>
            <a:br>
              <a:rPr lang="en-US" sz="3000" b="1">
                <a:latin typeface="+mj-lt"/>
              </a:rPr>
            </a:br>
            <a:r>
              <a:rPr lang="en-US" sz="3000" b="1">
                <a:latin typeface="+mj-lt"/>
              </a:rPr>
              <a:t>TRÊN INTERNET</a:t>
            </a:r>
            <a:endParaRPr sz="3000" b="1">
              <a:latin typeface="+mj-lt"/>
            </a:endParaRPr>
          </a:p>
        </p:txBody>
      </p:sp>
      <p:grpSp>
        <p:nvGrpSpPr>
          <p:cNvPr id="5108" name="Google Shape;5108;p36"/>
          <p:cNvGrpSpPr/>
          <p:nvPr/>
        </p:nvGrpSpPr>
        <p:grpSpPr>
          <a:xfrm>
            <a:off x="1349513" y="3255625"/>
            <a:ext cx="442346" cy="544800"/>
            <a:chOff x="1349513" y="3255625"/>
            <a:chExt cx="442346" cy="544800"/>
          </a:xfrm>
        </p:grpSpPr>
        <p:sp>
          <p:nvSpPr>
            <p:cNvPr id="5109" name="Google Shape;5109;p36"/>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6"/>
            <p:cNvSpPr/>
            <p:nvPr/>
          </p:nvSpPr>
          <p:spPr>
            <a:xfrm>
              <a:off x="1441759" y="3467725"/>
              <a:ext cx="350100" cy="3327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1" name="Google Shape;5111;p36"/>
          <p:cNvGrpSpPr/>
          <p:nvPr/>
        </p:nvGrpSpPr>
        <p:grpSpPr>
          <a:xfrm>
            <a:off x="7231778" y="3446525"/>
            <a:ext cx="519622" cy="494824"/>
            <a:chOff x="7231778" y="3446525"/>
            <a:chExt cx="519622" cy="494824"/>
          </a:xfrm>
        </p:grpSpPr>
        <p:sp>
          <p:nvSpPr>
            <p:cNvPr id="5112" name="Google Shape;5112;p36"/>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6"/>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4" name="Google Shape;5114;p36"/>
          <p:cNvGrpSpPr/>
          <p:nvPr/>
        </p:nvGrpSpPr>
        <p:grpSpPr>
          <a:xfrm>
            <a:off x="7473303" y="1083625"/>
            <a:ext cx="432485" cy="580225"/>
            <a:chOff x="7473303" y="1083625"/>
            <a:chExt cx="432485" cy="580225"/>
          </a:xfrm>
        </p:grpSpPr>
        <p:sp>
          <p:nvSpPr>
            <p:cNvPr id="5115" name="Google Shape;5115;p36"/>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6"/>
            <p:cNvSpPr/>
            <p:nvPr/>
          </p:nvSpPr>
          <p:spPr>
            <a:xfrm>
              <a:off x="7555688" y="1313750"/>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7" name="Google Shape;5117;p36"/>
          <p:cNvGrpSpPr/>
          <p:nvPr/>
        </p:nvGrpSpPr>
        <p:grpSpPr>
          <a:xfrm>
            <a:off x="1248463" y="1078375"/>
            <a:ext cx="487822" cy="453303"/>
            <a:chOff x="1248463" y="1078375"/>
            <a:chExt cx="487822" cy="453303"/>
          </a:xfrm>
        </p:grpSpPr>
        <p:sp>
          <p:nvSpPr>
            <p:cNvPr id="5118" name="Google Shape;5118;p36"/>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6"/>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6"/>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1" name="Google Shape;5121;p36"/>
          <p:cNvGrpSpPr/>
          <p:nvPr/>
        </p:nvGrpSpPr>
        <p:grpSpPr>
          <a:xfrm>
            <a:off x="8290351" y="863900"/>
            <a:ext cx="123600" cy="3239150"/>
            <a:chOff x="8290351" y="863900"/>
            <a:chExt cx="123600" cy="3239150"/>
          </a:xfrm>
        </p:grpSpPr>
        <p:sp>
          <p:nvSpPr>
            <p:cNvPr id="5122" name="Google Shape;5122;p36"/>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6"/>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6"/>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6"/>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6"/>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7" name="Google Shape;5127;p36"/>
          <p:cNvSpPr/>
          <p:nvPr/>
        </p:nvSpPr>
        <p:spPr>
          <a:xfrm>
            <a:off x="8291538" y="985700"/>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6">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29" name="Google Shape;5129;p36">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pic>
        <p:nvPicPr>
          <p:cNvPr id="4" name="Picture 3">
            <a:extLst>
              <a:ext uri="{FF2B5EF4-FFF2-40B4-BE49-F238E27FC236}">
                <a16:creationId xmlns:a16="http://schemas.microsoft.com/office/drawing/2014/main" id="{F603104F-219F-4AB3-5535-8326E166D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8825" y="3899271"/>
            <a:ext cx="2160201" cy="11638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80"/>
        <p:cNvGrpSpPr/>
        <p:nvPr/>
      </p:nvGrpSpPr>
      <p:grpSpPr>
        <a:xfrm>
          <a:off x="0" y="0"/>
          <a:ext cx="0" cy="0"/>
          <a:chOff x="0" y="0"/>
          <a:chExt cx="0" cy="0"/>
        </a:xfrm>
      </p:grpSpPr>
      <p:pic>
        <p:nvPicPr>
          <p:cNvPr id="12" name="Picture 13">
            <a:extLst>
              <a:ext uri="{FF2B5EF4-FFF2-40B4-BE49-F238E27FC236}">
                <a16:creationId xmlns:a16="http://schemas.microsoft.com/office/drawing/2014/main" id="{4D40FB57-83A5-8F35-60FD-55E8034828E8}"/>
              </a:ext>
            </a:extLst>
          </p:cNvPr>
          <p:cNvPicPr>
            <a:picLocks noChangeAspect="1"/>
          </p:cNvPicPr>
          <p:nvPr/>
        </p:nvPicPr>
        <p:blipFill>
          <a:blip r:embed="rId3"/>
          <a:srcRect/>
          <a:stretch>
            <a:fillRect/>
          </a:stretch>
        </p:blipFill>
        <p:spPr>
          <a:xfrm>
            <a:off x="6881903" y="2672246"/>
            <a:ext cx="1916424" cy="2254954"/>
          </a:xfrm>
          <a:prstGeom prst="rect">
            <a:avLst/>
          </a:prstGeom>
        </p:spPr>
      </p:pic>
      <p:sp>
        <p:nvSpPr>
          <p:cNvPr id="5883" name="Google Shape;5883;p45"/>
          <p:cNvSpPr txBox="1">
            <a:spLocks noGrp="1"/>
          </p:cNvSpPr>
          <p:nvPr>
            <p:ph type="title"/>
          </p:nvPr>
        </p:nvSpPr>
        <p:spPr>
          <a:xfrm>
            <a:off x="713100"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a:latin typeface="+mj-lt"/>
              </a:rPr>
              <a:t>N</a:t>
            </a:r>
            <a:r>
              <a:rPr lang="en" sz="3000" b="1">
                <a:latin typeface="+mj-lt"/>
              </a:rPr>
              <a:t>ội dung bài học </a:t>
            </a:r>
            <a:endParaRPr sz="3000" b="1">
              <a:latin typeface="+mj-lt"/>
            </a:endParaRPr>
          </a:p>
        </p:txBody>
      </p:sp>
      <p:grpSp>
        <p:nvGrpSpPr>
          <p:cNvPr id="5950" name="Google Shape;5950;p45"/>
          <p:cNvGrpSpPr/>
          <p:nvPr/>
        </p:nvGrpSpPr>
        <p:grpSpPr>
          <a:xfrm>
            <a:off x="8290351" y="863900"/>
            <a:ext cx="123600" cy="3239150"/>
            <a:chOff x="8290351" y="863900"/>
            <a:chExt cx="123600" cy="3239150"/>
          </a:xfrm>
        </p:grpSpPr>
        <p:sp>
          <p:nvSpPr>
            <p:cNvPr id="5951" name="Google Shape;5951;p45"/>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45"/>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45"/>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45"/>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45"/>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id="{9A49FEFE-4CA4-BA6F-280F-5462D87413F2}"/>
              </a:ext>
            </a:extLst>
          </p:cNvPr>
          <p:cNvSpPr/>
          <p:nvPr/>
        </p:nvSpPr>
        <p:spPr>
          <a:xfrm>
            <a:off x="780491" y="1832530"/>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1</a:t>
            </a:r>
          </a:p>
        </p:txBody>
      </p:sp>
      <p:sp>
        <p:nvSpPr>
          <p:cNvPr id="8" name="TextBox 7">
            <a:extLst>
              <a:ext uri="{FF2B5EF4-FFF2-40B4-BE49-F238E27FC236}">
                <a16:creationId xmlns:a16="http://schemas.microsoft.com/office/drawing/2014/main" id="{285CD369-8E26-171F-B8A6-A5625A2F5EBC}"/>
              </a:ext>
            </a:extLst>
          </p:cNvPr>
          <p:cNvSpPr txBox="1"/>
          <p:nvPr/>
        </p:nvSpPr>
        <p:spPr>
          <a:xfrm>
            <a:off x="1943600" y="1569194"/>
            <a:ext cx="6285114" cy="1175258"/>
          </a:xfrm>
          <a:prstGeom prst="rect">
            <a:avLst/>
          </a:prstGeom>
          <a:noFill/>
        </p:spPr>
        <p:txBody>
          <a:bodyPr wrap="square" rtlCol="0">
            <a:spAutoFit/>
          </a:bodyPr>
          <a:lstStyle/>
          <a:p>
            <a:pPr>
              <a:lnSpc>
                <a:spcPct val="150000"/>
              </a:lnSpc>
            </a:pPr>
            <a:r>
              <a:rPr lang="en-US" sz="2500"/>
              <a:t>Mạng xã hội - Kênh trao đổi thông tin phổ biến trên internet</a:t>
            </a:r>
          </a:p>
        </p:txBody>
      </p:sp>
      <p:sp>
        <p:nvSpPr>
          <p:cNvPr id="9" name="Rectangle: Rounded Corners 8">
            <a:extLst>
              <a:ext uri="{FF2B5EF4-FFF2-40B4-BE49-F238E27FC236}">
                <a16:creationId xmlns:a16="http://schemas.microsoft.com/office/drawing/2014/main" id="{087D86C0-E652-5084-9E34-4C11FB231619}"/>
              </a:ext>
            </a:extLst>
          </p:cNvPr>
          <p:cNvSpPr/>
          <p:nvPr/>
        </p:nvSpPr>
        <p:spPr>
          <a:xfrm>
            <a:off x="780491" y="3201546"/>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2</a:t>
            </a:r>
          </a:p>
        </p:txBody>
      </p:sp>
      <p:sp>
        <p:nvSpPr>
          <p:cNvPr id="10" name="TextBox 9">
            <a:extLst>
              <a:ext uri="{FF2B5EF4-FFF2-40B4-BE49-F238E27FC236}">
                <a16:creationId xmlns:a16="http://schemas.microsoft.com/office/drawing/2014/main" id="{E6B86414-D02A-98AB-3C23-E6E8C1DFA9C2}"/>
              </a:ext>
            </a:extLst>
          </p:cNvPr>
          <p:cNvSpPr txBox="1"/>
          <p:nvPr/>
        </p:nvSpPr>
        <p:spPr>
          <a:xfrm>
            <a:off x="1943600" y="3201546"/>
            <a:ext cx="6285114" cy="598177"/>
          </a:xfrm>
          <a:prstGeom prst="rect">
            <a:avLst/>
          </a:prstGeom>
          <a:noFill/>
        </p:spPr>
        <p:txBody>
          <a:bodyPr wrap="square" rtlCol="0">
            <a:spAutoFit/>
          </a:bodyPr>
          <a:lstStyle/>
          <a:p>
            <a:pPr>
              <a:lnSpc>
                <a:spcPct val="150000"/>
              </a:lnSpc>
            </a:pPr>
            <a:r>
              <a:rPr lang="en-US" sz="2500"/>
              <a:t>Thực hành: Sử dụng mạng xã hội</a:t>
            </a:r>
          </a:p>
        </p:txBody>
      </p:sp>
      <p:pic>
        <p:nvPicPr>
          <p:cNvPr id="14" name="Picture 6">
            <a:extLst>
              <a:ext uri="{FF2B5EF4-FFF2-40B4-BE49-F238E27FC236}">
                <a16:creationId xmlns:a16="http://schemas.microsoft.com/office/drawing/2014/main" id="{55A33B28-C7C2-AA55-01D6-431952881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508" y="3758316"/>
            <a:ext cx="1647327" cy="16473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000000"/>
                </a:solidFill>
                <a:latin typeface="+mj-lt"/>
              </a:rPr>
              <a:t>1. Mạng xã hội – Kênh trao đổi thông tin phổ biến</a:t>
            </a:r>
            <a:endParaRPr sz="2500" b="1">
              <a:solidFill>
                <a:srgbClr val="00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1177170" y="2208529"/>
            <a:ext cx="6631355" cy="1984582"/>
          </a:xfrm>
          <a:prstGeom prst="rect">
            <a:avLst/>
          </a:prstGeom>
          <a:noFill/>
        </p:spPr>
        <p:txBody>
          <a:bodyPr wrap="square">
            <a:spAutoFit/>
          </a:bodyPr>
          <a:lstStyle/>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1. Ở lớp 6 em đã biết sử dụng Internet để nhận và gửi thông tin. Đó là cách nào?</a:t>
            </a:r>
            <a:endParaRPr lang="en-US" sz="2000" i="1">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2. Em có biết cách trao đổi thông tin nào trên Internet đang được sử dụng nhiều nhất không? Tại sao?</a:t>
            </a:r>
            <a:endParaRPr lang="en-US" sz="2000" i="1">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538B49D-DCA2-DF53-F05B-9EB98CA2DE50}"/>
              </a:ext>
            </a:extLst>
          </p:cNvPr>
          <p:cNvSpPr txBox="1"/>
          <p:nvPr/>
        </p:nvSpPr>
        <p:spPr>
          <a:xfrm>
            <a:off x="730049" y="1400772"/>
            <a:ext cx="2169042" cy="442674"/>
          </a:xfrm>
          <a:prstGeom prst="wedgeRoundRectCallout">
            <a:avLst>
              <a:gd name="adj1" fmla="val -77696"/>
              <a:gd name="adj2" fmla="val -9557"/>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a:t>Thảo luận nhóm</a:t>
            </a:r>
          </a:p>
        </p:txBody>
      </p:sp>
      <p:sp>
        <p:nvSpPr>
          <p:cNvPr id="7" name="Oval 6">
            <a:extLst>
              <a:ext uri="{FF2B5EF4-FFF2-40B4-BE49-F238E27FC236}">
                <a16:creationId xmlns:a16="http://schemas.microsoft.com/office/drawing/2014/main" id="{25F0CE5C-56DB-09EC-5E74-6034329CEFB2}"/>
              </a:ext>
            </a:extLst>
          </p:cNvPr>
          <p:cNvSpPr/>
          <p:nvPr/>
        </p:nvSpPr>
        <p:spPr>
          <a:xfrm>
            <a:off x="647325" y="220852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Tree>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2168118" y="912803"/>
            <a:ext cx="6121640" cy="960006"/>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solidFill>
                  <a:srgbClr val="000000"/>
                </a:solidFill>
                <a:effectLst/>
                <a:latin typeface="+mn-lt"/>
                <a:ea typeface="Calibri" panose="020F0502020204030204" pitchFamily="34" charset="0"/>
                <a:cs typeface="Times New Roman" panose="02020603050405020304" pitchFamily="18" charset="0"/>
              </a:rPr>
              <a:t>Ở lớp 6 em đã biết sử dụng Internet đã nhận và gửi thông tin. Đó là sử dụng Thư điện tử (email).</a:t>
            </a:r>
            <a:endParaRPr lang="en-US" sz="2000">
              <a:effectLst/>
              <a:latin typeface="+mn-l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394774F2-2844-2383-8D31-15CC5F4758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2275" y="772300"/>
            <a:ext cx="1519888" cy="1139916"/>
          </a:xfrm>
          <a:prstGeom prst="rect">
            <a:avLst/>
          </a:prstGeom>
        </p:spPr>
      </p:pic>
      <p:pic>
        <p:nvPicPr>
          <p:cNvPr id="8" name="Picture 5">
            <a:extLst>
              <a:ext uri="{FF2B5EF4-FFF2-40B4-BE49-F238E27FC236}">
                <a16:creationId xmlns:a16="http://schemas.microsoft.com/office/drawing/2014/main" id="{6A60F7E6-927D-0368-BC0D-669B4FEA7E0E}"/>
              </a:ext>
            </a:extLst>
          </p:cNvPr>
          <p:cNvPicPr>
            <a:picLocks noChangeAspect="1"/>
          </p:cNvPicPr>
          <p:nvPr/>
        </p:nvPicPr>
        <p:blipFill>
          <a:blip r:embed="rId5"/>
          <a:srcRect/>
          <a:stretch>
            <a:fillRect/>
          </a:stretch>
        </p:blipFill>
        <p:spPr>
          <a:xfrm>
            <a:off x="2306040" y="3647632"/>
            <a:ext cx="1166130" cy="1166130"/>
          </a:xfrm>
          <a:prstGeom prst="rect">
            <a:avLst/>
          </a:prstGeom>
        </p:spPr>
      </p:pic>
      <p:pic>
        <p:nvPicPr>
          <p:cNvPr id="9" name="Picture 6">
            <a:extLst>
              <a:ext uri="{FF2B5EF4-FFF2-40B4-BE49-F238E27FC236}">
                <a16:creationId xmlns:a16="http://schemas.microsoft.com/office/drawing/2014/main" id="{EA3F5981-455B-B716-CD84-DA6A0C198E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65844" y="3647632"/>
            <a:ext cx="1166131" cy="1166131"/>
          </a:xfrm>
          <a:prstGeom prst="rect">
            <a:avLst/>
          </a:prstGeom>
        </p:spPr>
      </p:pic>
      <p:pic>
        <p:nvPicPr>
          <p:cNvPr id="10" name="Picture 3">
            <a:extLst>
              <a:ext uri="{FF2B5EF4-FFF2-40B4-BE49-F238E27FC236}">
                <a16:creationId xmlns:a16="http://schemas.microsoft.com/office/drawing/2014/main" id="{8974BE59-DE60-5B43-B7DD-3AA9A8F376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37773" y="3647632"/>
            <a:ext cx="1166130" cy="1166130"/>
          </a:xfrm>
          <a:prstGeom prst="rect">
            <a:avLst/>
          </a:prstGeom>
        </p:spPr>
      </p:pic>
      <p:sp>
        <p:nvSpPr>
          <p:cNvPr id="15" name="TextBox 14">
            <a:extLst>
              <a:ext uri="{FF2B5EF4-FFF2-40B4-BE49-F238E27FC236}">
                <a16:creationId xmlns:a16="http://schemas.microsoft.com/office/drawing/2014/main" id="{A1C9DA2D-7DC7-8371-4E9C-80F1DD37F79F}"/>
              </a:ext>
            </a:extLst>
          </p:cNvPr>
          <p:cNvSpPr txBox="1"/>
          <p:nvPr/>
        </p:nvSpPr>
        <p:spPr>
          <a:xfrm>
            <a:off x="730048" y="2158392"/>
            <a:ext cx="7578439" cy="142032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solidFill>
                  <a:srgbClr val="000000"/>
                </a:solidFill>
                <a:effectLst/>
                <a:latin typeface="+mn-lt"/>
                <a:ea typeface="Calibri" panose="020F0502020204030204" pitchFamily="34" charset="0"/>
                <a:cs typeface="Times New Roman" panose="02020603050405020304" pitchFamily="18" charset="0"/>
              </a:rPr>
              <a:t>Cách trao đổi thông tin nào trên Internet đang được sử dụng nhiều nhất là mạng xã hội như Facebook, Zalo, Instagram, Twitter</a:t>
            </a:r>
            <a:r>
              <a:rPr lang="en-US" sz="2000">
                <a:solidFill>
                  <a:srgbClr val="000000"/>
                </a:solidFill>
                <a:effectLst/>
                <a:latin typeface="+mn-lt"/>
                <a:ea typeface="Calibri" panose="020F0502020204030204" pitchFamily="34" charset="0"/>
                <a:cs typeface="Times New Roman" panose="02020603050405020304" pitchFamily="18" charset="0"/>
              </a:rPr>
              <a:t>…vì tính năng nhanh chóng và không giới hạn.</a:t>
            </a:r>
            <a:endParaRPr lang="en-US" sz="20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2000639"/>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a:latin typeface="+mn-lt"/>
                <a:ea typeface="Calibri" panose="020F0502020204030204" pitchFamily="34" charset="0"/>
                <a:cs typeface="Times New Roman" panose="02020603050405020304" pitchFamily="18" charset="0"/>
              </a:rPr>
              <a:t>Đọc </a:t>
            </a:r>
            <a:r>
              <a:rPr lang="vi-VN" sz="2000" b="1" i="1">
                <a:latin typeface="+mn-lt"/>
                <a:ea typeface="Calibri" panose="020F0502020204030204" pitchFamily="34" charset="0"/>
                <a:cs typeface="Times New Roman" panose="02020603050405020304" pitchFamily="18" charset="0"/>
              </a:rPr>
              <a:t>thông tin mục 1a – SGK tr.18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Kênh trao đổi thông tin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Kể tên một số kênh trao đổi thông tin phổ biến trên Internet hiện nay.</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Thông tin trên Internet tồn tại dưới dạng nào?</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Em hay sử dụng kênh trao đổi thông tin nào nhất? Vì sao?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a. Các kênh trao đổi thông tin trên Internet</a:t>
            </a:r>
          </a:p>
        </p:txBody>
      </p:sp>
    </p:spTree>
    <p:extLst>
      <p:ext uri="{BB962C8B-B14F-4D97-AF65-F5344CB8AC3E}">
        <p14:creationId xmlns:p14="http://schemas.microsoft.com/office/powerpoint/2010/main" val="137105453"/>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706788" y="1160249"/>
            <a:ext cx="7353317" cy="3010504"/>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Kênh trao đổi thông tin là những dịch vụ hoặc phần mềm truyền tin theo hai chiều.</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Một số kênh trao đổi thông tin phổ biến hiện nay là: thư điện tử, diễn đàn, mạng xã hội,…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Thông tin trên Internet tồn tại với nhiều dạng khác nhau như dạng văn bản, hình ảnh, âm thanh, video, phần mềm,…</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81950" y="3932450"/>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spTree>
    <p:extLst>
      <p:ext uri="{BB962C8B-B14F-4D97-AF65-F5344CB8AC3E}">
        <p14:creationId xmlns:p14="http://schemas.microsoft.com/office/powerpoint/2010/main" val="30614516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additive="base">
                                        <p:cTn id="2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 Internet Aesthetic Interface Theme for Marketing by Slidesgo">
  <a:themeElements>
    <a:clrScheme name="Simple Light">
      <a:dk1>
        <a:srgbClr val="000000"/>
      </a:dk1>
      <a:lt1>
        <a:srgbClr val="D9D9D9"/>
      </a:lt1>
      <a:dk2>
        <a:srgbClr val="FCFCFC"/>
      </a:dk2>
      <a:lt2>
        <a:srgbClr val="9DC6F8"/>
      </a:lt2>
      <a:accent1>
        <a:srgbClr val="F288B9"/>
      </a:accent1>
      <a:accent2>
        <a:srgbClr val="6B5E8D"/>
      </a:accent2>
      <a:accent3>
        <a:srgbClr val="8E7CC3"/>
      </a:accent3>
      <a:accent4>
        <a:srgbClr val="99999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2109</Words>
  <Application>Microsoft Office PowerPoint</Application>
  <PresentationFormat>On-screen Show (16:9)</PresentationFormat>
  <Paragraphs>177</Paragraphs>
  <Slides>38</Slides>
  <Notes>34</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Wingdings</vt:lpstr>
      <vt:lpstr>Nanum Gothic Coding</vt:lpstr>
      <vt:lpstr>Roboto Condensed Light</vt:lpstr>
      <vt:lpstr>Calibri Light</vt:lpstr>
      <vt:lpstr>Arial</vt:lpstr>
      <vt:lpstr>Dosis</vt:lpstr>
      <vt:lpstr>Calibri</vt:lpstr>
      <vt:lpstr>iCiel Cadena</vt:lpstr>
      <vt:lpstr>Retro Internet Aesthetic Interface Theme for Marketing by Slidesgo</vt:lpstr>
      <vt:lpstr>Office Theme</vt:lpstr>
      <vt:lpstr>PowerPoint Presentation</vt:lpstr>
      <vt:lpstr>Em hãy kể tên những cách trao đổi thông tin giữa người với người mà em biết. </vt:lpstr>
      <vt:lpstr>PowerPoint Presentation</vt:lpstr>
      <vt:lpstr>BÀI 4: MẠNG XÃ HỘI VÀ MỘT SỐ KÊNH TRAO ĐỔI THÔNG TIN  TRÊN INTERNET</vt:lpstr>
      <vt:lpstr>Nội dung bài học </vt:lpstr>
      <vt:lpstr>1. Mạng xã hội – Kênh trao đổi thông tin phổ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Thực hành: Sử dụng mạng xã hội</vt:lpstr>
      <vt:lpstr>a. Tạo tài khoản Facebook</vt:lpstr>
      <vt:lpstr>b. Sử dụng một số chức năng của tài khoản vừa tạo</vt:lpstr>
      <vt:lpstr>c. Kết nối với một bạn trong lớp</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VẬN DỤNG</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Lê Thị Thùy</cp:lastModifiedBy>
  <cp:revision>5</cp:revision>
  <dcterms:modified xsi:type="dcterms:W3CDTF">2023-10-02T04:10:29Z</dcterms:modified>
</cp:coreProperties>
</file>