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Lst>
  <p:sldIdLst>
    <p:sldId id="273" r:id="rId3"/>
    <p:sldId id="256" r:id="rId4"/>
    <p:sldId id="274" r:id="rId5"/>
    <p:sldId id="275" r:id="rId6"/>
    <p:sldId id="276" r:id="rId7"/>
    <p:sldId id="277" r:id="rId8"/>
    <p:sldId id="27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400"/>
    <a:srgbClr val="39930C"/>
    <a:srgbClr val="FFC908"/>
    <a:srgbClr val="FF6D2F"/>
    <a:srgbClr val="01A690"/>
    <a:srgbClr val="F48812"/>
    <a:srgbClr val="FF33CC"/>
    <a:srgbClr val="F56D22"/>
    <a:srgbClr val="FC694A"/>
    <a:srgbClr val="59CA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5" autoAdjust="0"/>
    <p:restoredTop sz="94660"/>
  </p:normalViewPr>
  <p:slideViewPr>
    <p:cSldViewPr snapToGrid="0">
      <p:cViewPr varScale="1">
        <p:scale>
          <a:sx n="83" d="100"/>
          <a:sy n="83" d="100"/>
        </p:scale>
        <p:origin x="59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2/7/2023</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29490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2/7/2023</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461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2/7/2023</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9563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7AC25B46-BDF4-4D48-B2F1-14DF231B61C2}" type="datetimeFigureOut">
              <a:rPr lang="en-US" smtClean="0"/>
              <a:t>2/7/2023</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131831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7AC25B46-BDF4-4D48-B2F1-14DF231B61C2}" type="datetimeFigureOut">
              <a:rPr lang="en-US" smtClean="0"/>
              <a:t>2/7/2023</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5120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7AC25B46-BDF4-4D48-B2F1-14DF231B61C2}" type="datetimeFigureOut">
              <a:rPr lang="en-US" smtClean="0"/>
              <a:t>2/7/2023</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41530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7AC25B46-BDF4-4D48-B2F1-14DF231B61C2}" type="datetimeFigureOut">
              <a:rPr lang="en-US" smtClean="0"/>
              <a:t>2/7/2023</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77678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7AC25B46-BDF4-4D48-B2F1-14DF231B61C2}" type="datetimeFigureOut">
              <a:rPr lang="en-US" smtClean="0"/>
              <a:t>2/7/2023</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43433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AC25B46-BDF4-4D48-B2F1-14DF231B61C2}" type="datetimeFigureOut">
              <a:rPr lang="en-US" smtClean="0"/>
              <a:t>2/7/2023</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85684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7AC25B46-BDF4-4D48-B2F1-14DF231B61C2}" type="datetimeFigureOut">
              <a:rPr lang="en-US" smtClean="0"/>
              <a:t>2/7/2023</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42543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7AC25B46-BDF4-4D48-B2F1-14DF231B61C2}" type="datetimeFigureOut">
              <a:rPr lang="en-US" smtClean="0"/>
              <a:t>2/7/2023</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09457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2/7/2023</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1688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7AC25B46-BDF4-4D48-B2F1-14DF231B61C2}" type="datetimeFigureOut">
              <a:rPr lang="en-US" smtClean="0"/>
              <a:t>2/7/2023</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693212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AC25B46-BDF4-4D48-B2F1-14DF231B61C2}" type="datetimeFigureOut">
              <a:rPr lang="en-US" smtClean="0"/>
              <a:t>2/7/2023</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759723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7AC25B46-BDF4-4D48-B2F1-14DF231B61C2}" type="datetimeFigureOut">
              <a:rPr lang="en-US" smtClean="0"/>
              <a:t>2/7/2023</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0606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2/7/2023</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5613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2/7/2023</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582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2/7/2023</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543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2/7/2023</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1261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2/7/2023</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431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2/7/2023</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3157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2/7/2023</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78480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F07CD3FD-BE54-4400-942B-C6C15AA73DFD}" type="datetimeFigureOut">
              <a:rPr lang="en-US" smtClean="0"/>
              <a:t>2/7/2023</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A4C0CD32-A6C8-4BA5-B3DF-D8325E32CAA4}" type="slidenum">
              <a:rPr lang="en-US" smtClean="0"/>
              <a:t>‹#›</a:t>
            </a:fld>
            <a:endParaRPr lang="en-US"/>
          </a:p>
        </p:txBody>
      </p:sp>
    </p:spTree>
    <p:extLst>
      <p:ext uri="{BB962C8B-B14F-4D97-AF65-F5344CB8AC3E}">
        <p14:creationId xmlns:p14="http://schemas.microsoft.com/office/powerpoint/2010/main" val="21172542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25B46-BDF4-4D48-B2F1-14DF231B61C2}" type="datetimeFigureOut">
              <a:rPr lang="en-US" smtClean="0"/>
              <a:t>2/7/2023</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A89A7-DDB5-4CB7-920B-15EDC6298550}" type="slidenum">
              <a:rPr lang="en-US" smtClean="0"/>
              <a:t>‹#›</a:t>
            </a:fld>
            <a:endParaRPr lang="en-US"/>
          </a:p>
        </p:txBody>
      </p:sp>
    </p:spTree>
    <p:extLst>
      <p:ext uri="{BB962C8B-B14F-4D97-AF65-F5344CB8AC3E}">
        <p14:creationId xmlns:p14="http://schemas.microsoft.com/office/powerpoint/2010/main" val="15998986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285371" y="2102633"/>
            <a:ext cx="9566788" cy="400110"/>
          </a:xfrm>
          <a:prstGeom prst="rect">
            <a:avLst/>
          </a:prstGeom>
          <a:solidFill>
            <a:schemeClr val="bg1"/>
          </a:solid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Trình bày hai phương pháp phổ biến để phát hiện lỗi lôgic trong chương trình?</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3D260654-1F7E-C774-CC6D-383F76AA339D}"/>
              </a:ext>
            </a:extLst>
          </p:cNvPr>
          <p:cNvGrpSpPr/>
          <p:nvPr/>
        </p:nvGrpSpPr>
        <p:grpSpPr>
          <a:xfrm>
            <a:off x="164631" y="141051"/>
            <a:ext cx="2849160" cy="1585639"/>
            <a:chOff x="3771623" y="1101441"/>
            <a:chExt cx="2849160" cy="1585639"/>
          </a:xfrm>
        </p:grpSpPr>
        <p:pic>
          <p:nvPicPr>
            <p:cNvPr id="2" name="Picture 2" descr="YELLOW TEA | Ato Gaido">
              <a:extLst>
                <a:ext uri="{FF2B5EF4-FFF2-40B4-BE49-F238E27FC236}">
                  <a16:creationId xmlns:a16="http://schemas.microsoft.com/office/drawing/2014/main" id="{009BFFED-79AD-1067-6EDA-CFD22B0E2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623" y="1101441"/>
              <a:ext cx="2849160" cy="15856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3892363" y="1355651"/>
              <a:ext cx="2607681" cy="1077218"/>
            </a:xfrm>
            <a:prstGeom prst="rect">
              <a:avLst/>
            </a:prstGeom>
            <a:noFill/>
          </p:spPr>
          <p:txBody>
            <a:bodyPr wrap="square" rtlCol="0">
              <a:spAutoFit/>
            </a:bodyPr>
            <a:lstStyle/>
            <a:p>
              <a:pPr algn="ctr"/>
              <a:r>
                <a:rPr lang="en-US" sz="3200" b="1">
                  <a:latin typeface="Open Sans" panose="020B0606030504020204" pitchFamily="34" charset="0"/>
                  <a:ea typeface="Open Sans" panose="020B0606030504020204" pitchFamily="34" charset="0"/>
                  <a:cs typeface="Open Sans" panose="020B0606030504020204" pitchFamily="34" charset="0"/>
                </a:rPr>
                <a:t>KIỂM TRA BÀI CŨ</a:t>
              </a:r>
              <a:endParaRPr lang="vi-VN" sz="3200" b="1">
                <a:latin typeface="Open Sans" panose="020B0606030504020204" pitchFamily="34" charset="0"/>
                <a:ea typeface="Open Sans" panose="020B0606030504020204" pitchFamily="34" charset="0"/>
                <a:cs typeface="Open Sans" panose="020B0606030504020204" pitchFamily="34" charset="0"/>
              </a:endParaRPr>
            </a:p>
          </p:txBody>
        </p:sp>
      </p:grpSp>
      <p:sp>
        <p:nvSpPr>
          <p:cNvPr id="8" name="TextBox 7">
            <a:extLst>
              <a:ext uri="{FF2B5EF4-FFF2-40B4-BE49-F238E27FC236}">
                <a16:creationId xmlns:a16="http://schemas.microsoft.com/office/drawing/2014/main" id="{BA7730C6-0310-EFAC-7109-3A7724CCFD1C}"/>
              </a:ext>
            </a:extLst>
          </p:cNvPr>
          <p:cNvSpPr txBox="1"/>
          <p:nvPr/>
        </p:nvSpPr>
        <p:spPr>
          <a:xfrm>
            <a:off x="285371" y="2761394"/>
            <a:ext cx="9566788" cy="1323439"/>
          </a:xfrm>
          <a:prstGeom prst="rect">
            <a:avLst/>
          </a:prstGeom>
          <a:solidFill>
            <a:schemeClr val="bg1"/>
          </a:solid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 Tập trung vào những khối lệnh trực tiếp gây ra lỗi và những khối lệnh liên quan logic đến nó theo các cấu trúc điều khiển.</a:t>
            </a:r>
          </a:p>
          <a:p>
            <a:pPr lvl="0">
              <a:defRPr/>
            </a:pPr>
            <a:r>
              <a:rPr lang="vi-VN" sz="2000">
                <a:latin typeface="Open Sans" panose="020B0606030504020204" pitchFamily="34" charset="0"/>
                <a:ea typeface="Open Sans" panose="020B0606030504020204" pitchFamily="34" charset="0"/>
                <a:cs typeface="Open Sans" panose="020B0606030504020204" pitchFamily="34" charset="0"/>
              </a:rPr>
              <a:t>+ Chạy chương trình từng bước, kết hợp theo dõi sự thay đổi của các biến, các giá trị đầu ra và so sánh với các giá trị tính được theo cách thủ công.</a:t>
            </a:r>
          </a:p>
        </p:txBody>
      </p:sp>
    </p:spTree>
    <p:extLst>
      <p:ext uri="{BB962C8B-B14F-4D97-AF65-F5344CB8AC3E}">
        <p14:creationId xmlns:p14="http://schemas.microsoft.com/office/powerpoint/2010/main" val="11452763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5161935" y="539351"/>
            <a:ext cx="6658493" cy="2293093"/>
          </a:xfrm>
        </p:spPr>
        <p:txBody>
          <a:bodyPr vert="horz" lIns="91440" tIns="45720" rIns="91440" bIns="45720" rtlCol="0" anchor="t">
            <a:noAutofit/>
          </a:bodyPr>
          <a:lstStyle/>
          <a:p>
            <a:pPr algn="ctr"/>
            <a:r>
              <a:rPr lang="en-US" sz="6600" b="1">
                <a:effectLst/>
                <a:latin typeface="Open Sans" panose="020B0606030504020204" pitchFamily="34" charset="0"/>
                <a:ea typeface="Open Sans" panose="020B0606030504020204" pitchFamily="34" charset="0"/>
                <a:cs typeface="Open Sans" panose="020B0606030504020204" pitchFamily="34" charset="0"/>
              </a:rPr>
              <a:t>TIẾT 32. </a:t>
            </a:r>
            <a:r>
              <a:rPr lang="vi-VN" sz="6600" b="1">
                <a:effectLst/>
                <a:latin typeface="Open Sans" panose="020B0606030504020204" pitchFamily="34" charset="0"/>
                <a:ea typeface="Open Sans" panose="020B0606030504020204" pitchFamily="34" charset="0"/>
                <a:cs typeface="Open Sans" panose="020B0606030504020204" pitchFamily="34" charset="0"/>
              </a:rPr>
              <a:t>BÀI 1</a:t>
            </a:r>
            <a:r>
              <a:rPr lang="en-US" sz="6600" b="1">
                <a:effectLst/>
                <a:latin typeface="Open Sans" panose="020B0606030504020204" pitchFamily="34" charset="0"/>
                <a:ea typeface="Open Sans" panose="020B0606030504020204" pitchFamily="34" charset="0"/>
                <a:cs typeface="Open Sans" panose="020B0606030504020204" pitchFamily="34" charset="0"/>
              </a:rPr>
              <a:t>5</a:t>
            </a:r>
            <a:r>
              <a:rPr lang="vi-VN" sz="6600" b="1">
                <a:effectLst/>
                <a:latin typeface="Open Sans" panose="020B0606030504020204" pitchFamily="34" charset="0"/>
                <a:ea typeface="Open Sans" panose="020B0606030504020204" pitchFamily="34" charset="0"/>
                <a:cs typeface="Open Sans" panose="020B0606030504020204" pitchFamily="34" charset="0"/>
              </a:rPr>
              <a:t>: </a:t>
            </a:r>
            <a:br>
              <a:rPr lang="en-US" sz="6600" b="1">
                <a:effectLst/>
                <a:latin typeface="Open Sans" panose="020B0606030504020204" pitchFamily="34" charset="0"/>
                <a:ea typeface="Open Sans" panose="020B0606030504020204" pitchFamily="34" charset="0"/>
                <a:cs typeface="Open Sans" panose="020B0606030504020204" pitchFamily="34" charset="0"/>
              </a:rPr>
            </a:br>
            <a:r>
              <a:rPr lang="en-US" sz="6600" b="1">
                <a:effectLst/>
                <a:latin typeface="Open Sans" panose="020B0606030504020204" pitchFamily="34" charset="0"/>
                <a:ea typeface="Open Sans" panose="020B0606030504020204" pitchFamily="34" charset="0"/>
                <a:cs typeface="Open Sans" panose="020B0606030504020204" pitchFamily="34" charset="0"/>
              </a:rPr>
              <a:t>GỠ LỖI (Tiếp)</a:t>
            </a:r>
          </a:p>
        </p:txBody>
      </p:sp>
      <p:sp>
        <p:nvSpPr>
          <p:cNvPr id="3" name="Subtitle 2">
            <a:extLst>
              <a:ext uri="{FF2B5EF4-FFF2-40B4-BE49-F238E27FC236}">
                <a16:creationId xmlns:a16="http://schemas.microsoft.com/office/drawing/2014/main" id="{C59BD655-F7DD-EBAD-D6B3-E49C84B099EE}"/>
              </a:ext>
            </a:extLst>
          </p:cNvPr>
          <p:cNvSpPr>
            <a:spLocks noGrp="1"/>
          </p:cNvSpPr>
          <p:nvPr>
            <p:ph type="subTitle" idx="1"/>
          </p:nvPr>
        </p:nvSpPr>
        <p:spPr>
          <a:xfrm>
            <a:off x="766687" y="6095817"/>
            <a:ext cx="4395248" cy="445664"/>
          </a:xfrm>
        </p:spPr>
        <p:txBody>
          <a:bodyPr vert="horz" lIns="91440" tIns="45720" rIns="91440" bIns="45720" rtlCol="0" anchor="t">
            <a:normAutofit/>
          </a:bodyPr>
          <a:lstStyle/>
          <a:p>
            <a:r>
              <a:rPr lang="en-US" b="1">
                <a:effectLst/>
                <a:latin typeface="Open Sans" panose="020B0606030504020204" pitchFamily="34" charset="0"/>
                <a:ea typeface="Open Sans" panose="020B0606030504020204" pitchFamily="34" charset="0"/>
                <a:cs typeface="Open Sans" panose="020B0606030504020204" pitchFamily="34" charset="0"/>
              </a:rPr>
              <a:t>Người dạy: Thầy Giáo Tin</a:t>
            </a:r>
          </a:p>
        </p:txBody>
      </p:sp>
    </p:spTree>
    <p:extLst>
      <p:ext uri="{BB962C8B-B14F-4D97-AF65-F5344CB8AC3E}">
        <p14:creationId xmlns:p14="http://schemas.microsoft.com/office/powerpoint/2010/main" val="263324718"/>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3" presetClass="entr" presetSubtype="52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anim calcmode="lin" valueType="num">
                                      <p:cBhvr>
                                        <p:cTn id="17"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285371" y="2010494"/>
            <a:ext cx="5810629" cy="1631216"/>
          </a:xfrm>
          <a:prstGeom prst="rect">
            <a:avLst/>
          </a:prstGeom>
          <a:solidFill>
            <a:schemeClr val="bg1"/>
          </a:solid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Giả sử trong trò chơi </a:t>
            </a:r>
            <a:r>
              <a:rPr lang="en-US" sz="2000">
                <a:latin typeface="Open Sans" panose="020B0606030504020204" pitchFamily="34" charset="0"/>
                <a:ea typeface="Open Sans" panose="020B0606030504020204" pitchFamily="34" charset="0"/>
                <a:cs typeface="Open Sans" panose="020B0606030504020204" pitchFamily="34" charset="0"/>
              </a:rPr>
              <a:t>Đ</a:t>
            </a:r>
            <a:r>
              <a:rPr lang="vi-VN" sz="2000">
                <a:latin typeface="Open Sans" panose="020B0606030504020204" pitchFamily="34" charset="0"/>
                <a:ea typeface="Open Sans" panose="020B0606030504020204" pitchFamily="34" charset="0"/>
                <a:cs typeface="Open Sans" panose="020B0606030504020204" pitchFamily="34" charset="0"/>
              </a:rPr>
              <a:t>oán số, không ai được đoán quá 7 lần. Em hãy gỡ lỗi chương trình trò chơi Đoán số trong hình 15.4 (đã được bổ sung chức năng thông báo người chơi thua cuộc nếu vẫn đoán sai ở lần thứ 7)</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3D260654-1F7E-C774-CC6D-383F76AA339D}"/>
              </a:ext>
            </a:extLst>
          </p:cNvPr>
          <p:cNvGrpSpPr/>
          <p:nvPr/>
        </p:nvGrpSpPr>
        <p:grpSpPr>
          <a:xfrm>
            <a:off x="164631" y="141051"/>
            <a:ext cx="2849160" cy="1585639"/>
            <a:chOff x="3771623" y="1101441"/>
            <a:chExt cx="2849160" cy="1585639"/>
          </a:xfrm>
        </p:grpSpPr>
        <p:pic>
          <p:nvPicPr>
            <p:cNvPr id="2" name="Picture 2" descr="YELLOW TEA | Ato Gaido">
              <a:extLst>
                <a:ext uri="{FF2B5EF4-FFF2-40B4-BE49-F238E27FC236}">
                  <a16:creationId xmlns:a16="http://schemas.microsoft.com/office/drawing/2014/main" id="{009BFFED-79AD-1067-6EDA-CFD22B0E2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623" y="1101441"/>
              <a:ext cx="2849160" cy="15856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3771623" y="1385245"/>
              <a:ext cx="2607681" cy="954107"/>
            </a:xfrm>
            <a:prstGeom prst="rect">
              <a:avLst/>
            </a:prstGeom>
            <a:noFill/>
          </p:spPr>
          <p:txBody>
            <a:bodyPr wrap="square" rtlCol="0">
              <a:spAutoFit/>
            </a:bodyPr>
            <a:lstStyle/>
            <a:p>
              <a:pPr algn="ctr"/>
              <a:r>
                <a:rPr lang="en-US" sz="2800" b="1">
                  <a:latin typeface="Open Sans" panose="020B0606030504020204" pitchFamily="34" charset="0"/>
                  <a:ea typeface="Open Sans" panose="020B0606030504020204" pitchFamily="34" charset="0"/>
                  <a:cs typeface="Open Sans" panose="020B0606030504020204" pitchFamily="34" charset="0"/>
                </a:rPr>
                <a:t>2. Thực hành: Gỡ lỗi</a:t>
              </a:r>
              <a:endParaRPr lang="vi-VN" sz="2800" b="1">
                <a:latin typeface="Open Sans" panose="020B0606030504020204" pitchFamily="34" charset="0"/>
                <a:ea typeface="Open Sans" panose="020B0606030504020204" pitchFamily="34" charset="0"/>
                <a:cs typeface="Open Sans" panose="020B0606030504020204" pitchFamily="34" charset="0"/>
              </a:endParaRPr>
            </a:p>
          </p:txBody>
        </p:sp>
      </p:grpSp>
      <p:pic>
        <p:nvPicPr>
          <p:cNvPr id="5" name="Picture 4">
            <a:extLst>
              <a:ext uri="{FF2B5EF4-FFF2-40B4-BE49-F238E27FC236}">
                <a16:creationId xmlns:a16="http://schemas.microsoft.com/office/drawing/2014/main" id="{AAF21143-71E2-A322-28BE-6784CD99FCC7}"/>
              </a:ext>
            </a:extLst>
          </p:cNvPr>
          <p:cNvPicPr>
            <a:picLocks noChangeAspect="1"/>
          </p:cNvPicPr>
          <p:nvPr/>
        </p:nvPicPr>
        <p:blipFill>
          <a:blip r:embed="rId4"/>
          <a:stretch>
            <a:fillRect/>
          </a:stretch>
        </p:blipFill>
        <p:spPr>
          <a:xfrm>
            <a:off x="6352985" y="245488"/>
            <a:ext cx="4561450" cy="6367025"/>
          </a:xfrm>
          <a:prstGeom prst="rect">
            <a:avLst/>
          </a:prstGeom>
        </p:spPr>
      </p:pic>
    </p:spTree>
    <p:extLst>
      <p:ext uri="{BB962C8B-B14F-4D97-AF65-F5344CB8AC3E}">
        <p14:creationId xmlns:p14="http://schemas.microsoft.com/office/powerpoint/2010/main" val="20194327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285371" y="1726690"/>
            <a:ext cx="5810629" cy="2862322"/>
          </a:xfrm>
          <a:prstGeom prst="rect">
            <a:avLst/>
          </a:prstGeom>
          <a:solidFill>
            <a:schemeClr val="bg1"/>
          </a:solidFill>
          <a:effectLst/>
        </p:spPr>
        <p:txBody>
          <a:bodyPr wrap="square" rtlCol="0">
            <a:spAutoFit/>
          </a:bodyPr>
          <a:lstStyle/>
          <a:p>
            <a:pPr marL="457200" lvl="0" indent="-457200">
              <a:buAutoNum type="alphaLcPeriod"/>
              <a:defRPr/>
            </a:pPr>
            <a:r>
              <a:rPr lang="en-US" sz="2000" b="1" i="1">
                <a:latin typeface="Open Sans" panose="020B0606030504020204" pitchFamily="34" charset="0"/>
                <a:ea typeface="Open Sans" panose="020B0606030504020204" pitchFamily="34" charset="0"/>
                <a:cs typeface="Open Sans" panose="020B0606030504020204" pitchFamily="34" charset="0"/>
              </a:rPr>
              <a:t>Kiểm thử và phát hiện lỗi</a:t>
            </a:r>
          </a:p>
          <a:p>
            <a:pPr lvl="0">
              <a:defRPr/>
            </a:pPr>
            <a:r>
              <a:rPr kumimoji="0" lang="vi-VN" sz="200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Bước</a:t>
            </a:r>
            <a:r>
              <a:rPr kumimoji="0" lang="en-US" sz="2000" i="1"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1</a:t>
            </a:r>
            <a:r>
              <a:rPr kumimoji="0" lang="vi-VN" sz="200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Chạy thử chương trình</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Với tình huống đoán đúng số bí mật s</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u không quá 7 lần đoán, thông báo hiển thị số lần đoán không xuất hiện cụm từ </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lang="en-US" sz="2000">
                <a:latin typeface="Open Sans" panose="020B0606030504020204" pitchFamily="34" charset="0"/>
                <a:ea typeface="Open Sans" panose="020B0606030504020204" pitchFamily="34" charset="0"/>
                <a:cs typeface="Open Sans" panose="020B0606030504020204" pitchFamily="34" charset="0"/>
              </a:rPr>
              <a:t>S</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ố lần đoán</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n</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hư trong chương trình
</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Với tình huống đoán sai phải chương trình không kết thúc và báo thua ngay sau khi đoán sai lần thứ 7 mà vẫn cho đoán thêm 1 lần nữa</a:t>
            </a:r>
          </a:p>
        </p:txBody>
      </p:sp>
      <p:grpSp>
        <p:nvGrpSpPr>
          <p:cNvPr id="3" name="Group 2">
            <a:extLst>
              <a:ext uri="{FF2B5EF4-FFF2-40B4-BE49-F238E27FC236}">
                <a16:creationId xmlns:a16="http://schemas.microsoft.com/office/drawing/2014/main" id="{3D260654-1F7E-C774-CC6D-383F76AA339D}"/>
              </a:ext>
            </a:extLst>
          </p:cNvPr>
          <p:cNvGrpSpPr/>
          <p:nvPr/>
        </p:nvGrpSpPr>
        <p:grpSpPr>
          <a:xfrm>
            <a:off x="164631" y="141051"/>
            <a:ext cx="2849160" cy="1585639"/>
            <a:chOff x="3771623" y="1101441"/>
            <a:chExt cx="2849160" cy="1585639"/>
          </a:xfrm>
        </p:grpSpPr>
        <p:pic>
          <p:nvPicPr>
            <p:cNvPr id="2" name="Picture 2" descr="YELLOW TEA | Ato Gaido">
              <a:extLst>
                <a:ext uri="{FF2B5EF4-FFF2-40B4-BE49-F238E27FC236}">
                  <a16:creationId xmlns:a16="http://schemas.microsoft.com/office/drawing/2014/main" id="{009BFFED-79AD-1067-6EDA-CFD22B0E2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623" y="1101441"/>
              <a:ext cx="2849160" cy="15856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3771623" y="1385245"/>
              <a:ext cx="2607681" cy="954107"/>
            </a:xfrm>
            <a:prstGeom prst="rect">
              <a:avLst/>
            </a:prstGeom>
            <a:noFill/>
          </p:spPr>
          <p:txBody>
            <a:bodyPr wrap="square" rtlCol="0">
              <a:spAutoFit/>
            </a:bodyPr>
            <a:lstStyle/>
            <a:p>
              <a:pPr algn="ctr"/>
              <a:r>
                <a:rPr lang="en-US" sz="2800" b="1">
                  <a:latin typeface="Open Sans" panose="020B0606030504020204" pitchFamily="34" charset="0"/>
                  <a:ea typeface="Open Sans" panose="020B0606030504020204" pitchFamily="34" charset="0"/>
                  <a:cs typeface="Open Sans" panose="020B0606030504020204" pitchFamily="34" charset="0"/>
                </a:rPr>
                <a:t>2. Thực hành: Gỡ lỗi</a:t>
              </a:r>
              <a:endParaRPr lang="vi-VN" sz="2800" b="1">
                <a:latin typeface="Open Sans" panose="020B0606030504020204" pitchFamily="34" charset="0"/>
                <a:ea typeface="Open Sans" panose="020B0606030504020204" pitchFamily="34" charset="0"/>
                <a:cs typeface="Open Sans" panose="020B0606030504020204" pitchFamily="34" charset="0"/>
              </a:endParaRPr>
            </a:p>
          </p:txBody>
        </p:sp>
      </p:grpSp>
      <p:pic>
        <p:nvPicPr>
          <p:cNvPr id="5" name="Picture 4">
            <a:extLst>
              <a:ext uri="{FF2B5EF4-FFF2-40B4-BE49-F238E27FC236}">
                <a16:creationId xmlns:a16="http://schemas.microsoft.com/office/drawing/2014/main" id="{AAF21143-71E2-A322-28BE-6784CD99FCC7}"/>
              </a:ext>
            </a:extLst>
          </p:cNvPr>
          <p:cNvPicPr>
            <a:picLocks noChangeAspect="1"/>
          </p:cNvPicPr>
          <p:nvPr/>
        </p:nvPicPr>
        <p:blipFill>
          <a:blip r:embed="rId4"/>
          <a:stretch>
            <a:fillRect/>
          </a:stretch>
        </p:blipFill>
        <p:spPr>
          <a:xfrm>
            <a:off x="6352985" y="245488"/>
            <a:ext cx="4561450" cy="6367025"/>
          </a:xfrm>
          <a:prstGeom prst="rect">
            <a:avLst/>
          </a:prstGeom>
        </p:spPr>
      </p:pic>
      <p:sp>
        <p:nvSpPr>
          <p:cNvPr id="4" name="TextBox 3">
            <a:extLst>
              <a:ext uri="{FF2B5EF4-FFF2-40B4-BE49-F238E27FC236}">
                <a16:creationId xmlns:a16="http://schemas.microsoft.com/office/drawing/2014/main" id="{19E980D8-B59A-7FF0-08E5-49D52FD11D1C}"/>
              </a:ext>
            </a:extLst>
          </p:cNvPr>
          <p:cNvSpPr txBox="1"/>
          <p:nvPr/>
        </p:nvSpPr>
        <p:spPr>
          <a:xfrm>
            <a:off x="285371" y="2081223"/>
            <a:ext cx="5810629" cy="4093428"/>
          </a:xfrm>
          <a:prstGeom prst="rect">
            <a:avLst/>
          </a:prstGeom>
          <a:solidFill>
            <a:schemeClr val="bg1"/>
          </a:solidFill>
          <a:effectLst/>
        </p:spPr>
        <p:txBody>
          <a:bodyPr wrap="square" rtlCol="0">
            <a:spAutoFit/>
          </a:bodyPr>
          <a:lstStyle/>
          <a:p>
            <a:pPr lvl="0">
              <a:defRPr/>
            </a:pPr>
            <a:r>
              <a:rPr kumimoji="0" lang="vi-VN" sz="200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Bước</a:t>
            </a:r>
            <a:r>
              <a:rPr kumimoji="0" lang="en-US" sz="2000" i="1"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2</a:t>
            </a:r>
            <a:r>
              <a:rPr kumimoji="0" lang="vi-VN" sz="200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i="1"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Phát</a:t>
            </a:r>
            <a:r>
              <a:rPr kumimoji="0" lang="en-US" sz="2000" i="1"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hiện lỗi</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Gợi</a:t>
            </a:r>
            <a:r>
              <a:rPr kumimoji="0" lang="en-US" sz="2000"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ý</a:t>
            </a:r>
          </a:p>
          <a:p>
            <a:pPr lvl="0">
              <a:defRPr/>
            </a:pP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Trong tình huống thứ nhất, lỗi xảy ra ở câu lệnh hiển thị. Phép toán ghép nối các chữ là </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kết hợp...</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2000">
                <a:latin typeface="Open Sans" panose="020B0606030504020204" pitchFamily="34" charset="0"/>
                <a:ea typeface="Open Sans" panose="020B0606030504020204" pitchFamily="34" charset="0"/>
                <a:cs typeface="Open Sans" panose="020B0606030504020204" pitchFamily="34" charset="0"/>
              </a:rPr>
              <a:t>c</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hứ không phải</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dấu</a:t>
            </a:r>
            <a:r>
              <a:rPr kumimoji="0" lang="en-US" sz="2000"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Trong tình huống thứ </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hai</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lỗi xảy ra ở biểu thức điều kiện. Vì mỗi người không đ</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oán</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quá 7 lần, nên vòng lặp </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6</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10</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sẽ kết thúc khi số lần đoán</a:t>
            </a:r>
            <a:r>
              <a:rPr kumimoji="0" lang="en-US" sz="2000"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bằng</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7.
Ngoài ra, sau 7 lần đoán, vẫn có thể xảy ra </a:t>
            </a: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hai</a:t>
            </a:r>
            <a:r>
              <a:rPr kumimoji="0" lang="vi-VN"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khả năng đoán đúng hoặc đoán sai. Vì vậy, số lần đoán không cho biết kết quả đoán đúng hay sai</a:t>
            </a:r>
          </a:p>
        </p:txBody>
      </p:sp>
    </p:spTree>
    <p:extLst>
      <p:ext uri="{BB962C8B-B14F-4D97-AF65-F5344CB8AC3E}">
        <p14:creationId xmlns:p14="http://schemas.microsoft.com/office/powerpoint/2010/main" val="32648612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260654-1F7E-C774-CC6D-383F76AA339D}"/>
              </a:ext>
            </a:extLst>
          </p:cNvPr>
          <p:cNvGrpSpPr/>
          <p:nvPr/>
        </p:nvGrpSpPr>
        <p:grpSpPr>
          <a:xfrm>
            <a:off x="164631" y="141051"/>
            <a:ext cx="2849160" cy="1585639"/>
            <a:chOff x="3771623" y="1101441"/>
            <a:chExt cx="2849160" cy="1585639"/>
          </a:xfrm>
        </p:grpSpPr>
        <p:pic>
          <p:nvPicPr>
            <p:cNvPr id="2" name="Picture 2" descr="YELLOW TEA | Ato Gaido">
              <a:extLst>
                <a:ext uri="{FF2B5EF4-FFF2-40B4-BE49-F238E27FC236}">
                  <a16:creationId xmlns:a16="http://schemas.microsoft.com/office/drawing/2014/main" id="{009BFFED-79AD-1067-6EDA-CFD22B0E2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623" y="1101441"/>
              <a:ext cx="2849160" cy="15856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3771623" y="1385245"/>
              <a:ext cx="2607681" cy="954107"/>
            </a:xfrm>
            <a:prstGeom prst="rect">
              <a:avLst/>
            </a:prstGeom>
            <a:noFill/>
          </p:spPr>
          <p:txBody>
            <a:bodyPr wrap="square" rtlCol="0">
              <a:spAutoFit/>
            </a:bodyPr>
            <a:lstStyle/>
            <a:p>
              <a:pPr algn="ctr"/>
              <a:r>
                <a:rPr lang="en-US" sz="2800" b="1">
                  <a:latin typeface="Open Sans" panose="020B0606030504020204" pitchFamily="34" charset="0"/>
                  <a:ea typeface="Open Sans" panose="020B0606030504020204" pitchFamily="34" charset="0"/>
                  <a:cs typeface="Open Sans" panose="020B0606030504020204" pitchFamily="34" charset="0"/>
                </a:rPr>
                <a:t>2. Thực hành: Gỡ lỗi</a:t>
              </a:r>
              <a:endParaRPr lang="vi-VN" sz="2800" b="1">
                <a:latin typeface="Open Sans" panose="020B0606030504020204" pitchFamily="34" charset="0"/>
                <a:ea typeface="Open Sans" panose="020B0606030504020204" pitchFamily="34" charset="0"/>
                <a:cs typeface="Open Sans" panose="020B0606030504020204" pitchFamily="34" charset="0"/>
              </a:endParaRPr>
            </a:p>
          </p:txBody>
        </p:sp>
      </p:grpSp>
      <p:pic>
        <p:nvPicPr>
          <p:cNvPr id="5" name="Picture 4">
            <a:extLst>
              <a:ext uri="{FF2B5EF4-FFF2-40B4-BE49-F238E27FC236}">
                <a16:creationId xmlns:a16="http://schemas.microsoft.com/office/drawing/2014/main" id="{AAF21143-71E2-A322-28BE-6784CD99FCC7}"/>
              </a:ext>
            </a:extLst>
          </p:cNvPr>
          <p:cNvPicPr>
            <a:picLocks noChangeAspect="1"/>
          </p:cNvPicPr>
          <p:nvPr/>
        </p:nvPicPr>
        <p:blipFill>
          <a:blip r:embed="rId4"/>
          <a:stretch>
            <a:fillRect/>
          </a:stretch>
        </p:blipFill>
        <p:spPr>
          <a:xfrm>
            <a:off x="7787918" y="66378"/>
            <a:ext cx="4404081" cy="6147364"/>
          </a:xfrm>
          <a:prstGeom prst="rect">
            <a:avLst/>
          </a:prstGeom>
        </p:spPr>
      </p:pic>
      <p:sp>
        <p:nvSpPr>
          <p:cNvPr id="7" name="TextBox 6">
            <a:extLst>
              <a:ext uri="{FF2B5EF4-FFF2-40B4-BE49-F238E27FC236}">
                <a16:creationId xmlns:a16="http://schemas.microsoft.com/office/drawing/2014/main" id="{7FB05C3C-0FFF-202E-EA2E-144C7F046BCB}"/>
              </a:ext>
            </a:extLst>
          </p:cNvPr>
          <p:cNvSpPr txBox="1"/>
          <p:nvPr/>
        </p:nvSpPr>
        <p:spPr>
          <a:xfrm>
            <a:off x="1" y="4430034"/>
            <a:ext cx="2639028" cy="1631216"/>
          </a:xfrm>
          <a:prstGeom prst="rect">
            <a:avLst/>
          </a:prstGeom>
          <a:solidFill>
            <a:schemeClr val="bg1"/>
          </a:solid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 Sửa biểu thức trong lệnh hiển thị (14). Khi đó, các lệnh (11) đến (14) như hình 15.5</a:t>
            </a:r>
            <a:endParaRPr lang="vi-VN" sz="2000">
              <a:latin typeface="Open Sans" panose="020B0606030504020204" pitchFamily="34" charset="0"/>
              <a:ea typeface="Open Sans" panose="020B0606030504020204" pitchFamily="34" charset="0"/>
              <a:cs typeface="Open Sans" panose="020B0606030504020204" pitchFamily="34" charset="0"/>
            </a:endParaRPr>
          </a:p>
        </p:txBody>
      </p:sp>
      <p:grpSp>
        <p:nvGrpSpPr>
          <p:cNvPr id="15" name="Group 14">
            <a:extLst>
              <a:ext uri="{FF2B5EF4-FFF2-40B4-BE49-F238E27FC236}">
                <a16:creationId xmlns:a16="http://schemas.microsoft.com/office/drawing/2014/main" id="{DB6CCB62-3CBD-D19F-2510-5276F79BABDA}"/>
              </a:ext>
            </a:extLst>
          </p:cNvPr>
          <p:cNvGrpSpPr/>
          <p:nvPr/>
        </p:nvGrpSpPr>
        <p:grpSpPr>
          <a:xfrm>
            <a:off x="0" y="1726690"/>
            <a:ext cx="7623288" cy="2554545"/>
            <a:chOff x="0" y="1726690"/>
            <a:chExt cx="7623288" cy="2554545"/>
          </a:xfrm>
        </p:grpSpPr>
        <p:sp>
          <p:nvSpPr>
            <p:cNvPr id="12" name="TextBox 11">
              <a:extLst>
                <a:ext uri="{FF2B5EF4-FFF2-40B4-BE49-F238E27FC236}">
                  <a16:creationId xmlns:a16="http://schemas.microsoft.com/office/drawing/2014/main" id="{DA5C0BF6-A324-397D-A148-64739F70BEE4}"/>
                </a:ext>
              </a:extLst>
            </p:cNvPr>
            <p:cNvSpPr txBox="1"/>
            <p:nvPr/>
          </p:nvSpPr>
          <p:spPr>
            <a:xfrm>
              <a:off x="0" y="1726690"/>
              <a:ext cx="7623288" cy="2554545"/>
            </a:xfrm>
            <a:prstGeom prst="rect">
              <a:avLst/>
            </a:prstGeom>
            <a:solidFill>
              <a:schemeClr val="bg1"/>
            </a:solidFill>
            <a:effectLst/>
          </p:spPr>
          <p:txBody>
            <a:bodyPr wrap="square" rtlCol="0">
              <a:spAutoFit/>
            </a:bodyPr>
            <a:lstStyle/>
            <a:p>
              <a:pPr lvl="0">
                <a:defRPr/>
              </a:pPr>
              <a:r>
                <a:rPr lang="en-US" sz="2000" b="1" i="1">
                  <a:latin typeface="Open Sans" panose="020B0606030504020204" pitchFamily="34" charset="0"/>
                  <a:ea typeface="Open Sans" panose="020B0606030504020204" pitchFamily="34" charset="0"/>
                  <a:cs typeface="Open Sans" panose="020B0606030504020204" pitchFamily="34" charset="0"/>
                </a:rPr>
                <a:t>b. Sửa các lỗi phát hiện được</a:t>
              </a:r>
            </a:p>
            <a:p>
              <a:pPr marL="342900" lvl="0" indent="-342900">
                <a:buFontTx/>
                <a:buChar char="-"/>
                <a:defRPr/>
              </a:pP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Điều</a:t>
              </a:r>
              <a:r>
                <a:rPr kumimoji="0" lang="en-US" sz="2000"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kiện trong câu lệnh (6) cần đổi thành</a:t>
              </a:r>
            </a:p>
            <a:p>
              <a:pPr marL="342900" lvl="0" indent="-342900">
                <a:buFontTx/>
                <a:buChar char="-"/>
                <a:defRPr/>
              </a:pPr>
              <a:r>
                <a:rPr lang="en-US" sz="2000" baseline="0">
                  <a:latin typeface="Open Sans" panose="020B0606030504020204" pitchFamily="34" charset="0"/>
                  <a:ea typeface="Open Sans" panose="020B0606030504020204" pitchFamily="34" charset="0"/>
                  <a:cs typeface="Open Sans" panose="020B0606030504020204" pitchFamily="34" charset="0"/>
                </a:rPr>
                <a:t>                                              </a:t>
              </a:r>
            </a:p>
            <a:p>
              <a:pPr marL="342900" lvl="0" indent="-342900">
                <a:buFontTx/>
                <a:buChar char="-"/>
                <a:defRPr/>
              </a:pPr>
              <a:r>
                <a:rPr lang="en-US" sz="2000">
                  <a:latin typeface="Open Sans" panose="020B0606030504020204" pitchFamily="34" charset="0"/>
                  <a:ea typeface="Open Sans" panose="020B0606030504020204" pitchFamily="34" charset="0"/>
                  <a:cs typeface="Open Sans" panose="020B0606030504020204" pitchFamily="34" charset="0"/>
                </a:rPr>
                <a:t>                                                hoặc</a:t>
              </a:r>
              <a:endParaRPr lang="en-US" sz="2000" baseline="0">
                <a:latin typeface="Open Sans" panose="020B0606030504020204" pitchFamily="34" charset="0"/>
                <a:ea typeface="Open Sans" panose="020B0606030504020204" pitchFamily="34" charset="0"/>
                <a:cs typeface="Open Sans" panose="020B0606030504020204" pitchFamily="34" charset="0"/>
              </a:endParaRPr>
            </a:p>
            <a:p>
              <a:pPr marL="342900" lvl="0" indent="-342900">
                <a:buFontTx/>
                <a:buChar char="-"/>
                <a:defRPr/>
              </a:pPr>
              <a:endPar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lvl="0" indent="-342900">
                <a:buFontTx/>
                <a:buChar char="-"/>
                <a:defRPr/>
              </a:pPr>
              <a:r>
                <a:rPr kumimoji="0" lang="en-US" sz="200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Điều</a:t>
              </a:r>
              <a:r>
                <a:rPr kumimoji="0" lang="en-US" sz="2000"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kiện rẽ nhánh ở câu lệnh (11) cần được chỉnh sửa thành</a:t>
              </a:r>
              <a:endParaRPr lang="en-US" sz="2000" baseline="0">
                <a:latin typeface="Open Sans" panose="020B0606030504020204" pitchFamily="34" charset="0"/>
                <a:ea typeface="Open Sans" panose="020B0606030504020204" pitchFamily="34" charset="0"/>
                <a:cs typeface="Open Sans" panose="020B0606030504020204" pitchFamily="34" charset="0"/>
              </a:endParaRPr>
            </a:p>
            <a:p>
              <a:pPr lvl="0">
                <a:defRPr/>
              </a:pPr>
              <a:endParaRPr kumimoji="0" lang="en-US" sz="2000"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5A4F8C7F-0E50-36EB-EC1D-10A6A24E971B}"/>
                </a:ext>
              </a:extLst>
            </p:cNvPr>
            <p:cNvPicPr>
              <a:picLocks noChangeAspect="1"/>
            </p:cNvPicPr>
            <p:nvPr/>
          </p:nvPicPr>
          <p:blipFill>
            <a:blip r:embed="rId5"/>
            <a:stretch>
              <a:fillRect/>
            </a:stretch>
          </p:blipFill>
          <p:spPr>
            <a:xfrm>
              <a:off x="94519" y="2484199"/>
              <a:ext cx="3353091" cy="525826"/>
            </a:xfrm>
            <a:prstGeom prst="rect">
              <a:avLst/>
            </a:prstGeom>
          </p:spPr>
        </p:pic>
        <p:pic>
          <p:nvPicPr>
            <p:cNvPr id="11" name="Picture 10">
              <a:extLst>
                <a:ext uri="{FF2B5EF4-FFF2-40B4-BE49-F238E27FC236}">
                  <a16:creationId xmlns:a16="http://schemas.microsoft.com/office/drawing/2014/main" id="{A457231B-021A-C393-514C-3388F51FCD36}"/>
                </a:ext>
              </a:extLst>
            </p:cNvPr>
            <p:cNvPicPr>
              <a:picLocks noChangeAspect="1"/>
            </p:cNvPicPr>
            <p:nvPr/>
          </p:nvPicPr>
          <p:blipFill>
            <a:blip r:embed="rId6"/>
            <a:stretch>
              <a:fillRect/>
            </a:stretch>
          </p:blipFill>
          <p:spPr>
            <a:xfrm>
              <a:off x="4254956" y="2495630"/>
              <a:ext cx="3368332" cy="502964"/>
            </a:xfrm>
            <a:prstGeom prst="rect">
              <a:avLst/>
            </a:prstGeom>
          </p:spPr>
        </p:pic>
        <p:pic>
          <p:nvPicPr>
            <p:cNvPr id="14" name="Picture 13">
              <a:extLst>
                <a:ext uri="{FF2B5EF4-FFF2-40B4-BE49-F238E27FC236}">
                  <a16:creationId xmlns:a16="http://schemas.microsoft.com/office/drawing/2014/main" id="{7CAB507A-87C4-0CE9-6FAF-B2EF16FCF064}"/>
                </a:ext>
              </a:extLst>
            </p:cNvPr>
            <p:cNvPicPr>
              <a:picLocks noChangeAspect="1"/>
            </p:cNvPicPr>
            <p:nvPr/>
          </p:nvPicPr>
          <p:blipFill>
            <a:blip r:embed="rId7"/>
            <a:stretch>
              <a:fillRect/>
            </a:stretch>
          </p:blipFill>
          <p:spPr>
            <a:xfrm>
              <a:off x="1248180" y="3596510"/>
              <a:ext cx="1524132" cy="388654"/>
            </a:xfrm>
            <a:prstGeom prst="rect">
              <a:avLst/>
            </a:prstGeom>
          </p:spPr>
        </p:pic>
      </p:grpSp>
      <p:pic>
        <p:nvPicPr>
          <p:cNvPr id="17" name="Picture 16">
            <a:extLst>
              <a:ext uri="{FF2B5EF4-FFF2-40B4-BE49-F238E27FC236}">
                <a16:creationId xmlns:a16="http://schemas.microsoft.com/office/drawing/2014/main" id="{681912FE-057F-B4A8-65CA-31DB9DFE83B2}"/>
              </a:ext>
            </a:extLst>
          </p:cNvPr>
          <p:cNvPicPr>
            <a:picLocks noChangeAspect="1"/>
          </p:cNvPicPr>
          <p:nvPr/>
        </p:nvPicPr>
        <p:blipFill>
          <a:blip r:embed="rId8"/>
          <a:stretch>
            <a:fillRect/>
          </a:stretch>
        </p:blipFill>
        <p:spPr>
          <a:xfrm>
            <a:off x="2936942" y="4000252"/>
            <a:ext cx="4359018" cy="2857748"/>
          </a:xfrm>
          <a:prstGeom prst="rect">
            <a:avLst/>
          </a:prstGeom>
        </p:spPr>
      </p:pic>
    </p:spTree>
    <p:extLst>
      <p:ext uri="{BB962C8B-B14F-4D97-AF65-F5344CB8AC3E}">
        <p14:creationId xmlns:p14="http://schemas.microsoft.com/office/powerpoint/2010/main" val="38591131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260654-1F7E-C774-CC6D-383F76AA339D}"/>
              </a:ext>
            </a:extLst>
          </p:cNvPr>
          <p:cNvGrpSpPr/>
          <p:nvPr/>
        </p:nvGrpSpPr>
        <p:grpSpPr>
          <a:xfrm>
            <a:off x="164631" y="141051"/>
            <a:ext cx="2849160" cy="1585639"/>
            <a:chOff x="3771623" y="1101441"/>
            <a:chExt cx="2849160" cy="1585639"/>
          </a:xfrm>
        </p:grpSpPr>
        <p:pic>
          <p:nvPicPr>
            <p:cNvPr id="2" name="Picture 2" descr="YELLOW TEA | Ato Gaido">
              <a:extLst>
                <a:ext uri="{FF2B5EF4-FFF2-40B4-BE49-F238E27FC236}">
                  <a16:creationId xmlns:a16="http://schemas.microsoft.com/office/drawing/2014/main" id="{009BFFED-79AD-1067-6EDA-CFD22B0E2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623" y="1101441"/>
              <a:ext cx="2849160" cy="15856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3771623" y="1632650"/>
              <a:ext cx="2607681" cy="523220"/>
            </a:xfrm>
            <a:prstGeom prst="rect">
              <a:avLst/>
            </a:prstGeom>
            <a:noFill/>
          </p:spPr>
          <p:txBody>
            <a:bodyPr wrap="square" rtlCol="0">
              <a:spAutoFit/>
            </a:bodyPr>
            <a:lstStyle/>
            <a:p>
              <a:pPr algn="ctr"/>
              <a:r>
                <a:rPr lang="en-US" sz="2800" b="1">
                  <a:latin typeface="Open Sans" panose="020B0606030504020204" pitchFamily="34" charset="0"/>
                  <a:ea typeface="Open Sans" panose="020B0606030504020204" pitchFamily="34" charset="0"/>
                  <a:cs typeface="Open Sans" panose="020B0606030504020204" pitchFamily="34" charset="0"/>
                </a:rPr>
                <a:t>LUYỆN TẬP</a:t>
              </a:r>
              <a:endParaRPr lang="vi-VN" sz="2800" b="1">
                <a:latin typeface="Open Sans" panose="020B0606030504020204" pitchFamily="34" charset="0"/>
                <a:ea typeface="Open Sans" panose="020B0606030504020204" pitchFamily="34" charset="0"/>
                <a:cs typeface="Open Sans" panose="020B0606030504020204" pitchFamily="34" charset="0"/>
              </a:endParaRPr>
            </a:p>
          </p:txBody>
        </p:sp>
      </p:grpSp>
      <p:pic>
        <p:nvPicPr>
          <p:cNvPr id="5" name="Picture 4">
            <a:extLst>
              <a:ext uri="{FF2B5EF4-FFF2-40B4-BE49-F238E27FC236}">
                <a16:creationId xmlns:a16="http://schemas.microsoft.com/office/drawing/2014/main" id="{AAF21143-71E2-A322-28BE-6784CD99FCC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69519" y="0"/>
            <a:ext cx="4404081" cy="5929726"/>
          </a:xfrm>
          <a:prstGeom prst="rect">
            <a:avLst/>
          </a:prstGeom>
        </p:spPr>
      </p:pic>
      <p:sp>
        <p:nvSpPr>
          <p:cNvPr id="4" name="TextBox 3">
            <a:extLst>
              <a:ext uri="{FF2B5EF4-FFF2-40B4-BE49-F238E27FC236}">
                <a16:creationId xmlns:a16="http://schemas.microsoft.com/office/drawing/2014/main" id="{8833BA60-C7E5-5F66-218E-1E427DD85D48}"/>
              </a:ext>
            </a:extLst>
          </p:cNvPr>
          <p:cNvSpPr txBox="1"/>
          <p:nvPr/>
        </p:nvSpPr>
        <p:spPr>
          <a:xfrm>
            <a:off x="285371" y="2010494"/>
            <a:ext cx="5810629" cy="1938992"/>
          </a:xfrm>
          <a:prstGeom prst="rect">
            <a:avLst/>
          </a:prstGeom>
          <a:solidFill>
            <a:schemeClr val="bg1"/>
          </a:solid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Ngoài cách sửa lỗi: “</a:t>
            </a:r>
            <a:r>
              <a:rPr lang="vi-VN" sz="2000">
                <a:latin typeface="Open Sans" panose="020B0606030504020204" pitchFamily="34" charset="0"/>
                <a:ea typeface="Open Sans" panose="020B0606030504020204" pitchFamily="34" charset="0"/>
                <a:cs typeface="Open Sans" panose="020B0606030504020204" pitchFamily="34" charset="0"/>
              </a:rPr>
              <a:t>Tăng giá trị số lần đoán lên một đơn vị sau lần đoán đầu tiên bằng cách bổ sung lệnh (4a) “thay đổi số lần đoán một lượng 1” giống như lệnh (9) và sau lệnh (4)</a:t>
            </a:r>
            <a:r>
              <a:rPr lang="en-US" sz="2000">
                <a:latin typeface="Open Sans" panose="020B0606030504020204" pitchFamily="34" charset="0"/>
                <a:ea typeface="Open Sans" panose="020B0606030504020204" pitchFamily="34" charset="0"/>
                <a:cs typeface="Open Sans" panose="020B0606030504020204" pitchFamily="34" charset="0"/>
              </a:rPr>
              <a:t>”. </a:t>
            </a:r>
            <a:r>
              <a:rPr lang="vi-VN" sz="2000">
                <a:latin typeface="Open Sans" panose="020B0606030504020204" pitchFamily="34" charset="0"/>
                <a:ea typeface="Open Sans" panose="020B0606030504020204" pitchFamily="34" charset="0"/>
                <a:cs typeface="Open Sans" panose="020B0606030504020204" pitchFamily="34" charset="0"/>
              </a:rPr>
              <a:t>Em hãy chọn một cách khác với cách đã nêu để sửa lỗi chương trình</a:t>
            </a:r>
            <a:r>
              <a:rPr lang="en-US" sz="2000">
                <a:latin typeface="Open Sans" panose="020B0606030504020204" pitchFamily="34" charset="0"/>
                <a:ea typeface="Open Sans" panose="020B0606030504020204" pitchFamily="34" charset="0"/>
                <a:cs typeface="Open Sans" panose="020B0606030504020204" pitchFamily="34" charset="0"/>
              </a:rPr>
              <a:t>?</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3" name="Group 12">
            <a:extLst>
              <a:ext uri="{FF2B5EF4-FFF2-40B4-BE49-F238E27FC236}">
                <a16:creationId xmlns:a16="http://schemas.microsoft.com/office/drawing/2014/main" id="{6D8ED74E-B447-841C-D4BD-A6EE17A31B21}"/>
              </a:ext>
            </a:extLst>
          </p:cNvPr>
          <p:cNvGrpSpPr/>
          <p:nvPr/>
        </p:nvGrpSpPr>
        <p:grpSpPr>
          <a:xfrm>
            <a:off x="285371" y="3949486"/>
            <a:ext cx="5866701" cy="1171154"/>
            <a:chOff x="285371" y="3949486"/>
            <a:chExt cx="5866701" cy="1171154"/>
          </a:xfrm>
        </p:grpSpPr>
        <p:sp>
          <p:nvSpPr>
            <p:cNvPr id="8" name="TextBox 7">
              <a:extLst>
                <a:ext uri="{FF2B5EF4-FFF2-40B4-BE49-F238E27FC236}">
                  <a16:creationId xmlns:a16="http://schemas.microsoft.com/office/drawing/2014/main" id="{66AC7118-535D-F620-76FC-9B320671CCBA}"/>
                </a:ext>
              </a:extLst>
            </p:cNvPr>
            <p:cNvSpPr txBox="1"/>
            <p:nvPr/>
          </p:nvSpPr>
          <p:spPr>
            <a:xfrm>
              <a:off x="285371" y="3949486"/>
              <a:ext cx="5810629" cy="400110"/>
            </a:xfrm>
            <a:prstGeom prst="rect">
              <a:avLst/>
            </a:prstGeom>
            <a:solidFill>
              <a:schemeClr val="bg1"/>
            </a:solid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Có thể thay đổi câu lệnh (11) thành</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03FC5702-32FA-A037-9D91-ECFEB9CEDFBF}"/>
                </a:ext>
              </a:extLst>
            </p:cNvPr>
            <p:cNvPicPr>
              <a:picLocks noChangeAspect="1"/>
            </p:cNvPicPr>
            <p:nvPr/>
          </p:nvPicPr>
          <p:blipFill>
            <a:blip r:embed="rId5"/>
            <a:stretch>
              <a:fillRect/>
            </a:stretch>
          </p:blipFill>
          <p:spPr>
            <a:xfrm>
              <a:off x="411480" y="4507230"/>
              <a:ext cx="5740592" cy="613410"/>
            </a:xfrm>
            <a:prstGeom prst="rect">
              <a:avLst/>
            </a:prstGeom>
          </p:spPr>
        </p:pic>
      </p:grpSp>
    </p:spTree>
    <p:extLst>
      <p:ext uri="{BB962C8B-B14F-4D97-AF65-F5344CB8AC3E}">
        <p14:creationId xmlns:p14="http://schemas.microsoft.com/office/powerpoint/2010/main" val="13110461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260654-1F7E-C774-CC6D-383F76AA339D}"/>
              </a:ext>
            </a:extLst>
          </p:cNvPr>
          <p:cNvGrpSpPr/>
          <p:nvPr/>
        </p:nvGrpSpPr>
        <p:grpSpPr>
          <a:xfrm>
            <a:off x="164631" y="141051"/>
            <a:ext cx="2849160" cy="1585639"/>
            <a:chOff x="3771623" y="1101441"/>
            <a:chExt cx="2849160" cy="1585639"/>
          </a:xfrm>
        </p:grpSpPr>
        <p:pic>
          <p:nvPicPr>
            <p:cNvPr id="2" name="Picture 2" descr="YELLOW TEA | Ato Gaido">
              <a:extLst>
                <a:ext uri="{FF2B5EF4-FFF2-40B4-BE49-F238E27FC236}">
                  <a16:creationId xmlns:a16="http://schemas.microsoft.com/office/drawing/2014/main" id="{009BFFED-79AD-1067-6EDA-CFD22B0E2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623" y="1101441"/>
              <a:ext cx="2849160" cy="15856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3892363" y="1632650"/>
              <a:ext cx="2607681" cy="523220"/>
            </a:xfrm>
            <a:prstGeom prst="rect">
              <a:avLst/>
            </a:prstGeom>
            <a:noFill/>
          </p:spPr>
          <p:txBody>
            <a:bodyPr wrap="square" rtlCol="0">
              <a:spAutoFit/>
            </a:bodyPr>
            <a:lstStyle/>
            <a:p>
              <a:pPr algn="ctr"/>
              <a:r>
                <a:rPr lang="en-US" sz="2800" b="1">
                  <a:latin typeface="Open Sans" panose="020B0606030504020204" pitchFamily="34" charset="0"/>
                  <a:ea typeface="Open Sans" panose="020B0606030504020204" pitchFamily="34" charset="0"/>
                  <a:cs typeface="Open Sans" panose="020B0606030504020204" pitchFamily="34" charset="0"/>
                </a:rPr>
                <a:t>VẬN DỤNG</a:t>
              </a:r>
              <a:endParaRPr lang="vi-VN" sz="2800" b="1">
                <a:latin typeface="Open Sans" panose="020B0606030504020204" pitchFamily="34" charset="0"/>
                <a:ea typeface="Open Sans" panose="020B0606030504020204" pitchFamily="34" charset="0"/>
                <a:cs typeface="Open Sans" panose="020B0606030504020204" pitchFamily="34" charset="0"/>
              </a:endParaRPr>
            </a:p>
          </p:txBody>
        </p:sp>
      </p:grpSp>
      <p:sp>
        <p:nvSpPr>
          <p:cNvPr id="4" name="TextBox 3">
            <a:extLst>
              <a:ext uri="{FF2B5EF4-FFF2-40B4-BE49-F238E27FC236}">
                <a16:creationId xmlns:a16="http://schemas.microsoft.com/office/drawing/2014/main" id="{8833BA60-C7E5-5F66-218E-1E427DD85D48}"/>
              </a:ext>
            </a:extLst>
          </p:cNvPr>
          <p:cNvSpPr txBox="1"/>
          <p:nvPr/>
        </p:nvSpPr>
        <p:spPr>
          <a:xfrm>
            <a:off x="285371" y="2010494"/>
            <a:ext cx="10900789" cy="1938992"/>
          </a:xfrm>
          <a:prstGeom prst="rect">
            <a:avLst/>
          </a:prstGeom>
          <a:solidFill>
            <a:schemeClr val="bg1"/>
          </a:solidFill>
          <a:effectLst/>
        </p:spPr>
        <p:txBody>
          <a:bodyPr wrap="square" rtlCol="0">
            <a:spAutoFit/>
          </a:bodyPr>
          <a:lstStyle/>
          <a:p>
            <a:pPr lvl="0">
              <a:defRPr/>
            </a:pPr>
            <a:r>
              <a:rPr lang="en-US" sz="2000" b="1">
                <a:latin typeface="Open Sans" panose="020B0606030504020204" pitchFamily="34" charset="0"/>
                <a:ea typeface="Open Sans" panose="020B0606030504020204" pitchFamily="34" charset="0"/>
                <a:cs typeface="Open Sans" panose="020B0606030504020204" pitchFamily="34" charset="0"/>
              </a:rPr>
              <a:t>Về nhà: </a:t>
            </a:r>
            <a:r>
              <a:rPr lang="vi-VN" sz="2000">
                <a:latin typeface="Open Sans" panose="020B0606030504020204" pitchFamily="34" charset="0"/>
                <a:ea typeface="Open Sans" panose="020B0606030504020204" pitchFamily="34" charset="0"/>
                <a:cs typeface="Open Sans" panose="020B0606030504020204" pitchFamily="34" charset="0"/>
              </a:rPr>
              <a:t>Đổi vai trò máy tính và người chơi trong trò chơi Đoán số. Em chọn một số nguyên trong khoảng từ một đến 120 và viết số đó ra giấy. Máy tính sẽ hiển thị một số mà em phải trả lời bằng các phím “d”, “c” hoặc “t” tương ứng với tình huống số máy tính hiển thị đúng, cao hơn hay thấp hơn số em đã chọn.</a:t>
            </a:r>
          </a:p>
          <a:p>
            <a:pPr lvl="0">
              <a:defRPr/>
            </a:pPr>
            <a:r>
              <a:rPr lang="vi-VN" sz="2000">
                <a:latin typeface="Open Sans" panose="020B0606030504020204" pitchFamily="34" charset="0"/>
                <a:ea typeface="Open Sans" panose="020B0606030504020204" pitchFamily="34" charset="0"/>
                <a:cs typeface="Open Sans" panose="020B0606030504020204" pitchFamily="34" charset="0"/>
              </a:rPr>
              <a:t>Hãy viết chương trình để sau một số bước càng ít càng tốt, máy tính tìm ra số em đã chọn. Chạy thử, phát hiện và sửa các lỗi của chương trình đó</a:t>
            </a:r>
          </a:p>
        </p:txBody>
      </p:sp>
      <p:pic>
        <p:nvPicPr>
          <p:cNvPr id="1026" name="Picture 2" descr="student with laptop sitting. online education concept, remote studying  concept. 8845915 PNG">
            <a:extLst>
              <a:ext uri="{FF2B5EF4-FFF2-40B4-BE49-F238E27FC236}">
                <a16:creationId xmlns:a16="http://schemas.microsoft.com/office/drawing/2014/main" id="{A0DC231F-BAC6-CA7B-9B02-3F9E4771B3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743" y="3949486"/>
            <a:ext cx="2908514" cy="290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969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908</TotalTime>
  <Words>657</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Grandview Display</vt:lpstr>
      <vt:lpstr>Open Sans</vt:lpstr>
      <vt:lpstr>DashVTI</vt:lpstr>
      <vt:lpstr>Office Theme</vt:lpstr>
      <vt:lpstr>PowerPoint Presentation</vt:lpstr>
      <vt:lpstr>TIẾT 32. BÀI 15:  GỠ LỖI (Tiếp)</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2. Bài 1:  LƯỢC SỬ CÔNG CỤ TÍNH TOÁN (TIẾP)</dc:title>
  <dc:creator>Ban Thinh</dc:creator>
  <cp:lastModifiedBy>Ban</cp:lastModifiedBy>
  <cp:revision>50</cp:revision>
  <dcterms:created xsi:type="dcterms:W3CDTF">2023-06-05T12:10:35Z</dcterms:created>
  <dcterms:modified xsi:type="dcterms:W3CDTF">2023-07-02T00:28:34Z</dcterms:modified>
</cp:coreProperties>
</file>