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59" r:id="rId4"/>
    <p:sldId id="260" r:id="rId5"/>
    <p:sldId id="261"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4FD"/>
    <a:srgbClr val="92261E"/>
    <a:srgbClr val="833E7E"/>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0" d="100"/>
          <a:sy n="80" d="100"/>
        </p:scale>
        <p:origin x="82"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N1nJkrmzE0g"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4463117" cy="624423"/>
          </a:xfrm>
          <a:prstGeom prst="snip2DiagRect">
            <a:avLst/>
          </a:prstGeom>
          <a:noFill/>
          <a:ln w="19050">
            <a:solidFill>
              <a:schemeClr val="bg1"/>
            </a:solidFill>
          </a:ln>
          <a:effectLst>
            <a:glow rad="101600">
              <a:srgbClr val="FF54FD"/>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KIỂM</a:t>
            </a:r>
            <a:r>
              <a:rPr kumimoji="0" lang="en-US" sz="2800" b="1" i="0" u="none" strike="noStrike" kern="1200" cap="none" spc="0" normalizeH="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 TRA BÀI CŨ</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1344153"/>
            <a:ext cx="8408958" cy="424027"/>
          </a:xfrm>
          <a:prstGeom prst="rect">
            <a:avLst/>
          </a:prstGeom>
          <a:noFill/>
        </p:spPr>
        <p:txBody>
          <a:bodyPr wrap="square">
            <a:spAutoFit/>
          </a:bodyPr>
          <a:lstStyle/>
          <a:p>
            <a:pPr lvl="0" algn="just">
              <a:lnSpc>
                <a:spcPct val="115000"/>
              </a:lnSpc>
              <a:spcAft>
                <a:spcPts val="1000"/>
              </a:spcAft>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Thông tin số có những đặc điểm chính nào?</a:t>
            </a:r>
            <a:endPar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1356012" y="1962797"/>
            <a:ext cx="5725723" cy="257846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Trả lời:</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Thông tin số có những đặc điểm chính sau:</a:t>
            </a:r>
          </a:p>
          <a:p>
            <a:pPr marL="342900" lvl="0" indent="-342900" algn="just">
              <a:lnSpc>
                <a:spcPct val="115000"/>
              </a:lnSpc>
              <a:spcAft>
                <a:spcPts val="1000"/>
              </a:spcAft>
              <a:buFontTx/>
              <a:buChar char="-"/>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Thông tin số dễ dàng được nhân bản và lan truyền nhưng khó bị xóa bỏ hoàn toàn.</a:t>
            </a:r>
            <a:endPar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lgn="just">
              <a:lnSpc>
                <a:spcPct val="115000"/>
              </a:lnSpc>
              <a:spcAft>
                <a:spcPts val="1000"/>
              </a:spcAft>
              <a:buFontTx/>
              <a:buChar char="-"/>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Thông tin số có thể được truy cập từ xa nếu người quản lý thông tin đó cho phép.</a:t>
            </a:r>
          </a:p>
        </p:txBody>
      </p:sp>
    </p:spTree>
    <p:extLst>
      <p:ext uri="{BB962C8B-B14F-4D97-AF65-F5344CB8AC3E}">
        <p14:creationId xmlns:p14="http://schemas.microsoft.com/office/powerpoint/2010/main" val="32000410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3942080" y="2534435"/>
            <a:ext cx="8130650" cy="1569660"/>
          </a:xfrm>
        </p:spPr>
        <p:txBody>
          <a:bodyPr>
            <a:normAutofit fontScale="90000"/>
          </a:bodyPr>
          <a:lstStyle/>
          <a:p>
            <a:pPr>
              <a:lnSpc>
                <a:spcPct val="100000"/>
              </a:lnSpc>
            </a:pPr>
            <a:r>
              <a:rPr lang="en-US" sz="5400" b="1">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Tiết 4. </a:t>
            </a:r>
            <a:r>
              <a:rPr lang="vi-VN" sz="5400" b="1">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BÀI 2: THÔNG TIN TRONG MÔI TRƯỜNG SỐ</a:t>
            </a:r>
            <a:br>
              <a:rPr lang="en-US" sz="5400" b="1">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5400" b="1">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(Tiếp)</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0" y="6339772"/>
            <a:ext cx="4300839" cy="375602"/>
          </a:xfrm>
        </p:spPr>
        <p:txBody>
          <a:bodyPr>
            <a:normAutofit fontScale="92500" lnSpcReduction="10000"/>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Người dạy: Thầy Giáo Tin</a:t>
            </a:r>
          </a:p>
          <a:p>
            <a:endParaRPr lang="en-US">
              <a:solidFill>
                <a:schemeClr val="bg1"/>
              </a:solidFill>
            </a:endParaRPr>
          </a:p>
        </p:txBody>
      </p:sp>
    </p:spTree>
    <p:extLst>
      <p:ext uri="{BB962C8B-B14F-4D97-AF65-F5344CB8AC3E}">
        <p14:creationId xmlns:p14="http://schemas.microsoft.com/office/powerpoint/2010/main" val="263324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5869760" cy="624423"/>
          </a:xfrm>
          <a:prstGeom prst="snip2DiagRect">
            <a:avLst/>
          </a:prstGeom>
          <a:noFill/>
          <a:ln w="19050">
            <a:solidFill>
              <a:schemeClr val="bg1"/>
            </a:solidFill>
          </a:ln>
          <a:effectLst>
            <a:glow rad="101600">
              <a:srgbClr val="FF54FD"/>
            </a:glow>
          </a:effectLst>
        </p:spPr>
        <p:txBody>
          <a:bodyPr wrap="square" rtlCol="0">
            <a:spAutoFit/>
          </a:bodyPr>
          <a:lstStyle/>
          <a:p>
            <a:pPr lvl="0" algn="ctr">
              <a:defRPr/>
            </a:pPr>
            <a:r>
              <a:rPr lang="en-US" sz="2800" b="1">
                <a:solidFill>
                  <a:prstClr val="white"/>
                </a:solidFill>
                <a:effectLst>
                  <a:glow rad="25400">
                    <a:prstClr val="white">
                      <a:alpha val="32000"/>
                    </a:prstClr>
                  </a:glow>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2. THÔNG TIN ĐÁNG TIN CẬY</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1344153"/>
            <a:ext cx="8408958" cy="1388393"/>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Em hãy kể lại một nội dung trên mạng mà em biết đó là tin giả.</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Tin giả đó gây ra tác hại gì nếu người đọc tin vào điều đó?</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Làm thế nào để em biết nó là tin giả?</a:t>
            </a:r>
          </a:p>
        </p:txBody>
      </p:sp>
      <p:pic>
        <p:nvPicPr>
          <p:cNvPr id="1026" name="Picture 2" descr="Youtube - Free social media icons">
            <a:hlinkClick r:id="rId3"/>
            <a:extLst>
              <a:ext uri="{FF2B5EF4-FFF2-40B4-BE49-F238E27FC236}">
                <a16:creationId xmlns:a16="http://schemas.microsoft.com/office/drawing/2014/main" id="{04A1AB2A-40C6-F70D-6F76-1549EF230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1915" y="5360769"/>
            <a:ext cx="1499071" cy="149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9801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6" presetClass="entr" presetSubtype="37"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out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5869760" cy="624423"/>
          </a:xfrm>
          <a:prstGeom prst="snip2DiagRect">
            <a:avLst/>
          </a:prstGeom>
          <a:noFill/>
          <a:ln w="19050">
            <a:solidFill>
              <a:schemeClr val="bg1"/>
            </a:solidFill>
          </a:ln>
          <a:effectLst>
            <a:glow rad="101600">
              <a:srgbClr val="FF54FD"/>
            </a:glow>
          </a:effectLst>
        </p:spPr>
        <p:txBody>
          <a:bodyPr wrap="square" rtlCol="0">
            <a:spAutoFit/>
          </a:bodyPr>
          <a:lstStyle/>
          <a:p>
            <a:pPr lvl="0" algn="ctr">
              <a:defRPr/>
            </a:pPr>
            <a:r>
              <a:rPr lang="en-US" sz="2800" b="1">
                <a:solidFill>
                  <a:prstClr val="white"/>
                </a:solidFill>
                <a:effectLst>
                  <a:glow rad="25400">
                    <a:prstClr val="white">
                      <a:alpha val="32000"/>
                    </a:prstClr>
                  </a:glow>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2. THÔNG TIN ĐÁNG TIN CẬY</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1702393"/>
            <a:ext cx="8408958" cy="424027"/>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Nêu một số cách để xác định được thông tin đáng tin cậy hay không?</a:t>
            </a:r>
          </a:p>
        </p:txBody>
      </p:sp>
      <p:sp>
        <p:nvSpPr>
          <p:cNvPr id="2" name="TextBox 1">
            <a:extLst>
              <a:ext uri="{FF2B5EF4-FFF2-40B4-BE49-F238E27FC236}">
                <a16:creationId xmlns:a16="http://schemas.microsoft.com/office/drawing/2014/main" id="{96D7891F-F59F-3227-9FD6-AB2C7EBE4273}"/>
              </a:ext>
            </a:extLst>
          </p:cNvPr>
          <p:cNvSpPr txBox="1"/>
          <p:nvPr/>
        </p:nvSpPr>
        <p:spPr>
          <a:xfrm>
            <a:off x="1356012" y="2371518"/>
            <a:ext cx="5725723" cy="2706703"/>
          </a:xfrm>
          <a:prstGeom prst="rect">
            <a:avLst/>
          </a:prstGeom>
          <a:noFill/>
        </p:spPr>
        <p:txBody>
          <a:bodyPr wrap="square">
            <a:spAutoFit/>
          </a:bodyPr>
          <a:lstStyle/>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Một số gợi ý giúp xác định được thông tin đáng tin cậy hay không:</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Xác định nguồn thông tin.</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Phân biệt ý kiến và sự kiện</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Kiểm tra chứng cứ của kết luận.</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Đánh giá tính thời sự của thông tin.</a:t>
            </a:r>
          </a:p>
        </p:txBody>
      </p:sp>
      <p:pic>
        <p:nvPicPr>
          <p:cNvPr id="3" name="y2meta.com - 5 Minute Timer-(1080p)">
            <a:hlinkClick r:id="" action="ppaction://media"/>
            <a:extLst>
              <a:ext uri="{FF2B5EF4-FFF2-40B4-BE49-F238E27FC236}">
                <a16:creationId xmlns:a16="http://schemas.microsoft.com/office/drawing/2014/main" id="{6CEAAA5E-4927-DD35-B79B-7D73D563789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5817055" y="5358042"/>
            <a:ext cx="2656266" cy="1161949"/>
          </a:xfrm>
          <a:prstGeom prst="rect">
            <a:avLst/>
          </a:prstGeom>
        </p:spPr>
      </p:pic>
      <p:sp>
        <p:nvSpPr>
          <p:cNvPr id="4" name="Arrow: Pentagon 3">
            <a:extLst>
              <a:ext uri="{FF2B5EF4-FFF2-40B4-BE49-F238E27FC236}">
                <a16:creationId xmlns:a16="http://schemas.microsoft.com/office/drawing/2014/main" id="{DB1D9CD8-329D-B8A2-11D2-58AA41A69FF2}"/>
              </a:ext>
            </a:extLst>
          </p:cNvPr>
          <p:cNvSpPr/>
          <p:nvPr/>
        </p:nvSpPr>
        <p:spPr>
          <a:xfrm>
            <a:off x="5063115" y="5267063"/>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Xem KQ">
            <a:extLst>
              <a:ext uri="{FF2B5EF4-FFF2-40B4-BE49-F238E27FC236}">
                <a16:creationId xmlns:a16="http://schemas.microsoft.com/office/drawing/2014/main" id="{9CCDDE6E-29E3-17E0-A910-75DB44ADC8E2}"/>
              </a:ext>
            </a:extLst>
          </p:cNvPr>
          <p:cNvGrpSpPr/>
          <p:nvPr/>
        </p:nvGrpSpPr>
        <p:grpSpPr>
          <a:xfrm>
            <a:off x="2880224" y="5229544"/>
            <a:ext cx="1278588" cy="1278588"/>
            <a:chOff x="1580575" y="4515507"/>
            <a:chExt cx="1278588" cy="1278588"/>
          </a:xfrm>
        </p:grpSpPr>
        <p:pic>
          <p:nvPicPr>
            <p:cNvPr id="7" name="Picture 2" descr="Note Cartoon Vector Art PNG Images | Free Download On Pngtree">
              <a:extLst>
                <a:ext uri="{FF2B5EF4-FFF2-40B4-BE49-F238E27FC236}">
                  <a16:creationId xmlns:a16="http://schemas.microsoft.com/office/drawing/2014/main" id="{56E482F6-8F27-33F5-5BAF-BE39A712AE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204BD9-D735-1F8A-1A81-D7FFAD477440}"/>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 name="Group 8">
            <a:extLst>
              <a:ext uri="{FF2B5EF4-FFF2-40B4-BE49-F238E27FC236}">
                <a16:creationId xmlns:a16="http://schemas.microsoft.com/office/drawing/2014/main" id="{714A0F21-C9BF-AC8B-4FCB-1F11B7DEBBBA}"/>
              </a:ext>
            </a:extLst>
          </p:cNvPr>
          <p:cNvGrpSpPr/>
          <p:nvPr/>
        </p:nvGrpSpPr>
        <p:grpSpPr>
          <a:xfrm>
            <a:off x="8878606" y="2536725"/>
            <a:ext cx="3313394" cy="2618882"/>
            <a:chOff x="8111612" y="1250254"/>
            <a:chExt cx="3313394" cy="2618882"/>
          </a:xfrm>
          <a:noFill/>
        </p:grpSpPr>
        <p:sp>
          <p:nvSpPr>
            <p:cNvPr id="11" name="Rectangle 10">
              <a:extLst>
                <a:ext uri="{FF2B5EF4-FFF2-40B4-BE49-F238E27FC236}">
                  <a16:creationId xmlns:a16="http://schemas.microsoft.com/office/drawing/2014/main" id="{8780C055-1618-A68B-7EA9-580DF13C81BF}"/>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2" name="Picture 2">
              <a:extLst>
                <a:ext uri="{FF2B5EF4-FFF2-40B4-BE49-F238E27FC236}">
                  <a16:creationId xmlns:a16="http://schemas.microsoft.com/office/drawing/2014/main" id="{3ADFD601-5EA9-02F6-BD20-9D1707EBA0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3" name="TextBox 12">
              <a:extLst>
                <a:ext uri="{FF2B5EF4-FFF2-40B4-BE49-F238E27FC236}">
                  <a16:creationId xmlns:a16="http://schemas.microsoft.com/office/drawing/2014/main" id="{DE82FED9-D4E9-76AB-E98E-B3F83C45C224}"/>
                </a:ext>
              </a:extLst>
            </p:cNvPr>
            <p:cNvSpPr txBox="1"/>
            <p:nvPr/>
          </p:nvSpPr>
          <p:spPr>
            <a:xfrm>
              <a:off x="8752468" y="3271171"/>
              <a:ext cx="2492423" cy="369332"/>
            </a:xfrm>
            <a:prstGeom prst="rect">
              <a:avLst/>
            </a:prstGeom>
            <a:grpFill/>
          </p:spPr>
          <p:txBody>
            <a:bodyPr wrap="square" rtlCol="0">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HOẠT ĐỘNG NHÓM</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7" name="TextBox 16">
            <a:extLst>
              <a:ext uri="{FF2B5EF4-FFF2-40B4-BE49-F238E27FC236}">
                <a16:creationId xmlns:a16="http://schemas.microsoft.com/office/drawing/2014/main" id="{5FD722CB-06F0-B48B-9BB0-D15822B0F475}"/>
              </a:ext>
            </a:extLst>
          </p:cNvPr>
          <p:cNvSpPr txBox="1"/>
          <p:nvPr/>
        </p:nvSpPr>
        <p:spPr>
          <a:xfrm>
            <a:off x="1266340" y="1425683"/>
            <a:ext cx="10699595" cy="3785652"/>
          </a:xfrm>
          <a:prstGeom prst="rect">
            <a:avLst/>
          </a:prstGeom>
          <a:solidFill>
            <a:schemeClr val="bg1"/>
          </a:solidFill>
          <a:ln>
            <a:noFill/>
          </a:ln>
          <a:effectLst>
            <a:glow rad="139700">
              <a:schemeClr val="accent5">
                <a:satMod val="175000"/>
                <a:alpha val="40000"/>
              </a:schemeClr>
            </a:glow>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GHI NHỚ:</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Thông tin đáng tin cậy giúp em đưa ra kết luận đúng</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quyết định hành động đúng và giải quyết được các vấn đề đặt ra</a:t>
            </a: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Một số cách xác định thông tin có đáng tin cậy hay không</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kiểm tra nguồn thông tin</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phân biệt ý kiến với sự kiện</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kiểm tra chứng cứ của kết luận</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đánh giá tính thời sự của thông tin</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57436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 presetClass="entr"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exit" presetSubtype="2" fill="hold" grpId="0" nodeType="clickEffect">
                                  <p:stCondLst>
                                    <p:cond delay="0"/>
                                  </p:stCondLst>
                                  <p:childTnLst>
                                    <p:anim calcmode="lin" valueType="num">
                                      <p:cBhvr additive="base">
                                        <p:cTn id="29" dur="500"/>
                                        <p:tgtEl>
                                          <p:spTgt spid="4"/>
                                        </p:tgtEl>
                                        <p:attrNameLst>
                                          <p:attrName>ppt_x</p:attrName>
                                        </p:attrNameLst>
                                      </p:cBhvr>
                                      <p:tavLst>
                                        <p:tav tm="0">
                                          <p:val>
                                            <p:strVal val="ppt_x"/>
                                          </p:val>
                                        </p:tav>
                                        <p:tav tm="100000">
                                          <p:val>
                                            <p:strVal val="1+ppt_w/2"/>
                                          </p:val>
                                        </p:tav>
                                      </p:tavLst>
                                    </p:anim>
                                    <p:anim calcmode="lin" valueType="num">
                                      <p:cBhvr additive="base">
                                        <p:cTn id="30" dur="500"/>
                                        <p:tgtEl>
                                          <p:spTgt spid="4"/>
                                        </p:tgtEl>
                                        <p:attrNameLst>
                                          <p:attrName>ppt_y</p:attrName>
                                        </p:attrNameLst>
                                      </p:cBhvr>
                                      <p:tavLst>
                                        <p:tav tm="0">
                                          <p:val>
                                            <p:strVal val="ppt_y"/>
                                          </p:val>
                                        </p:tav>
                                        <p:tav tm="100000">
                                          <p:val>
                                            <p:strVal val="ppt_y"/>
                                          </p:val>
                                        </p:tav>
                                      </p:tavLst>
                                    </p:anim>
                                    <p:set>
                                      <p:cBhvr>
                                        <p:cTn id="31" dur="1" fill="hold">
                                          <p:stCondLst>
                                            <p:cond delay="499"/>
                                          </p:stCondLst>
                                        </p:cTn>
                                        <p:tgtEl>
                                          <p:spTgt spid="4"/>
                                        </p:tgtEl>
                                        <p:attrNameLst>
                                          <p:attrName>style.visibility</p:attrName>
                                        </p:attrNameLst>
                                      </p:cBhvr>
                                      <p:to>
                                        <p:strVal val="hidden"/>
                                      </p:to>
                                    </p:set>
                                  </p:childTnLst>
                                </p:cTn>
                              </p:par>
                            </p:childTnLst>
                          </p:cTn>
                        </p:par>
                        <p:par>
                          <p:cTn id="32" fill="hold">
                            <p:stCondLst>
                              <p:cond delay="500"/>
                            </p:stCondLst>
                            <p:childTnLst>
                              <p:par>
                                <p:cTn id="33" presetID="1" presetClass="mediacall" presetSubtype="0" fill="hold" nodeType="afterEffect">
                                  <p:stCondLst>
                                    <p:cond delay="0"/>
                                  </p:stCondLst>
                                  <p:childTnLst>
                                    <p:cmd type="call" cmd="playFrom(0.0)">
                                      <p:cBhvr>
                                        <p:cTn id="34" dur="315015" fill="hold"/>
                                        <p:tgtEl>
                                          <p:spTgt spid="3"/>
                                        </p:tgtEl>
                                      </p:cBhvr>
                                    </p:cmd>
                                  </p:childTnLst>
                                </p:cTn>
                              </p:par>
                            </p:childTnLst>
                          </p:cTn>
                        </p:par>
                        <p:par>
                          <p:cTn id="35" fill="hold">
                            <p:stCondLst>
                              <p:cond delay="315515"/>
                            </p:stCondLst>
                            <p:childTnLst>
                              <p:par>
                                <p:cTn id="36" presetID="10" presetClass="exit" presetSubtype="0" fill="hold" nodeType="after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md type="call" cmd="stop">
                                      <p:cBhvr>
                                        <p:cTn id="39" dur="1">
                                          <p:stCondLst>
                                            <p:cond delay="499"/>
                                          </p:stCondLst>
                                        </p:cTn>
                                        <p:tgtEl>
                                          <p:spTgt spid="3"/>
                                        </p:tgtEl>
                                      </p:cBhvr>
                                    </p:cmd>
                                  </p:childTnLst>
                                </p:cTn>
                              </p:par>
                            </p:childTnLst>
                          </p:cTn>
                        </p:par>
                      </p:childTnLst>
                    </p:cTn>
                  </p:par>
                </p:childTnLst>
              </p:cTn>
              <p:nextCondLst>
                <p:cond evt="onClick" delay="0">
                  <p:tgtEl>
                    <p:spTgt spid="4"/>
                  </p:tgtEl>
                </p:cond>
              </p:nextCondLst>
            </p:seq>
            <p:video>
              <p:cMediaNode vol="80000" mute="1">
                <p:cTn id="40" fill="hold" display="0">
                  <p:stCondLst>
                    <p:cond delay="indefinite"/>
                  </p:stCondLst>
                </p:cTn>
                <p:tgtEl>
                  <p:spTgt spid="3"/>
                </p:tgtEl>
              </p:cMediaNode>
            </p:video>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nextCondLst>
                <p:cond evt="onClick" delay="0">
                  <p:tgtEl>
                    <p:spTgt spid="5"/>
                  </p:tgtEl>
                </p:cond>
              </p:nextCondLst>
            </p:seq>
          </p:childTnLst>
        </p:cTn>
      </p:par>
    </p:tnLst>
    <p:bldLst>
      <p:bldP spid="6" grpId="0" animBg="1"/>
      <p:bldP spid="10" grpId="0"/>
      <p:bldP spid="2" grpId="0"/>
      <p:bldP spid="4" grpId="0" animBg="1"/>
      <p:bldP spid="4" grpId="1"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3214312" cy="624423"/>
          </a:xfrm>
          <a:prstGeom prst="snip2DiagRect">
            <a:avLst/>
          </a:prstGeom>
          <a:noFill/>
          <a:ln w="19050">
            <a:solidFill>
              <a:schemeClr val="bg1"/>
            </a:solidFill>
          </a:ln>
          <a:effectLst>
            <a:glow rad="101600">
              <a:srgbClr val="FF54FD"/>
            </a:glow>
          </a:effectLst>
        </p:spPr>
        <p:txBody>
          <a:bodyPr wrap="square" rtlCol="0">
            <a:spAutoFit/>
          </a:bodyPr>
          <a:lstStyle/>
          <a:p>
            <a:pPr lvl="0" algn="ctr">
              <a:defRPr/>
            </a:pPr>
            <a:r>
              <a:rPr lang="en-US" sz="2800" b="1" noProof="0">
                <a:solidFill>
                  <a:prstClr val="white"/>
                </a:solidFill>
                <a:effectLst>
                  <a:glow rad="25400">
                    <a:prstClr val="white">
                      <a:alpha val="32000"/>
                    </a:prstClr>
                  </a:glow>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LUYỆN TẬP</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1940518"/>
            <a:ext cx="7835612" cy="777970"/>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Bài 2. Em hãy đánh giá độ tin cậy của thông tin được cung cấp từ 3 ứng dụng ở bài 1 mà tiết trước các em đã kể ra.</a:t>
            </a:r>
          </a:p>
        </p:txBody>
      </p:sp>
      <p:pic>
        <p:nvPicPr>
          <p:cNvPr id="2050" name="Picture 2" descr="Download HD Picture Black And White Laptop Monitors Personal Clip - Cartoon  Boy On Computer Transparent PNG Image - NicePNG.com">
            <a:extLst>
              <a:ext uri="{FF2B5EF4-FFF2-40B4-BE49-F238E27FC236}">
                <a16:creationId xmlns:a16="http://schemas.microsoft.com/office/drawing/2014/main" id="{EA28FA38-82FD-1192-DFAD-5FF5BBE3F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492" y="3480044"/>
            <a:ext cx="2904308" cy="335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41482"/>
      </p:ext>
    </p:extLst>
  </p:cSld>
  <p:clrMapOvr>
    <a:masterClrMapping/>
  </p:clrMapOvr>
  <p:transition spd="slow">
    <p:wipe dir="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2" fill="hold" nodeType="withEffect" p14:presetBounceEnd="42000">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14:bounceEnd="42000">
                                          <p:cBhvr additive="base">
                                            <p:cTn id="13" dur="1000" fill="hold"/>
                                            <p:tgtEl>
                                              <p:spTgt spid="2050"/>
                                            </p:tgtEl>
                                            <p:attrNameLst>
                                              <p:attrName>ppt_x</p:attrName>
                                            </p:attrNameLst>
                                          </p:cBhvr>
                                          <p:tavLst>
                                            <p:tav tm="0">
                                              <p:val>
                                                <p:strVal val="1+#ppt_w/2"/>
                                              </p:val>
                                            </p:tav>
                                            <p:tav tm="100000">
                                              <p:val>
                                                <p:strVal val="#ppt_x"/>
                                              </p:val>
                                            </p:tav>
                                          </p:tavLst>
                                        </p:anim>
                                        <p:anim calcmode="lin" valueType="num" p14:bounceEnd="42000">
                                          <p:cBhvr additive="base">
                                            <p:cTn id="14" dur="1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2"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1000" fill="hold"/>
                                            <p:tgtEl>
                                              <p:spTgt spid="2050"/>
                                            </p:tgtEl>
                                            <p:attrNameLst>
                                              <p:attrName>ppt_x</p:attrName>
                                            </p:attrNameLst>
                                          </p:cBhvr>
                                          <p:tavLst>
                                            <p:tav tm="0">
                                              <p:val>
                                                <p:strVal val="1+#ppt_w/2"/>
                                              </p:val>
                                            </p:tav>
                                            <p:tav tm="100000">
                                              <p:val>
                                                <p:strVal val="#ppt_x"/>
                                              </p:val>
                                            </p:tav>
                                          </p:tavLst>
                                        </p:anim>
                                        <p:anim calcmode="lin" valueType="num">
                                          <p:cBhvr additive="base">
                                            <p:cTn id="14" dur="1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3214312" cy="624423"/>
          </a:xfrm>
          <a:prstGeom prst="snip2DiagRect">
            <a:avLst/>
          </a:prstGeom>
          <a:noFill/>
          <a:ln w="19050">
            <a:solidFill>
              <a:schemeClr val="bg1"/>
            </a:solidFill>
          </a:ln>
          <a:effectLst>
            <a:glow rad="101600">
              <a:srgbClr val="FF54FD"/>
            </a:glow>
          </a:effectLst>
        </p:spPr>
        <p:txBody>
          <a:bodyPr wrap="square" rtlCol="0">
            <a:spAutoFit/>
          </a:bodyPr>
          <a:lstStyle/>
          <a:p>
            <a:pPr lvl="0" algn="ctr">
              <a:defRPr/>
            </a:pPr>
            <a:r>
              <a:rPr lang="en-US" sz="2800" b="1" noProof="0">
                <a:solidFill>
                  <a:prstClr val="white"/>
                </a:solidFill>
                <a:effectLst>
                  <a:glow rad="25400">
                    <a:prstClr val="white">
                      <a:alpha val="32000"/>
                    </a:prstClr>
                  </a:glow>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VÂN DỤNG</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1359493"/>
            <a:ext cx="7835612" cy="2450223"/>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Ở tiết trước các em đã tìm kiếm thông tin về một đội bóng, một cầu thủ hoặc một nhân vật. Em hãy phân tích mức độ tin cậy của nguồn tin mà em tìm được. Hãy ghi vào vở một ví dụ về tin đồn ( trong cuộc sống hoặc trên mạng) và cho biết:</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Tin đồn đó xuất hiện từ sự việc nào?</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Tác hại của tin đồn đó là gì?</a:t>
            </a:r>
          </a:p>
        </p:txBody>
      </p:sp>
      <p:pic>
        <p:nvPicPr>
          <p:cNvPr id="2050" name="Picture 2">
            <a:extLst>
              <a:ext uri="{FF2B5EF4-FFF2-40B4-BE49-F238E27FC236}">
                <a16:creationId xmlns:a16="http://schemas.microsoft.com/office/drawing/2014/main" id="{EA28FA38-82FD-1192-DFAD-5FF5BBE3F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499446" y="4505941"/>
            <a:ext cx="2904308" cy="242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60614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417</Words>
  <Application>Microsoft Office PowerPoint</Application>
  <PresentationFormat>Widescreen</PresentationFormat>
  <Paragraphs>36</Paragraphs>
  <Slides>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Open Sans</vt:lpstr>
      <vt:lpstr>Office Theme</vt:lpstr>
      <vt:lpstr>PowerPoint Presentation</vt:lpstr>
      <vt:lpstr>Tiết 4. BÀI 2: THÔNG TIN TRONG MÔI TRƯỜNG SỐ (Tiếp)</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Ban</cp:lastModifiedBy>
  <cp:revision>9</cp:revision>
  <dcterms:created xsi:type="dcterms:W3CDTF">2023-06-05T12:10:35Z</dcterms:created>
  <dcterms:modified xsi:type="dcterms:W3CDTF">2023-06-15T10:14:01Z</dcterms:modified>
</cp:coreProperties>
</file>