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70" r:id="rId3"/>
    <p:sldId id="256" r:id="rId4"/>
    <p:sldId id="271" r:id="rId5"/>
    <p:sldId id="280" r:id="rId6"/>
    <p:sldId id="257" r:id="rId7"/>
    <p:sldId id="272" r:id="rId8"/>
    <p:sldId id="273" r:id="rId9"/>
    <p:sldId id="274" r:id="rId10"/>
    <p:sldId id="275" r:id="rId11"/>
    <p:sldId id="279" r:id="rId12"/>
    <p:sldId id="276" r:id="rId13"/>
    <p:sldId id="277" r:id="rId14"/>
    <p:sldId id="27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CBDF"/>
    <a:srgbClr val="55C8FF"/>
    <a:srgbClr val="012967"/>
    <a:srgbClr val="547A88"/>
    <a:srgbClr val="3857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81" d="100"/>
          <a:sy n="81" d="100"/>
        </p:scale>
        <p:origin x="80" y="58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21/10/2023</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02695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21/10/2023</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506315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21/10/2023</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231499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455E-3500-4D7D-8126-86E987962AA1}" type="datetimeFigureOut">
              <a:rPr lang="en-US" smtClean="0"/>
              <a:t>21/10/2023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844146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21/10/2023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461373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23455E-3500-4D7D-8126-86E987962AA1}" type="datetimeFigureOut">
              <a:rPr lang="en-US" smtClean="0"/>
              <a:t>21/10/2023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483383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23455E-3500-4D7D-8126-86E987962AA1}" type="datetimeFigureOut">
              <a:rPr lang="en-US" smtClean="0"/>
              <a:t>21/10/2023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73146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23455E-3500-4D7D-8126-86E987962AA1}" type="datetimeFigureOut">
              <a:rPr lang="en-US" smtClean="0"/>
              <a:t>21/10/2023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4221647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23455E-3500-4D7D-8126-86E987962AA1}" type="datetimeFigureOut">
              <a:rPr lang="en-US" smtClean="0"/>
              <a:t>21/10/2023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745185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21/10/2023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666684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21/10/2023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976328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21/10/2023</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4760305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21/10/2023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344309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21/10/2023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203315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21/10/2023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488660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21/10/2023</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699448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21/10/2023</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100207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21/10/2023</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540618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21/10/2023</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949872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21/10/2023</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096972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21/10/2023</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381439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21/10/2023</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985934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21/10/2023</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3985647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3455E-3500-4D7D-8126-86E987962AA1}" type="datetimeFigureOut">
              <a:rPr lang="en-US" smtClean="0"/>
              <a:t>21/10/2023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BAFDC-099D-49D8-B069-B2ED966DA100}" type="slidenum">
              <a:rPr lang="en-US" smtClean="0"/>
              <a:t>‹#›</a:t>
            </a:fld>
            <a:endParaRPr lang="en-US"/>
          </a:p>
        </p:txBody>
      </p:sp>
    </p:spTree>
    <p:extLst>
      <p:ext uri="{BB962C8B-B14F-4D97-AF65-F5344CB8AC3E}">
        <p14:creationId xmlns:p14="http://schemas.microsoft.com/office/powerpoint/2010/main" val="13340210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2.wdp"/><Relationship Id="rId3" Type="http://schemas.microsoft.com/office/2007/relationships/media" Target="../media/media3.mp3"/><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jpg"/><Relationship Id="rId11" Type="http://schemas.openxmlformats.org/officeDocument/2006/relationships/slide" Target="slide3.xml"/><Relationship Id="rId5" Type="http://schemas.openxmlformats.org/officeDocument/2006/relationships/slideLayout" Target="../slideLayouts/slideLayout18.xml"/><Relationship Id="rId15" Type="http://schemas.openxmlformats.org/officeDocument/2006/relationships/image" Target="../media/image14.png"/><Relationship Id="rId10" Type="http://schemas.openxmlformats.org/officeDocument/2006/relationships/image" Target="../media/image11.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3.gif"/></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382170" y="474303"/>
            <a:ext cx="3427661" cy="646331"/>
          </a:xfrm>
        </p:spPr>
        <p:txBody>
          <a:bodyPr>
            <a:noAutofit/>
          </a:bodyPr>
          <a:lstStyle/>
          <a:p>
            <a:pPr>
              <a:lnSpc>
                <a:spcPct val="100000"/>
              </a:lnSpc>
            </a:pPr>
            <a:r>
              <a:rPr lang="en-US" sz="3200" b="1" u="sng">
                <a:effectLst/>
                <a:latin typeface="Open Sans" panose="020B0606030504020204" pitchFamily="34" charset="0"/>
                <a:ea typeface="Open Sans" panose="020B0606030504020204" pitchFamily="34" charset="0"/>
                <a:cs typeface="Open Sans" panose="020B0606030504020204" pitchFamily="34" charset="0"/>
              </a:rPr>
              <a:t>KHỞI ĐỘNG</a:t>
            </a:r>
          </a:p>
        </p:txBody>
      </p:sp>
      <p:grpSp>
        <p:nvGrpSpPr>
          <p:cNvPr id="11" name="Group 10">
            <a:extLst>
              <a:ext uri="{FF2B5EF4-FFF2-40B4-BE49-F238E27FC236}">
                <a16:creationId xmlns:a16="http://schemas.microsoft.com/office/drawing/2014/main" id="{38DCE5B9-3F0A-6B39-706B-8199528E2DB4}"/>
              </a:ext>
            </a:extLst>
          </p:cNvPr>
          <p:cNvGrpSpPr/>
          <p:nvPr/>
        </p:nvGrpSpPr>
        <p:grpSpPr>
          <a:xfrm>
            <a:off x="1792635" y="1120634"/>
            <a:ext cx="2589535" cy="3275763"/>
            <a:chOff x="2432732" y="1352133"/>
            <a:chExt cx="2589535" cy="3275763"/>
          </a:xfrm>
        </p:grpSpPr>
        <p:grpSp>
          <p:nvGrpSpPr>
            <p:cNvPr id="8" name="Group 7">
              <a:extLst>
                <a:ext uri="{FF2B5EF4-FFF2-40B4-BE49-F238E27FC236}">
                  <a16:creationId xmlns:a16="http://schemas.microsoft.com/office/drawing/2014/main" id="{56A17C21-2C27-09E0-9CEB-90685DB025B6}"/>
                </a:ext>
              </a:extLst>
            </p:cNvPr>
            <p:cNvGrpSpPr/>
            <p:nvPr/>
          </p:nvGrpSpPr>
          <p:grpSpPr>
            <a:xfrm>
              <a:off x="2432732" y="1352133"/>
              <a:ext cx="2589535" cy="3275763"/>
              <a:chOff x="2539412" y="1352133"/>
              <a:chExt cx="2589535" cy="3275763"/>
            </a:xfrm>
          </p:grpSpPr>
          <p:pic>
            <p:nvPicPr>
              <p:cNvPr id="7" name="Picture 6">
                <a:extLst>
                  <a:ext uri="{FF2B5EF4-FFF2-40B4-BE49-F238E27FC236}">
                    <a16:creationId xmlns:a16="http://schemas.microsoft.com/office/drawing/2014/main" id="{A45E72A2-4D9A-59F1-FD01-95B0A69E490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539412" y="1352133"/>
                <a:ext cx="2589535" cy="3275763"/>
              </a:xfrm>
              <a:prstGeom prst="rect">
                <a:avLst/>
              </a:prstGeom>
              <a:ln>
                <a:noFill/>
              </a:ln>
              <a:effectLst>
                <a:outerShdw blurRad="292100" dist="139700" dir="2700000" algn="tl" rotWithShape="0">
                  <a:srgbClr val="333333">
                    <a:alpha val="65000"/>
                  </a:srgbClr>
                </a:outerShdw>
              </a:effectLst>
            </p:spPr>
          </p:pic>
          <p:pic>
            <p:nvPicPr>
              <p:cNvPr id="1034" name="Picture 10" descr="School Children Uniform Vector Art PNG Images | Free Download On Pngtree">
                <a:extLst>
                  <a:ext uri="{FF2B5EF4-FFF2-40B4-BE49-F238E27FC236}">
                    <a16:creationId xmlns:a16="http://schemas.microsoft.com/office/drawing/2014/main" id="{4917CA4E-9318-D092-73A1-1EAEBCAAB2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0144" y="2753447"/>
                <a:ext cx="1228725" cy="171926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11BFD18B-7E8A-FB78-B813-6DB76D07207F}"/>
                </a:ext>
              </a:extLst>
            </p:cNvPr>
            <p:cNvSpPr txBox="1"/>
            <p:nvPr/>
          </p:nvSpPr>
          <p:spPr>
            <a:xfrm>
              <a:off x="2707042" y="1990846"/>
              <a:ext cx="2131176" cy="646331"/>
            </a:xfrm>
            <a:prstGeom prst="rect">
              <a:avLst/>
            </a:prstGeom>
            <a:noFill/>
          </p:spPr>
          <p:txBody>
            <a:bodyPr wrap="square">
              <a:spAutoFit/>
            </a:bodyPr>
            <a:lstStyle/>
            <a:p>
              <a:r>
                <a:rPr lang="en-US" sz="1800" i="1">
                  <a:solidFill>
                    <a:schemeClr val="bg1"/>
                  </a:solidFill>
                  <a:latin typeface="Open Sans" panose="020B0606030504020204" pitchFamily="34" charset="0"/>
                  <a:ea typeface="Open Sans" panose="020B0606030504020204" pitchFamily="34" charset="0"/>
                  <a:cs typeface="Open Sans" panose="020B0606030504020204" pitchFamily="34" charset="0"/>
                </a:rPr>
                <a:t>T</a:t>
              </a:r>
              <a:r>
                <a:rPr lang="vi-VN" sz="1800" i="1">
                  <a:solidFill>
                    <a:schemeClr val="bg1"/>
                  </a:solidFill>
                  <a:latin typeface="Open Sans" panose="020B0606030504020204" pitchFamily="34" charset="0"/>
                  <a:ea typeface="Open Sans" panose="020B0606030504020204" pitchFamily="34" charset="0"/>
                  <a:cs typeface="Open Sans" panose="020B0606030504020204" pitchFamily="34" charset="0"/>
                </a:rPr>
                <a:t>hật tuyệt khi được đến thăm nơi này</a:t>
              </a:r>
              <a:r>
                <a:rPr lang="en-US" sz="1800" i="1">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vi-VN">
                <a:solidFill>
                  <a:schemeClr val="bg1"/>
                </a:solidFill>
              </a:endParaRPr>
            </a:p>
          </p:txBody>
        </p:sp>
      </p:grpSp>
      <p:grpSp>
        <p:nvGrpSpPr>
          <p:cNvPr id="12" name="Group 11">
            <a:extLst>
              <a:ext uri="{FF2B5EF4-FFF2-40B4-BE49-F238E27FC236}">
                <a16:creationId xmlns:a16="http://schemas.microsoft.com/office/drawing/2014/main" id="{C25AB73C-37ED-39EA-8940-EBCF56A136DD}"/>
              </a:ext>
            </a:extLst>
          </p:cNvPr>
          <p:cNvGrpSpPr/>
          <p:nvPr/>
        </p:nvGrpSpPr>
        <p:grpSpPr>
          <a:xfrm>
            <a:off x="7527587" y="1120634"/>
            <a:ext cx="2589535" cy="3275763"/>
            <a:chOff x="2432732" y="1352133"/>
            <a:chExt cx="2589535" cy="3275763"/>
          </a:xfrm>
        </p:grpSpPr>
        <p:pic>
          <p:nvPicPr>
            <p:cNvPr id="15" name="Picture 14">
              <a:extLst>
                <a:ext uri="{FF2B5EF4-FFF2-40B4-BE49-F238E27FC236}">
                  <a16:creationId xmlns:a16="http://schemas.microsoft.com/office/drawing/2014/main" id="{D44B72B6-AACD-A27B-1596-674BA47A399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432732" y="1352133"/>
              <a:ext cx="2589535" cy="3275763"/>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244D2A91-06D0-6251-5838-979F4C193A59}"/>
                </a:ext>
              </a:extLst>
            </p:cNvPr>
            <p:cNvSpPr txBox="1"/>
            <p:nvPr/>
          </p:nvSpPr>
          <p:spPr>
            <a:xfrm>
              <a:off x="2552648" y="3742420"/>
              <a:ext cx="2416860" cy="584775"/>
            </a:xfrm>
            <a:prstGeom prst="rect">
              <a:avLst/>
            </a:prstGeom>
            <a:noFill/>
          </p:spPr>
          <p:txBody>
            <a:bodyPr wrap="square">
              <a:spAutoFit/>
            </a:bodyPr>
            <a:lstStyle/>
            <a:p>
              <a:r>
                <a:rPr lang="vi-VN" sz="1600" i="1">
                  <a:solidFill>
                    <a:schemeClr val="bg1"/>
                  </a:solidFill>
                  <a:latin typeface="Open Sans" panose="020B0606030504020204" pitchFamily="34" charset="0"/>
                  <a:ea typeface="Open Sans" panose="020B0606030504020204" pitchFamily="34" charset="0"/>
                  <a:cs typeface="Open Sans" panose="020B0606030504020204" pitchFamily="34" charset="0"/>
                </a:rPr>
                <a:t>Đất nước ta thật là đẹp (người chụp Lê Khoa)</a:t>
              </a:r>
              <a:endParaRPr lang="vi-VN" sz="1600">
                <a:solidFill>
                  <a:schemeClr val="bg1"/>
                </a:solidFill>
              </a:endParaRPr>
            </a:p>
          </p:txBody>
        </p:sp>
      </p:grpSp>
      <p:sp>
        <p:nvSpPr>
          <p:cNvPr id="17" name="Subtitle 5">
            <a:extLst>
              <a:ext uri="{FF2B5EF4-FFF2-40B4-BE49-F238E27FC236}">
                <a16:creationId xmlns:a16="http://schemas.microsoft.com/office/drawing/2014/main" id="{F589BE66-CFC7-4A13-130D-886EFE5DABB5}"/>
              </a:ext>
            </a:extLst>
          </p:cNvPr>
          <p:cNvSpPr txBox="1">
            <a:spLocks/>
          </p:cNvSpPr>
          <p:nvPr/>
        </p:nvSpPr>
        <p:spPr>
          <a:xfrm>
            <a:off x="6152937" y="4395889"/>
            <a:ext cx="5338835" cy="140182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800" b="1">
                <a:latin typeface="Open Sans" panose="020B0606030504020204" pitchFamily="34" charset="0"/>
                <a:ea typeface="Open Sans" panose="020B0606030504020204" pitchFamily="34" charset="0"/>
                <a:cs typeface="Open Sans" panose="020B0606030504020204" pitchFamily="34" charset="0"/>
              </a:rPr>
              <a:t>Trường hợp 2: </a:t>
            </a:r>
            <a:r>
              <a:rPr lang="en-US" sz="1800">
                <a:latin typeface="Open Sans" panose="020B0606030504020204" pitchFamily="34" charset="0"/>
                <a:ea typeface="Open Sans" panose="020B0606030504020204" pitchFamily="34" charset="0"/>
                <a:cs typeface="Open Sans" panose="020B0606030504020204" pitchFamily="34" charset="0"/>
              </a:rPr>
              <a:t>A</a:t>
            </a:r>
            <a:r>
              <a:rPr lang="vi-VN" sz="1800">
                <a:latin typeface="Open Sans" panose="020B0606030504020204" pitchFamily="34" charset="0"/>
                <a:ea typeface="Open Sans" panose="020B0606030504020204" pitchFamily="34" charset="0"/>
                <a:cs typeface="Open Sans" panose="020B0606030504020204" pitchFamily="34" charset="0"/>
              </a:rPr>
              <a:t>n xin phép </a:t>
            </a:r>
            <a:r>
              <a:rPr lang="en-US" sz="1800">
                <a:latin typeface="Open Sans" panose="020B0606030504020204" pitchFamily="34" charset="0"/>
                <a:ea typeface="Open Sans" panose="020B0606030504020204" pitchFamily="34" charset="0"/>
                <a:cs typeface="Open Sans" panose="020B0606030504020204" pitchFamily="34" charset="0"/>
              </a:rPr>
              <a:t>K</a:t>
            </a:r>
            <a:r>
              <a:rPr lang="vi-VN" sz="1800">
                <a:latin typeface="Open Sans" panose="020B0606030504020204" pitchFamily="34" charset="0"/>
                <a:ea typeface="Open Sans" panose="020B0606030504020204" pitchFamily="34" charset="0"/>
                <a:cs typeface="Open Sans" panose="020B0606030504020204" pitchFamily="34" charset="0"/>
              </a:rPr>
              <a:t>hoa</a:t>
            </a:r>
            <a:r>
              <a:rPr lang="en-US" sz="1800">
                <a:latin typeface="Open Sans" panose="020B0606030504020204" pitchFamily="34" charset="0"/>
                <a:ea typeface="Open Sans" panose="020B0606030504020204" pitchFamily="34" charset="0"/>
                <a:cs typeface="Open Sans" panose="020B0606030504020204" pitchFamily="34" charset="0"/>
              </a:rPr>
              <a:t>, </a:t>
            </a:r>
            <a:r>
              <a:rPr lang="vi-VN" sz="1800">
                <a:latin typeface="Open Sans" panose="020B0606030504020204" pitchFamily="34" charset="0"/>
                <a:ea typeface="Open Sans" panose="020B0606030504020204" pitchFamily="34" charset="0"/>
                <a:cs typeface="Open Sans" panose="020B0606030504020204" pitchFamily="34" charset="0"/>
              </a:rPr>
              <a:t>chỉnh sửa lại bức ảnh cho đẹp hơn rồi đưa lên trang cá nhân trên mạng xã hội. An viết chú thích cho bức ảnh</a:t>
            </a:r>
            <a:r>
              <a:rPr lang="en-US" sz="1800">
                <a:latin typeface="Open Sans" panose="020B0606030504020204" pitchFamily="34" charset="0"/>
                <a:ea typeface="Open Sans" panose="020B0606030504020204" pitchFamily="34" charset="0"/>
                <a:cs typeface="Open Sans" panose="020B0606030504020204" pitchFamily="34" charset="0"/>
              </a:rPr>
              <a:t>:</a:t>
            </a:r>
            <a:r>
              <a:rPr lang="vi-VN" sz="1800">
                <a:latin typeface="Open Sans" panose="020B0606030504020204" pitchFamily="34" charset="0"/>
                <a:ea typeface="Open Sans" panose="020B0606030504020204" pitchFamily="34" charset="0"/>
                <a:cs typeface="Open Sans" panose="020B0606030504020204" pitchFamily="34" charset="0"/>
              </a:rPr>
              <a:t> </a:t>
            </a:r>
            <a:r>
              <a:rPr lang="en-US" sz="1800" i="1">
                <a:latin typeface="Open Sans" panose="020B0606030504020204" pitchFamily="34" charset="0"/>
                <a:ea typeface="Open Sans" panose="020B0606030504020204" pitchFamily="34" charset="0"/>
                <a:cs typeface="Open Sans" panose="020B0606030504020204" pitchFamily="34" charset="0"/>
              </a:rPr>
              <a:t>Đ</a:t>
            </a:r>
            <a:r>
              <a:rPr lang="vi-VN" sz="1800" i="1">
                <a:latin typeface="Open Sans" panose="020B0606030504020204" pitchFamily="34" charset="0"/>
                <a:ea typeface="Open Sans" panose="020B0606030504020204" pitchFamily="34" charset="0"/>
                <a:cs typeface="Open Sans" panose="020B0606030504020204" pitchFamily="34" charset="0"/>
              </a:rPr>
              <a:t>ất nước ta thật là đẹp </a:t>
            </a:r>
            <a:r>
              <a:rPr lang="en-US" sz="1800" i="1">
                <a:latin typeface="Open Sans" panose="020B0606030504020204" pitchFamily="34" charset="0"/>
                <a:ea typeface="Open Sans" panose="020B0606030504020204" pitchFamily="34" charset="0"/>
                <a:cs typeface="Open Sans" panose="020B0606030504020204" pitchFamily="34" charset="0"/>
              </a:rPr>
              <a:t>(</a:t>
            </a:r>
            <a:r>
              <a:rPr lang="vi-VN" sz="1800" i="1">
                <a:latin typeface="Open Sans" panose="020B0606030504020204" pitchFamily="34" charset="0"/>
                <a:ea typeface="Open Sans" panose="020B0606030504020204" pitchFamily="34" charset="0"/>
                <a:cs typeface="Open Sans" panose="020B0606030504020204" pitchFamily="34" charset="0"/>
              </a:rPr>
              <a:t>người chụp Lê Khoa</a:t>
            </a:r>
            <a:r>
              <a:rPr lang="en-US" sz="1800" i="1">
                <a:latin typeface="Open Sans" panose="020B0606030504020204" pitchFamily="34" charset="0"/>
                <a:ea typeface="Open Sans" panose="020B0606030504020204" pitchFamily="34" charset="0"/>
                <a:cs typeface="Open Sans" panose="020B0606030504020204" pitchFamily="34" charset="0"/>
              </a:rPr>
              <a:t>)</a:t>
            </a:r>
            <a:endParaRPr lang="vi-VN" sz="1800"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71B7D3F8-E1AE-A88F-0B2F-7AD30947A8BE}"/>
              </a:ext>
            </a:extLst>
          </p:cNvPr>
          <p:cNvSpPr txBox="1"/>
          <p:nvPr/>
        </p:nvSpPr>
        <p:spPr>
          <a:xfrm>
            <a:off x="700228" y="4357481"/>
            <a:ext cx="5123727" cy="1754326"/>
          </a:xfrm>
          <a:prstGeom prst="rect">
            <a:avLst/>
          </a:prstGeom>
          <a:noFill/>
        </p:spPr>
        <p:txBody>
          <a:bodyPr wrap="square" rtlCol="0">
            <a:spAutoFit/>
          </a:bodyPr>
          <a:lstStyle/>
          <a:p>
            <a:r>
              <a:rPr lang="en-US" sz="1800" b="1">
                <a:latin typeface="Open Sans" panose="020B0606030504020204" pitchFamily="34" charset="0"/>
                <a:ea typeface="Open Sans" panose="020B0606030504020204" pitchFamily="34" charset="0"/>
                <a:cs typeface="Open Sans" panose="020B0606030504020204" pitchFamily="34" charset="0"/>
              </a:rPr>
              <a:t>Trường hợp 1: </a:t>
            </a:r>
            <a:r>
              <a:rPr lang="en-US" sz="1800">
                <a:latin typeface="Open Sans" panose="020B0606030504020204" pitchFamily="34" charset="0"/>
                <a:ea typeface="Open Sans" panose="020B0606030504020204" pitchFamily="34" charset="0"/>
                <a:cs typeface="Open Sans" panose="020B0606030504020204" pitchFamily="34" charset="0"/>
              </a:rPr>
              <a:t>A</a:t>
            </a:r>
            <a:r>
              <a:rPr lang="vi-VN" sz="1800">
                <a:latin typeface="Open Sans" panose="020B0606030504020204" pitchFamily="34" charset="0"/>
                <a:ea typeface="Open Sans" panose="020B0606030504020204" pitchFamily="34" charset="0"/>
                <a:cs typeface="Open Sans" panose="020B0606030504020204" pitchFamily="34" charset="0"/>
              </a:rPr>
              <a:t>n không hỏi ý kiến </a:t>
            </a:r>
            <a:r>
              <a:rPr lang="en-US" sz="1800">
                <a:latin typeface="Open Sans" panose="020B0606030504020204" pitchFamily="34" charset="0"/>
                <a:ea typeface="Open Sans" panose="020B0606030504020204" pitchFamily="34" charset="0"/>
                <a:cs typeface="Open Sans" panose="020B0606030504020204" pitchFamily="34" charset="0"/>
              </a:rPr>
              <a:t>K</a:t>
            </a:r>
            <a:r>
              <a:rPr lang="vi-VN" sz="1800">
                <a:latin typeface="Open Sans" panose="020B0606030504020204" pitchFamily="34" charset="0"/>
                <a:ea typeface="Open Sans" panose="020B0606030504020204" pitchFamily="34" charset="0"/>
                <a:cs typeface="Open Sans" panose="020B0606030504020204" pitchFamily="34" charset="0"/>
              </a:rPr>
              <a:t>hoa, tự mình chỉnh sửa bức ảnh và sử dụng làm nền cho ảnh của mình rồi đưa lên trang cá nhân trên mạng xã hội. An viết chú thích cho bức ảnh</a:t>
            </a:r>
            <a:r>
              <a:rPr lang="en-US" sz="1800" i="1">
                <a:latin typeface="Open Sans" panose="020B0606030504020204" pitchFamily="34" charset="0"/>
                <a:ea typeface="Open Sans" panose="020B0606030504020204" pitchFamily="34" charset="0"/>
                <a:cs typeface="Open Sans" panose="020B0606030504020204" pitchFamily="34" charset="0"/>
              </a:rPr>
              <a:t>:</a:t>
            </a:r>
            <a:r>
              <a:rPr lang="vi-VN" sz="1800" i="1">
                <a:latin typeface="Open Sans" panose="020B0606030504020204" pitchFamily="34" charset="0"/>
                <a:ea typeface="Open Sans" panose="020B0606030504020204" pitchFamily="34" charset="0"/>
                <a:cs typeface="Open Sans" panose="020B0606030504020204" pitchFamily="34" charset="0"/>
              </a:rPr>
              <a:t> </a:t>
            </a:r>
            <a:r>
              <a:rPr lang="en-US" sz="1800" i="1">
                <a:latin typeface="Open Sans" panose="020B0606030504020204" pitchFamily="34" charset="0"/>
                <a:ea typeface="Open Sans" panose="020B0606030504020204" pitchFamily="34" charset="0"/>
                <a:cs typeface="Open Sans" panose="020B0606030504020204" pitchFamily="34" charset="0"/>
              </a:rPr>
              <a:t>T</a:t>
            </a:r>
            <a:r>
              <a:rPr lang="vi-VN" sz="1800" i="1">
                <a:latin typeface="Open Sans" panose="020B0606030504020204" pitchFamily="34" charset="0"/>
                <a:ea typeface="Open Sans" panose="020B0606030504020204" pitchFamily="34" charset="0"/>
                <a:cs typeface="Open Sans" panose="020B0606030504020204" pitchFamily="34" charset="0"/>
              </a:rPr>
              <a:t>hật tuyệt khi được đến thăm nơi này</a:t>
            </a:r>
            <a:r>
              <a:rPr lang="en-US" sz="1800" i="1">
                <a:latin typeface="Open Sans" panose="020B0606030504020204" pitchFamily="34" charset="0"/>
                <a:ea typeface="Open Sans" panose="020B0606030504020204" pitchFamily="34" charset="0"/>
                <a:cs typeface="Open Sans" panose="020B0606030504020204" pitchFamily="34" charset="0"/>
              </a:rPr>
              <a:t>.</a:t>
            </a:r>
            <a:endParaRPr lang="vi-VN" sz="1800" i="1">
              <a:effectLst/>
              <a:latin typeface="Open Sans" panose="020B0606030504020204" pitchFamily="34" charset="0"/>
              <a:ea typeface="Open Sans" panose="020B0606030504020204" pitchFamily="34" charset="0"/>
              <a:cs typeface="Open Sans" panose="020B0606030504020204" pitchFamily="34" charset="0"/>
            </a:endParaRPr>
          </a:p>
          <a:p>
            <a:endParaRPr lang="vi-VN">
              <a:latin typeface="Open Sans" panose="020B0606030504020204" pitchFamily="34" charset="0"/>
              <a:ea typeface="Open Sans" panose="020B0606030504020204" pitchFamily="34" charset="0"/>
              <a:cs typeface="Open Sans" panose="020B0606030504020204" pitchFamily="34" charset="0"/>
            </a:endParaRPr>
          </a:p>
        </p:txBody>
      </p:sp>
      <p:sp>
        <p:nvSpPr>
          <p:cNvPr id="21" name="Subtitle 5">
            <a:extLst>
              <a:ext uri="{FF2B5EF4-FFF2-40B4-BE49-F238E27FC236}">
                <a16:creationId xmlns:a16="http://schemas.microsoft.com/office/drawing/2014/main" id="{ECAA4C9A-AB38-7DB8-CC0D-964710946237}"/>
              </a:ext>
            </a:extLst>
          </p:cNvPr>
          <p:cNvSpPr txBox="1">
            <a:spLocks/>
          </p:cNvSpPr>
          <p:nvPr/>
        </p:nvSpPr>
        <p:spPr>
          <a:xfrm>
            <a:off x="3426583" y="6047499"/>
            <a:ext cx="5338835" cy="336198"/>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800" b="1">
                <a:latin typeface="Open Sans" panose="020B0606030504020204" pitchFamily="34" charset="0"/>
                <a:ea typeface="Open Sans" panose="020B0606030504020204" pitchFamily="34" charset="0"/>
                <a:cs typeface="Open Sans" panose="020B0606030504020204" pitchFamily="34" charset="0"/>
              </a:rPr>
              <a:t>Theo em, An nên làm theo cách nào? Vì sao?</a:t>
            </a:r>
            <a:endParaRPr lang="vi-VN" sz="1800" i="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391310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8"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7D9F24-1C9E-3DD5-F09A-438B4FC6549D}"/>
              </a:ext>
            </a:extLst>
          </p:cNvPr>
          <p:cNvSpPr txBox="1"/>
          <p:nvPr/>
        </p:nvSpPr>
        <p:spPr>
          <a:xfrm>
            <a:off x="253253" y="374198"/>
            <a:ext cx="11685494" cy="4524315"/>
          </a:xfrm>
          <a:prstGeom prst="rect">
            <a:avLst/>
          </a:prstGeom>
          <a:noFill/>
        </p:spPr>
        <p:txBody>
          <a:bodyPr wrap="square">
            <a:spAutoFit/>
          </a:bodyPr>
          <a:lstStyle/>
          <a:p>
            <a:pPr algn="l">
              <a:lnSpc>
                <a:spcPct val="100000"/>
              </a:lnSpc>
            </a:pPr>
            <a:r>
              <a:rPr lang="vi-VN" sz="3200">
                <a:latin typeface="+mj-lt"/>
                <a:ea typeface="Open Sans" panose="020B0606030504020204" pitchFamily="34" charset="0"/>
                <a:cs typeface="Open Sans" panose="020B0606030504020204" pitchFamily="34" charset="0"/>
              </a:rPr>
              <a:t>+ Luôn trung thực trong quá trình tạo ra sản phẩm số: không sử dụng thông tin giả, thông tin không đáng tin cậy; không sao chép, chỉnh sửa thông tin của người khác rồi coi là của mình.</a:t>
            </a:r>
          </a:p>
          <a:p>
            <a:pPr algn="l">
              <a:lnSpc>
                <a:spcPct val="100000"/>
              </a:lnSpc>
            </a:pPr>
            <a:endParaRPr lang="vi-VN" sz="3200">
              <a:latin typeface="+mj-lt"/>
              <a:ea typeface="Open Sans" panose="020B0606030504020204" pitchFamily="34" charset="0"/>
              <a:cs typeface="Open Sans" panose="020B0606030504020204" pitchFamily="34" charset="0"/>
            </a:endParaRPr>
          </a:p>
          <a:p>
            <a:pPr algn="l">
              <a:lnSpc>
                <a:spcPct val="100000"/>
              </a:lnSpc>
            </a:pPr>
            <a:r>
              <a:rPr lang="vi-VN" sz="3200">
                <a:latin typeface="+mj-lt"/>
                <a:ea typeface="Open Sans" panose="020B0606030504020204" pitchFamily="34" charset="0"/>
                <a:cs typeface="Open Sans" panose="020B0606030504020204" pitchFamily="34" charset="0"/>
              </a:rPr>
              <a:t>+ Nên sử dụng thông tin do mình tự tạo, không sử dụng các thông tin có bản quyền nếu chưa mua hoặc xin phép.</a:t>
            </a:r>
          </a:p>
          <a:p>
            <a:pPr algn="l">
              <a:lnSpc>
                <a:spcPct val="100000"/>
              </a:lnSpc>
            </a:pPr>
            <a:endParaRPr lang="vi-VN" sz="3200">
              <a:latin typeface="+mj-lt"/>
              <a:ea typeface="Open Sans" panose="020B0606030504020204" pitchFamily="34" charset="0"/>
              <a:cs typeface="Open Sans" panose="020B0606030504020204" pitchFamily="34" charset="0"/>
            </a:endParaRPr>
          </a:p>
          <a:p>
            <a:pPr algn="l">
              <a:lnSpc>
                <a:spcPct val="100000"/>
              </a:lnSpc>
            </a:pPr>
            <a:r>
              <a:rPr lang="vi-VN" sz="3200">
                <a:latin typeface="+mj-lt"/>
                <a:ea typeface="Open Sans" panose="020B0606030504020204" pitchFamily="34" charset="0"/>
                <a:cs typeface="Open Sans" panose="020B0606030504020204" pitchFamily="34" charset="0"/>
              </a:rPr>
              <a:t>+ Nội dung và hình thức của sản phẩm tạo ra không được vi phạm các quy định, chuẩn mực về đạo đức phải văn hóa trong xã hội nói chung.</a:t>
            </a:r>
          </a:p>
        </p:txBody>
      </p:sp>
    </p:spTree>
    <p:extLst>
      <p:ext uri="{BB962C8B-B14F-4D97-AF65-F5344CB8AC3E}">
        <p14:creationId xmlns:p14="http://schemas.microsoft.com/office/powerpoint/2010/main" val="1217433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783080" y="304800"/>
            <a:ext cx="8625840" cy="2209800"/>
          </a:xfrm>
          <a:prstGeom prst="roundRect">
            <a:avLst/>
          </a:prstGeom>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lgn="ctr"/>
            <a:r>
              <a:rPr lang="vi-VN" sz="2800" i="1">
                <a:solidFill>
                  <a:prstClr val="black"/>
                </a:solidFill>
                <a:latin typeface="Open Sans" panose="020B0606030504020204" pitchFamily="34" charset="0"/>
                <a:ea typeface="Open Sans" panose="020B0606030504020204" pitchFamily="34" charset="0"/>
                <a:cs typeface="Open Sans" panose="020B0606030504020204" pitchFamily="34" charset="0"/>
              </a:rPr>
              <a:t> Em có cảnh báo và lời khuyên gì với các bạn trong mỗi tình huống dưới đây?</a:t>
            </a:r>
          </a:p>
        </p:txBody>
      </p:sp>
      <p:sp>
        <p:nvSpPr>
          <p:cNvPr id="4" name="Rectangle: Rounded Corners 3">
            <a:extLst>
              <a:ext uri="{FF2B5EF4-FFF2-40B4-BE49-F238E27FC236}">
                <a16:creationId xmlns:a16="http://schemas.microsoft.com/office/drawing/2014/main" id="{FD500766-C403-7262-C355-504A1C601F36}"/>
              </a:ext>
            </a:extLst>
          </p:cNvPr>
          <p:cNvSpPr/>
          <p:nvPr/>
        </p:nvSpPr>
        <p:spPr>
          <a:xfrm>
            <a:off x="3246120" y="2800350"/>
            <a:ext cx="8625840" cy="1257300"/>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lgn="ctr"/>
            <a:r>
              <a:rPr lang="vi-VN" sz="2800" i="1">
                <a:solidFill>
                  <a:prstClr val="black"/>
                </a:solidFill>
                <a:latin typeface="Open Sans" panose="020B0606030504020204" pitchFamily="34" charset="0"/>
                <a:ea typeface="Open Sans" panose="020B0606030504020204" pitchFamily="34" charset="0"/>
                <a:cs typeface="Open Sans" panose="020B0606030504020204" pitchFamily="34" charset="0"/>
              </a:rPr>
              <a:t>a) Bạn em quay video các bạn trong lớp có hành vi bạo lực và đăng lên mạng xã hội.</a:t>
            </a:r>
          </a:p>
        </p:txBody>
      </p:sp>
      <p:sp>
        <p:nvSpPr>
          <p:cNvPr id="5" name="Rectangle: Rounded Corners 4">
            <a:extLst>
              <a:ext uri="{FF2B5EF4-FFF2-40B4-BE49-F238E27FC236}">
                <a16:creationId xmlns:a16="http://schemas.microsoft.com/office/drawing/2014/main" id="{E4A9D3DE-C0FC-CCF5-DDFC-229ECB9DF5DE}"/>
              </a:ext>
            </a:extLst>
          </p:cNvPr>
          <p:cNvSpPr/>
          <p:nvPr/>
        </p:nvSpPr>
        <p:spPr>
          <a:xfrm>
            <a:off x="3246120" y="4324350"/>
            <a:ext cx="8625840" cy="1371600"/>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lgn="ctr"/>
            <a:r>
              <a:rPr lang="vi-VN" sz="2800" i="1">
                <a:solidFill>
                  <a:prstClr val="black"/>
                </a:solidFill>
                <a:latin typeface="Open Sans" panose="020B0606030504020204" pitchFamily="34" charset="0"/>
                <a:ea typeface="Open Sans" panose="020B0606030504020204" pitchFamily="34" charset="0"/>
                <a:cs typeface="Open Sans" panose="020B0606030504020204" pitchFamily="34" charset="0"/>
              </a:rPr>
              <a:t> b) Một người bạn sử dụng ảnh em chụp để tham gia một cuộc thi ảnh nhưng chưa có sự đồng ý của em.</a:t>
            </a:r>
          </a:p>
        </p:txBody>
      </p:sp>
      <p:pic>
        <p:nvPicPr>
          <p:cNvPr id="4098" name="Picture 2" descr="Download HD Sign, Computer, Symbol, Cartoon, Signs, Danger - Tam Giác Cảnh  Báo Transparent PNG Image - NicePNG.com">
            <a:extLst>
              <a:ext uri="{FF2B5EF4-FFF2-40B4-BE49-F238E27FC236}">
                <a16:creationId xmlns:a16="http://schemas.microsoft.com/office/drawing/2014/main" id="{BFD5C220-014C-26B3-30C9-AC93ABB4F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690" y="1267301"/>
            <a:ext cx="2091070" cy="1826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62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98120" y="304800"/>
            <a:ext cx="3550920" cy="4465320"/>
          </a:xfrm>
          <a:prstGeom prst="roundRect">
            <a:avLst>
              <a:gd name="adj" fmla="val 10661"/>
            </a:avLst>
          </a:prstGeom>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lgn="ctr"/>
            <a:r>
              <a:rPr lang="en-US" sz="2800" b="1" u="sng">
                <a:solidFill>
                  <a:prstClr val="black"/>
                </a:solidFill>
                <a:latin typeface="Open Sans" panose="020B0606030504020204" pitchFamily="34" charset="0"/>
                <a:ea typeface="Open Sans" panose="020B0606030504020204" pitchFamily="34" charset="0"/>
                <a:cs typeface="Open Sans" panose="020B0606030504020204" pitchFamily="34" charset="0"/>
              </a:rPr>
              <a:t>LUYỆN TẬP</a:t>
            </a:r>
            <a:r>
              <a:rPr lang="en-US" sz="2800" b="1">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vi-VN" sz="2800" b="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vi-VN" sz="2800" i="1">
                <a:solidFill>
                  <a:prstClr val="black"/>
                </a:solidFill>
                <a:latin typeface="Open Sans" panose="020B0606030504020204" pitchFamily="34" charset="0"/>
                <a:ea typeface="Open Sans" panose="020B0606030504020204" pitchFamily="34" charset="0"/>
                <a:cs typeface="Open Sans" panose="020B0606030504020204" pitchFamily="34" charset="0"/>
              </a:rPr>
              <a:t>Em hãy xác định các hành động dưới đây là vi phạm hay không vi phạm đạo đức, pháp luật và văn hóa khi sử dụng công nghệ kỹ thuật số.</a:t>
            </a:r>
          </a:p>
        </p:txBody>
      </p:sp>
      <p:sp>
        <p:nvSpPr>
          <p:cNvPr id="4" name="Rectangle: Rounded Corners 3">
            <a:extLst>
              <a:ext uri="{FF2B5EF4-FFF2-40B4-BE49-F238E27FC236}">
                <a16:creationId xmlns:a16="http://schemas.microsoft.com/office/drawing/2014/main" id="{FD500766-C403-7262-C355-504A1C601F36}"/>
              </a:ext>
            </a:extLst>
          </p:cNvPr>
          <p:cNvSpPr/>
          <p:nvPr/>
        </p:nvSpPr>
        <p:spPr>
          <a:xfrm>
            <a:off x="3947160" y="167640"/>
            <a:ext cx="7818120" cy="868680"/>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r="100000" b="100000"/>
            </a:path>
            <a:tileRect l="-100000" t="-100000"/>
          </a:gra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r>
              <a:rPr lang="vi-VN" sz="2400" i="1">
                <a:solidFill>
                  <a:prstClr val="black"/>
                </a:solidFill>
                <a:latin typeface="Open Sans" panose="020B0606030504020204" pitchFamily="34" charset="0"/>
                <a:ea typeface="Open Sans" panose="020B0606030504020204" pitchFamily="34" charset="0"/>
                <a:cs typeface="Open Sans" panose="020B0606030504020204" pitchFamily="34" charset="0"/>
              </a:rPr>
              <a:t>a) Chia sẻ thông tin mua bán động vật hoang dã quý hiếm.</a:t>
            </a:r>
          </a:p>
        </p:txBody>
      </p:sp>
      <p:sp>
        <p:nvSpPr>
          <p:cNvPr id="5" name="Rectangle: Rounded Corners 4">
            <a:extLst>
              <a:ext uri="{FF2B5EF4-FFF2-40B4-BE49-F238E27FC236}">
                <a16:creationId xmlns:a16="http://schemas.microsoft.com/office/drawing/2014/main" id="{E4A9D3DE-C0FC-CCF5-DDFC-229ECB9DF5DE}"/>
              </a:ext>
            </a:extLst>
          </p:cNvPr>
          <p:cNvSpPr/>
          <p:nvPr/>
        </p:nvSpPr>
        <p:spPr>
          <a:xfrm>
            <a:off x="3947160" y="1399251"/>
            <a:ext cx="7818120" cy="1070084"/>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r="100000" b="100000"/>
            </a:path>
            <a:tileRect l="-100000" t="-100000"/>
          </a:gra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r>
              <a:rPr lang="vi-VN" sz="2400" i="1">
                <a:solidFill>
                  <a:prstClr val="black"/>
                </a:solidFill>
                <a:latin typeface="Open Sans" panose="020B0606030504020204" pitchFamily="34" charset="0"/>
                <a:ea typeface="Open Sans" panose="020B0606030504020204" pitchFamily="34" charset="0"/>
                <a:cs typeface="Open Sans" panose="020B0606030504020204" pitchFamily="34" charset="0"/>
              </a:rPr>
              <a:t>b) Tạo một trang cá nhân để chia sẻ những kinh </a:t>
            </a:r>
            <a:endParaRPr lang="en-US" sz="2400" i="1">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lvl="0"/>
            <a:r>
              <a:rPr lang="vi-VN" sz="2400" i="1">
                <a:solidFill>
                  <a:prstClr val="black"/>
                </a:solidFill>
                <a:latin typeface="Open Sans" panose="020B0606030504020204" pitchFamily="34" charset="0"/>
                <a:ea typeface="Open Sans" panose="020B0606030504020204" pitchFamily="34" charset="0"/>
                <a:cs typeface="Open Sans" panose="020B0606030504020204" pitchFamily="34" charset="0"/>
              </a:rPr>
              <a:t>nghiệm học tập của mình.</a:t>
            </a:r>
          </a:p>
        </p:txBody>
      </p:sp>
      <p:sp>
        <p:nvSpPr>
          <p:cNvPr id="3" name="Rectangle: Rounded Corners 2">
            <a:extLst>
              <a:ext uri="{FF2B5EF4-FFF2-40B4-BE49-F238E27FC236}">
                <a16:creationId xmlns:a16="http://schemas.microsoft.com/office/drawing/2014/main" id="{345E13DE-A5AE-918F-B756-6DA45A16A80C}"/>
              </a:ext>
            </a:extLst>
          </p:cNvPr>
          <p:cNvSpPr/>
          <p:nvPr/>
        </p:nvSpPr>
        <p:spPr>
          <a:xfrm>
            <a:off x="3947160" y="2832266"/>
            <a:ext cx="7818120" cy="782145"/>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r="100000" b="100000"/>
            </a:path>
            <a:tileRect l="-100000" t="-100000"/>
          </a:gra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r>
              <a:rPr lang="vi-VN" sz="2400" i="1">
                <a:solidFill>
                  <a:prstClr val="black"/>
                </a:solidFill>
                <a:latin typeface="Open Sans" panose="020B0606030504020204" pitchFamily="34" charset="0"/>
                <a:ea typeface="Open Sans" panose="020B0606030504020204" pitchFamily="34" charset="0"/>
                <a:cs typeface="Open Sans" panose="020B0606030504020204" pitchFamily="34" charset="0"/>
              </a:rPr>
              <a:t>c) Quay và lan truyền video bạo lực học đường.</a:t>
            </a:r>
          </a:p>
        </p:txBody>
      </p:sp>
      <p:sp>
        <p:nvSpPr>
          <p:cNvPr id="6" name="Rectangle: Rounded Corners 5">
            <a:extLst>
              <a:ext uri="{FF2B5EF4-FFF2-40B4-BE49-F238E27FC236}">
                <a16:creationId xmlns:a16="http://schemas.microsoft.com/office/drawing/2014/main" id="{F86FB5B4-EBA6-F778-989C-A2514D819AFE}"/>
              </a:ext>
            </a:extLst>
          </p:cNvPr>
          <p:cNvSpPr/>
          <p:nvPr/>
        </p:nvSpPr>
        <p:spPr>
          <a:xfrm>
            <a:off x="3947160" y="3977342"/>
            <a:ext cx="7818120" cy="616937"/>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r="100000" b="100000"/>
            </a:path>
            <a:tileRect l="-100000" t="-100000"/>
          </a:gra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r>
              <a:rPr lang="vi-VN" sz="2400" i="1">
                <a:solidFill>
                  <a:prstClr val="black"/>
                </a:solidFill>
                <a:latin typeface="Open Sans" panose="020B0606030504020204" pitchFamily="34" charset="0"/>
                <a:ea typeface="Open Sans" panose="020B0606030504020204" pitchFamily="34" charset="0"/>
                <a:cs typeface="Open Sans" panose="020B0606030504020204" pitchFamily="34" charset="0"/>
              </a:rPr>
              <a:t>d) Sáng tác một bài thơ về lớp và gửi bạn bè cùng đọc.</a:t>
            </a:r>
          </a:p>
        </p:txBody>
      </p:sp>
      <p:sp>
        <p:nvSpPr>
          <p:cNvPr id="7" name="Rectangle: Rounded Corners 6">
            <a:extLst>
              <a:ext uri="{FF2B5EF4-FFF2-40B4-BE49-F238E27FC236}">
                <a16:creationId xmlns:a16="http://schemas.microsoft.com/office/drawing/2014/main" id="{DEF816EE-D8E6-DB4F-6E55-029323E25D90}"/>
              </a:ext>
            </a:extLst>
          </p:cNvPr>
          <p:cNvSpPr/>
          <p:nvPr/>
        </p:nvSpPr>
        <p:spPr>
          <a:xfrm>
            <a:off x="3947160" y="4957210"/>
            <a:ext cx="7818120" cy="550546"/>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r="100000" b="100000"/>
            </a:path>
            <a:tileRect l="-100000" t="-100000"/>
          </a:gra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r>
              <a:rPr lang="pt-BR" sz="2400" i="1">
                <a:solidFill>
                  <a:prstClr val="black"/>
                </a:solidFill>
                <a:latin typeface="Open Sans" panose="020B0606030504020204" pitchFamily="34" charset="0"/>
                <a:ea typeface="Open Sans" panose="020B0606030504020204" pitchFamily="34" charset="0"/>
                <a:cs typeface="Open Sans" panose="020B0606030504020204" pitchFamily="34" charset="0"/>
              </a:rPr>
              <a:t>e) Tham gia cá cược bóng đá qua internet.</a:t>
            </a:r>
            <a:endParaRPr lang="vi-VN" sz="2400" i="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Rounded Corners 7">
            <a:extLst>
              <a:ext uri="{FF2B5EF4-FFF2-40B4-BE49-F238E27FC236}">
                <a16:creationId xmlns:a16="http://schemas.microsoft.com/office/drawing/2014/main" id="{8561879E-2717-7EAD-C83F-E93B90BBDCCC}"/>
              </a:ext>
            </a:extLst>
          </p:cNvPr>
          <p:cNvSpPr/>
          <p:nvPr/>
        </p:nvSpPr>
        <p:spPr>
          <a:xfrm>
            <a:off x="3947160" y="5870685"/>
            <a:ext cx="7818120" cy="850156"/>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r="100000" b="100000"/>
            </a:path>
            <a:tileRect l="-100000" t="-100000"/>
          </a:gra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r>
              <a:rPr lang="pt-BR" sz="2400" i="1">
                <a:solidFill>
                  <a:prstClr val="black"/>
                </a:solidFill>
                <a:latin typeface="Open Sans" panose="020B0606030504020204" pitchFamily="34" charset="0"/>
                <a:ea typeface="Open Sans" panose="020B0606030504020204" pitchFamily="34" charset="0"/>
                <a:cs typeface="Open Sans" panose="020B0606030504020204" pitchFamily="34" charset="0"/>
              </a:rPr>
              <a:t>f) Chia sẻ địa chỉ một website có chứa các bộ phim không có bản quyền sử dụng</a:t>
            </a:r>
            <a:endParaRPr lang="vi-VN" sz="2400" i="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122" name="Picture 2" descr="Caution - Free signs icons">
            <a:extLst>
              <a:ext uri="{FF2B5EF4-FFF2-40B4-BE49-F238E27FC236}">
                <a16:creationId xmlns:a16="http://schemas.microsoft.com/office/drawing/2014/main" id="{B821CB7F-CC29-3B69-BB18-EB91EBC24F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38560" y="207244"/>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9CB93E9F-5F40-2673-8617-539FFD419B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1338560" y="1583417"/>
            <a:ext cx="853440" cy="6347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aution - Free signs icons">
            <a:extLst>
              <a:ext uri="{FF2B5EF4-FFF2-40B4-BE49-F238E27FC236}">
                <a16:creationId xmlns:a16="http://schemas.microsoft.com/office/drawing/2014/main" id="{E559376A-9B30-0C2E-35E0-78B5FEBECE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38560" y="2797145"/>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F26E737E-0B24-A424-F049-AC59B4A1AC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1338560" y="3993532"/>
            <a:ext cx="853440" cy="6347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ution - Free signs icons">
            <a:extLst>
              <a:ext uri="{FF2B5EF4-FFF2-40B4-BE49-F238E27FC236}">
                <a16:creationId xmlns:a16="http://schemas.microsoft.com/office/drawing/2014/main" id="{49FA3E67-7ED2-1FE4-8C66-EB0A829385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38560" y="4803970"/>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ution - Free signs icons">
            <a:extLst>
              <a:ext uri="{FF2B5EF4-FFF2-40B4-BE49-F238E27FC236}">
                <a16:creationId xmlns:a16="http://schemas.microsoft.com/office/drawing/2014/main" id="{CC93015C-2C3E-6E5C-7373-81191C51F5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38560" y="5836920"/>
            <a:ext cx="853440" cy="85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69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anim calcmode="lin" valueType="num">
                                      <p:cBhvr>
                                        <p:cTn id="19" dur="500" fill="hold"/>
                                        <p:tgtEl>
                                          <p:spTgt spid="5122"/>
                                        </p:tgtEl>
                                        <p:attrNameLst>
                                          <p:attrName>ppt_w</p:attrName>
                                        </p:attrNameLst>
                                      </p:cBhvr>
                                      <p:tavLst>
                                        <p:tav tm="0">
                                          <p:val>
                                            <p:fltVal val="0"/>
                                          </p:val>
                                        </p:tav>
                                        <p:tav tm="100000">
                                          <p:val>
                                            <p:strVal val="#ppt_w"/>
                                          </p:val>
                                        </p:tav>
                                      </p:tavLst>
                                    </p:anim>
                                    <p:anim calcmode="lin" valueType="num">
                                      <p:cBhvr>
                                        <p:cTn id="20" dur="500" fill="hold"/>
                                        <p:tgtEl>
                                          <p:spTgt spid="5122"/>
                                        </p:tgtEl>
                                        <p:attrNameLst>
                                          <p:attrName>ppt_h</p:attrName>
                                        </p:attrNameLst>
                                      </p:cBhvr>
                                      <p:tavLst>
                                        <p:tav tm="0">
                                          <p:val>
                                            <p:fltVal val="0"/>
                                          </p:val>
                                        </p:tav>
                                        <p:tav tm="100000">
                                          <p:val>
                                            <p:strVal val="#ppt_h"/>
                                          </p:val>
                                        </p:tav>
                                      </p:tavLst>
                                    </p:anim>
                                    <p:animEffect transition="in" filter="fade">
                                      <p:cBhvr>
                                        <p:cTn id="21" dur="500"/>
                                        <p:tgtEl>
                                          <p:spTgt spid="5122"/>
                                        </p:tgtEl>
                                      </p:cBhvr>
                                    </p:animEffect>
                                  </p:childTnLst>
                                  <p:subTnLst>
                                    <p:audio>
                                      <p:cMediaNode>
                                        <p:cTn display="0" masterRel="sameClick">
                                          <p:stCondLst>
                                            <p:cond evt="begin" delay="0">
                                              <p:tn val="17"/>
                                            </p:cond>
                                          </p:stCondLst>
                                          <p:endCondLst>
                                            <p:cond evt="onStopAudio" delay="0">
                                              <p:tgtEl>
                                                <p:sldTgt/>
                                              </p:tgtEl>
                                            </p:cond>
                                          </p:endCondLst>
                                        </p:cTn>
                                        <p:tgtEl>
                                          <p:sndTgt r:embed="rId2" name="suction.wav"/>
                                        </p:tgtEl>
                                      </p:cMediaNode>
                                    </p:audio>
                                  </p:sub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subTnLst>
                                    <p:audio>
                                      <p:cMediaNode>
                                        <p:cTn display="0" masterRel="sameClick">
                                          <p:stCondLst>
                                            <p:cond evt="begin" delay="0">
                                              <p:tn val="45"/>
                                            </p:cond>
                                          </p:stCondLst>
                                          <p:endCondLst>
                                            <p:cond evt="onStopAudio" delay="0">
                                              <p:tgtEl>
                                                <p:sldTgt/>
                                              </p:tgtEl>
                                            </p:cond>
                                          </p:endCondLst>
                                        </p:cTn>
                                        <p:tgtEl>
                                          <p:sndTgt r:embed="rId2" name="suction.wav"/>
                                        </p:tgtEl>
                                      </p:cMediaNode>
                                    </p:audio>
                                  </p:sub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1000"/>
                                        <p:tgtEl>
                                          <p:spTgt spid="6"/>
                                        </p:tgtEl>
                                      </p:cBhvr>
                                    </p:animEffect>
                                    <p:anim calcmode="lin" valueType="num">
                                      <p:cBhvr>
                                        <p:cTn id="55" dur="1000" fill="hold"/>
                                        <p:tgtEl>
                                          <p:spTgt spid="6"/>
                                        </p:tgtEl>
                                        <p:attrNameLst>
                                          <p:attrName>ppt_x</p:attrName>
                                        </p:attrNameLst>
                                      </p:cBhvr>
                                      <p:tavLst>
                                        <p:tav tm="0">
                                          <p:val>
                                            <p:strVal val="#ppt_x"/>
                                          </p:val>
                                        </p:tav>
                                        <p:tav tm="100000">
                                          <p:val>
                                            <p:strVal val="#ppt_x"/>
                                          </p:val>
                                        </p:tav>
                                      </p:tavLst>
                                    </p:anim>
                                    <p:anim calcmode="lin" valueType="num">
                                      <p:cBhvr>
                                        <p:cTn id="5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Effect transition="in" filter="fade">
                                      <p:cBhvr>
                                        <p:cTn id="63" dur="500"/>
                                        <p:tgtEl>
                                          <p:spTgt spid="11"/>
                                        </p:tgtEl>
                                      </p:cBhvr>
                                    </p:animEffec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4" fill="hold">
                      <p:stCondLst>
                        <p:cond delay="indefinite"/>
                      </p:stCondLst>
                      <p:childTnLst>
                        <p:par>
                          <p:cTn id="65" fill="hold">
                            <p:stCondLst>
                              <p:cond delay="0"/>
                            </p:stCondLst>
                            <p:childTnLst>
                              <p:par>
                                <p:cTn id="66" presetID="47" presetClass="entr" presetSubtype="0"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fade">
                                      <p:cBhvr>
                                        <p:cTn id="68" dur="1000"/>
                                        <p:tgtEl>
                                          <p:spTgt spid="7"/>
                                        </p:tgtEl>
                                      </p:cBhvr>
                                    </p:animEffect>
                                    <p:anim calcmode="lin" valueType="num">
                                      <p:cBhvr>
                                        <p:cTn id="69" dur="1000" fill="hold"/>
                                        <p:tgtEl>
                                          <p:spTgt spid="7"/>
                                        </p:tgtEl>
                                        <p:attrNameLst>
                                          <p:attrName>ppt_x</p:attrName>
                                        </p:attrNameLst>
                                      </p:cBhvr>
                                      <p:tavLst>
                                        <p:tav tm="0">
                                          <p:val>
                                            <p:strVal val="#ppt_x"/>
                                          </p:val>
                                        </p:tav>
                                        <p:tav tm="100000">
                                          <p:val>
                                            <p:strVal val="#ppt_x"/>
                                          </p:val>
                                        </p:tav>
                                      </p:tavLst>
                                    </p:anim>
                                    <p:anim calcmode="lin" valueType="num">
                                      <p:cBhvr>
                                        <p:cTn id="7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12"/>
                                        </p:tgtEl>
                                        <p:attrNameLst>
                                          <p:attrName>style.visibility</p:attrName>
                                        </p:attrNameLst>
                                      </p:cBhvr>
                                      <p:to>
                                        <p:strVal val="visible"/>
                                      </p:to>
                                    </p:set>
                                    <p:anim calcmode="lin" valueType="num">
                                      <p:cBhvr>
                                        <p:cTn id="75" dur="500" fill="hold"/>
                                        <p:tgtEl>
                                          <p:spTgt spid="12"/>
                                        </p:tgtEl>
                                        <p:attrNameLst>
                                          <p:attrName>ppt_w</p:attrName>
                                        </p:attrNameLst>
                                      </p:cBhvr>
                                      <p:tavLst>
                                        <p:tav tm="0">
                                          <p:val>
                                            <p:fltVal val="0"/>
                                          </p:val>
                                        </p:tav>
                                        <p:tav tm="100000">
                                          <p:val>
                                            <p:strVal val="#ppt_w"/>
                                          </p:val>
                                        </p:tav>
                                      </p:tavLst>
                                    </p:anim>
                                    <p:anim calcmode="lin" valueType="num">
                                      <p:cBhvr>
                                        <p:cTn id="76" dur="500" fill="hold"/>
                                        <p:tgtEl>
                                          <p:spTgt spid="12"/>
                                        </p:tgtEl>
                                        <p:attrNameLst>
                                          <p:attrName>ppt_h</p:attrName>
                                        </p:attrNameLst>
                                      </p:cBhvr>
                                      <p:tavLst>
                                        <p:tav tm="0">
                                          <p:val>
                                            <p:fltVal val="0"/>
                                          </p:val>
                                        </p:tav>
                                        <p:tav tm="100000">
                                          <p:val>
                                            <p:strVal val="#ppt_h"/>
                                          </p:val>
                                        </p:tav>
                                      </p:tavLst>
                                    </p:anim>
                                    <p:animEffect transition="in" filter="fade">
                                      <p:cBhvr>
                                        <p:cTn id="77" dur="500"/>
                                        <p:tgtEl>
                                          <p:spTgt spid="12"/>
                                        </p:tgtEl>
                                      </p:cBhvr>
                                    </p:animEffect>
                                  </p:childTnLst>
                                  <p:subTnLst>
                                    <p:audio>
                                      <p:cMediaNode>
                                        <p:cTn display="0" masterRel="sameClick">
                                          <p:stCondLst>
                                            <p:cond evt="begin" delay="0">
                                              <p:tn val="73"/>
                                            </p:cond>
                                          </p:stCondLst>
                                          <p:endCondLst>
                                            <p:cond evt="onStopAudio" delay="0">
                                              <p:tgtEl>
                                                <p:sldTgt/>
                                              </p:tgtEl>
                                            </p:cond>
                                          </p:endCondLst>
                                        </p:cTn>
                                        <p:tgtEl>
                                          <p:sndTgt r:embed="rId2" name="suction.wav"/>
                                        </p:tgtEl>
                                      </p:cMediaNode>
                                    </p:audio>
                                  </p:sub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1000"/>
                                        <p:tgtEl>
                                          <p:spTgt spid="8"/>
                                        </p:tgtEl>
                                      </p:cBhvr>
                                    </p:animEffect>
                                    <p:anim calcmode="lin" valueType="num">
                                      <p:cBhvr>
                                        <p:cTn id="83" dur="1000" fill="hold"/>
                                        <p:tgtEl>
                                          <p:spTgt spid="8"/>
                                        </p:tgtEl>
                                        <p:attrNameLst>
                                          <p:attrName>ppt_x</p:attrName>
                                        </p:attrNameLst>
                                      </p:cBhvr>
                                      <p:tavLst>
                                        <p:tav tm="0">
                                          <p:val>
                                            <p:strVal val="#ppt_x"/>
                                          </p:val>
                                        </p:tav>
                                        <p:tav tm="100000">
                                          <p:val>
                                            <p:strVal val="#ppt_x"/>
                                          </p:val>
                                        </p:tav>
                                      </p:tavLst>
                                    </p:anim>
                                    <p:anim calcmode="lin" valueType="num">
                                      <p:cBhvr>
                                        <p:cTn id="8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nodeType="clickEffect">
                                  <p:stCondLst>
                                    <p:cond delay="0"/>
                                  </p:stCondLst>
                                  <p:childTnLst>
                                    <p:set>
                                      <p:cBhvr>
                                        <p:cTn id="88" dur="1" fill="hold">
                                          <p:stCondLst>
                                            <p:cond delay="0"/>
                                          </p:stCondLst>
                                        </p:cTn>
                                        <p:tgtEl>
                                          <p:spTgt spid="13"/>
                                        </p:tgtEl>
                                        <p:attrNameLst>
                                          <p:attrName>style.visibility</p:attrName>
                                        </p:attrNameLst>
                                      </p:cBhvr>
                                      <p:to>
                                        <p:strVal val="visible"/>
                                      </p:to>
                                    </p:set>
                                    <p:anim calcmode="lin" valueType="num">
                                      <p:cBhvr>
                                        <p:cTn id="89" dur="500" fill="hold"/>
                                        <p:tgtEl>
                                          <p:spTgt spid="13"/>
                                        </p:tgtEl>
                                        <p:attrNameLst>
                                          <p:attrName>ppt_w</p:attrName>
                                        </p:attrNameLst>
                                      </p:cBhvr>
                                      <p:tavLst>
                                        <p:tav tm="0">
                                          <p:val>
                                            <p:fltVal val="0"/>
                                          </p:val>
                                        </p:tav>
                                        <p:tav tm="100000">
                                          <p:val>
                                            <p:strVal val="#ppt_w"/>
                                          </p:val>
                                        </p:tav>
                                      </p:tavLst>
                                    </p:anim>
                                    <p:anim calcmode="lin" valueType="num">
                                      <p:cBhvr>
                                        <p:cTn id="90" dur="500" fill="hold"/>
                                        <p:tgtEl>
                                          <p:spTgt spid="13"/>
                                        </p:tgtEl>
                                        <p:attrNameLst>
                                          <p:attrName>ppt_h</p:attrName>
                                        </p:attrNameLst>
                                      </p:cBhvr>
                                      <p:tavLst>
                                        <p:tav tm="0">
                                          <p:val>
                                            <p:fltVal val="0"/>
                                          </p:val>
                                        </p:tav>
                                        <p:tav tm="100000">
                                          <p:val>
                                            <p:strVal val="#ppt_h"/>
                                          </p:val>
                                        </p:tav>
                                      </p:tavLst>
                                    </p:anim>
                                    <p:animEffect transition="in" filter="fade">
                                      <p:cBhvr>
                                        <p:cTn id="91" dur="500"/>
                                        <p:tgtEl>
                                          <p:spTgt spid="13"/>
                                        </p:tgtEl>
                                      </p:cBhvr>
                                    </p:animEffect>
                                  </p:childTnLst>
                                  <p:subTnLst>
                                    <p:audio>
                                      <p:cMediaNode>
                                        <p:cTn display="0" masterRel="sameClick">
                                          <p:stCondLst>
                                            <p:cond evt="begin" delay="0">
                                              <p:tn val="87"/>
                                            </p:cond>
                                          </p:stCondLst>
                                          <p:endCondLst>
                                            <p:cond evt="onStopAudio" delay="0">
                                              <p:tgtEl>
                                                <p:sldTgt/>
                                              </p:tgtEl>
                                            </p:cond>
                                          </p:endCondLst>
                                        </p:cTn>
                                        <p:tgtEl>
                                          <p:sndTgt r:embed="rId2"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3" grpId="0" animBg="1"/>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98120" y="304800"/>
            <a:ext cx="11628120" cy="2971800"/>
          </a:xfrm>
          <a:prstGeom prst="roundRect">
            <a:avLst>
              <a:gd name="adj" fmla="val 10661"/>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lgn="ctr"/>
            <a:r>
              <a:rPr lang="en-US" sz="2800" b="1" u="sng">
                <a:solidFill>
                  <a:prstClr val="black"/>
                </a:solidFill>
                <a:latin typeface="Open Sans" panose="020B0606030504020204" pitchFamily="34" charset="0"/>
                <a:ea typeface="Open Sans" panose="020B0606030504020204" pitchFamily="34" charset="0"/>
                <a:cs typeface="Open Sans" panose="020B0606030504020204" pitchFamily="34" charset="0"/>
              </a:rPr>
              <a:t>VẬN DỤNG</a:t>
            </a:r>
            <a:r>
              <a:rPr lang="en-US" sz="2800" b="1">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vi-VN" sz="2800" b="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800" i="1">
                <a:solidFill>
                  <a:prstClr val="black"/>
                </a:solidFill>
                <a:latin typeface="Open Sans" panose="020B0606030504020204" pitchFamily="34" charset="0"/>
                <a:ea typeface="Open Sans" panose="020B0606030504020204" pitchFamily="34" charset="0"/>
                <a:cs typeface="Open Sans" panose="020B0606030504020204" pitchFamily="34" charset="0"/>
              </a:rPr>
              <a:t>Về nhà em</a:t>
            </a:r>
            <a:r>
              <a:rPr lang="vi-VN" sz="2800" i="1">
                <a:solidFill>
                  <a:prstClr val="black"/>
                </a:solidFill>
                <a:latin typeface="Open Sans" panose="020B0606030504020204" pitchFamily="34" charset="0"/>
                <a:ea typeface="Open Sans" panose="020B0606030504020204" pitchFamily="34" charset="0"/>
                <a:cs typeface="Open Sans" panose="020B0606030504020204" pitchFamily="34" charset="0"/>
              </a:rPr>
              <a:t> hãy tạo một sản phẩm số theo cách sáng tạo để hướng dẫn các bạn hiểu đúng về việc sử dụng công nghệ kỹ thuật số. Em hãy đảm bảo sản phẩm của mình thể hiện được đạo đức, tính văn hóa và không vi phạm pháp luật nhé.</a:t>
            </a:r>
          </a:p>
        </p:txBody>
      </p:sp>
    </p:spTree>
    <p:extLst>
      <p:ext uri="{BB962C8B-B14F-4D97-AF65-F5344CB8AC3E}">
        <p14:creationId xmlns:p14="http://schemas.microsoft.com/office/powerpoint/2010/main" val="270255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ree photo above view social media concept with items">
            <a:extLst>
              <a:ext uri="{FF2B5EF4-FFF2-40B4-BE49-F238E27FC236}">
                <a16:creationId xmlns:a16="http://schemas.microsoft.com/office/drawing/2014/main" id="{B8F3BFA0-8A12-B80E-18EA-9B4614403B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173" r="-1" b="30018"/>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77979" y="1122363"/>
            <a:ext cx="6704056" cy="3204134"/>
          </a:xfrm>
        </p:spPr>
        <p:txBody>
          <a:bodyPr vert="horz" lIns="91440" tIns="45720" rIns="91440" bIns="45720" rtlCol="0" anchor="b">
            <a:normAutofit/>
          </a:bodyPr>
          <a:lstStyle/>
          <a:p>
            <a:pPr algn="l"/>
            <a:r>
              <a:rPr lang="en-US" sz="4000" b="1">
                <a:effectLst>
                  <a:innerShdw blurRad="63500" dist="50800" dir="189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BÀI 4: </a:t>
            </a:r>
            <a:br>
              <a:rPr lang="en-US" sz="4000" b="1">
                <a:effectLst>
                  <a:innerShdw blurRad="63500" dist="50800" dir="189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br>
            <a:r>
              <a:rPr lang="en-US" sz="4000" b="1">
                <a:effectLst>
                  <a:innerShdw blurRad="63500" dist="50800" dir="189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ĐẠO ĐỨC VÀ VĂN HÓA TRONG SỬ DỤNG </a:t>
            </a:r>
            <a:br>
              <a:rPr lang="en-US" sz="4000" b="1">
                <a:effectLst>
                  <a:innerShdw blurRad="63500" dist="50800" dir="189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br>
            <a:r>
              <a:rPr lang="en-US" sz="4000" b="1">
                <a:effectLst>
                  <a:innerShdw blurRad="63500" dist="50800" dir="189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CÔNG NGHỆ KỸ THUẬT SỐ</a:t>
            </a:r>
          </a:p>
        </p:txBody>
      </p:sp>
      <p:sp>
        <p:nvSpPr>
          <p:cNvPr id="1035" name="Rectangle 103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7" name="Rectangle 103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A4C9B13-FED6-BDC5-FF0B-97BD24529986}"/>
              </a:ext>
            </a:extLst>
          </p:cNvPr>
          <p:cNvSpPr txBox="1"/>
          <p:nvPr/>
        </p:nvSpPr>
        <p:spPr>
          <a:xfrm>
            <a:off x="0" y="211708"/>
            <a:ext cx="12192000" cy="1077218"/>
          </a:xfrm>
          <a:prstGeom prst="rect">
            <a:avLst/>
          </a:prstGeom>
          <a:noFill/>
        </p:spPr>
        <p:txBody>
          <a:bodyPr wrap="square">
            <a:spAutoFit/>
          </a:bodyPr>
          <a:lstStyle/>
          <a:p>
            <a:pPr algn="ctr">
              <a:spcAft>
                <a:spcPts val="600"/>
              </a:spcAft>
            </a:pPr>
            <a:r>
              <a:rPr lang="vi-VN"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CHỦ ĐỀ </a:t>
            </a:r>
            <a:r>
              <a:rPr lang="en-US"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3</a:t>
            </a:r>
            <a:r>
              <a:rPr lang="vi-VN"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a:t>
            </a:r>
            <a:r>
              <a:rPr lang="en-US"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 </a:t>
            </a:r>
            <a:r>
              <a:rPr lang="vi-VN"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ĐẠO ĐỨC, PHÁP LUẬT VÀ VĂN HÓA </a:t>
            </a:r>
            <a:r>
              <a:rPr lang="en-US"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TRONG MÔI TRƯỜNG</a:t>
            </a:r>
            <a:r>
              <a:rPr lang="vi-VN"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 SỐ</a:t>
            </a:r>
            <a:endParaRPr lang="en-US"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33247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72440" y="372543"/>
            <a:ext cx="11582400" cy="646331"/>
          </a:xfrm>
        </p:spPr>
        <p:txBody>
          <a:bodyPr>
            <a:noAutofit/>
          </a:bodyPr>
          <a:lstStyle/>
          <a:p>
            <a:pPr>
              <a:lnSpc>
                <a:spcPct val="100000"/>
              </a:lnSpc>
            </a:pPr>
            <a:r>
              <a:rPr lang="en-US" sz="2800" b="1" u="sng">
                <a:latin typeface="Open Sans" panose="020B0606030504020204" pitchFamily="34" charset="0"/>
                <a:ea typeface="Open Sans" panose="020B0606030504020204" pitchFamily="34" charset="0"/>
                <a:cs typeface="Open Sans" panose="020B0606030504020204" pitchFamily="34" charset="0"/>
              </a:rPr>
              <a:t>1. Biểu hiện vi phạm khi sử dụng công nghệ kỹ thuật số</a:t>
            </a:r>
            <a:endParaRPr lang="en-US" sz="2800" b="1" u="sng">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7" name="Subtitle 5">
            <a:extLst>
              <a:ext uri="{FF2B5EF4-FFF2-40B4-BE49-F238E27FC236}">
                <a16:creationId xmlns:a16="http://schemas.microsoft.com/office/drawing/2014/main" id="{F589BE66-CFC7-4A13-130D-886EFE5DABB5}"/>
              </a:ext>
            </a:extLst>
          </p:cNvPr>
          <p:cNvSpPr txBox="1">
            <a:spLocks/>
          </p:cNvSpPr>
          <p:nvPr/>
        </p:nvSpPr>
        <p:spPr>
          <a:xfrm>
            <a:off x="5497617" y="1385680"/>
            <a:ext cx="6846783" cy="5472319"/>
          </a:xfrm>
          <a:prstGeom prst="rect">
            <a:avLst/>
          </a:prstGeom>
          <a:solidFill>
            <a:srgbClr val="9ACBDF">
              <a:alpha val="37000"/>
            </a:srgb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Một số biểu hiện vi phạm: </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Quay phim trong rạp chiếu phim.</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Chụp ảnh ở nơi không cho phép.</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Ghi âm trái phép các cuộc nói chuyện.</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Tải về máy tính cá nhân các tệp bài hát, video có bản quyền để sử dụng mà chưa được phép.</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Sao chép thông tin từ một trang web và coi đó là của mình. </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Sử dụng phần mềm bẻ khóa.</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Phát trực tiếp (livestream) hoặc chia sẻ các vụ bạo lực học đường. Đưa lên mạng thông tin cá nhân của người khác khi chưa được phép. </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Tham gia, chia sẻ, quảng cáo cho các trang web cổ vũ bạo lực, đánh bạc,…</a:t>
            </a:r>
          </a:p>
        </p:txBody>
      </p:sp>
      <p:sp>
        <p:nvSpPr>
          <p:cNvPr id="18" name="TextBox 17">
            <a:extLst>
              <a:ext uri="{FF2B5EF4-FFF2-40B4-BE49-F238E27FC236}">
                <a16:creationId xmlns:a16="http://schemas.microsoft.com/office/drawing/2014/main" id="{71B7D3F8-E1AE-A88F-0B2F-7AD30947A8BE}"/>
              </a:ext>
            </a:extLst>
          </p:cNvPr>
          <p:cNvSpPr txBox="1"/>
          <p:nvPr/>
        </p:nvSpPr>
        <p:spPr>
          <a:xfrm>
            <a:off x="373890" y="1385681"/>
            <a:ext cx="5123727" cy="1323439"/>
          </a:xfrm>
          <a:prstGeom prst="rect">
            <a:avLst/>
          </a:prstGeom>
          <a:solidFill>
            <a:srgbClr val="9ACBDF">
              <a:alpha val="40000"/>
            </a:srgbClr>
          </a:solidFill>
        </p:spPr>
        <p:txBody>
          <a:bodyPr wrap="square" rtlCol="0">
            <a:spAutoFit/>
          </a:bodyPr>
          <a:lstStyle/>
          <a:p>
            <a:r>
              <a:rPr lang="en-US" sz="2000">
                <a:latin typeface="Open Sans" panose="020B0606030504020204" pitchFamily="34" charset="0"/>
                <a:ea typeface="Open Sans" panose="020B0606030504020204" pitchFamily="34" charset="0"/>
                <a:cs typeface="Open Sans" panose="020B0606030504020204" pitchFamily="34" charset="0"/>
              </a:rPr>
              <a:t>Từ hiểu biết của em, hãy thảo luận về các bạn về một vài biểu hiện vi phạm đạo đức và pháp luật hay biểu hiện thiếu văn hóa khi sử dụng công nghệ kỹ thuật số.</a:t>
            </a:r>
            <a:endParaRPr lang="vi-VN" sz="2000">
              <a:latin typeface="Open Sans" panose="020B0606030504020204" pitchFamily="34" charset="0"/>
              <a:ea typeface="Open Sans" panose="020B0606030504020204" pitchFamily="34" charset="0"/>
              <a:cs typeface="Open Sans" panose="020B0606030504020204" pitchFamily="34" charset="0"/>
            </a:endParaRPr>
          </a:p>
        </p:txBody>
      </p:sp>
      <p:pic>
        <p:nvPicPr>
          <p:cNvPr id="3" name="y2meta.com - 5 Minute Timer-(1080p)">
            <a:hlinkClick r:id="" action="ppaction://media"/>
            <a:extLst>
              <a:ext uri="{FF2B5EF4-FFF2-40B4-BE49-F238E27FC236}">
                <a16:creationId xmlns:a16="http://schemas.microsoft.com/office/drawing/2014/main" id="{54372A58-83A7-DCE1-8BDA-E5B2829E9D5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023" t="26674" r="18255" b="24549"/>
          <a:stretch/>
        </p:blipFill>
        <p:spPr>
          <a:xfrm>
            <a:off x="1428071" y="4549000"/>
            <a:ext cx="2656266" cy="1161949"/>
          </a:xfrm>
          <a:prstGeom prst="rect">
            <a:avLst/>
          </a:prstGeom>
        </p:spPr>
      </p:pic>
      <p:sp>
        <p:nvSpPr>
          <p:cNvPr id="4" name="Arrow: Pentagon 3">
            <a:extLst>
              <a:ext uri="{FF2B5EF4-FFF2-40B4-BE49-F238E27FC236}">
                <a16:creationId xmlns:a16="http://schemas.microsoft.com/office/drawing/2014/main" id="{E111B907-5D39-54E1-430B-813374CA8668}"/>
              </a:ext>
            </a:extLst>
          </p:cNvPr>
          <p:cNvSpPr/>
          <p:nvPr/>
        </p:nvSpPr>
        <p:spPr>
          <a:xfrm>
            <a:off x="674131" y="4458021"/>
            <a:ext cx="4164147" cy="1343906"/>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Xem KQ">
            <a:extLst>
              <a:ext uri="{FF2B5EF4-FFF2-40B4-BE49-F238E27FC236}">
                <a16:creationId xmlns:a16="http://schemas.microsoft.com/office/drawing/2014/main" id="{30036A1F-2190-4747-BADC-76AA7257F3A8}"/>
              </a:ext>
            </a:extLst>
          </p:cNvPr>
          <p:cNvGrpSpPr/>
          <p:nvPr/>
        </p:nvGrpSpPr>
        <p:grpSpPr>
          <a:xfrm>
            <a:off x="472440" y="3033662"/>
            <a:ext cx="1278588" cy="1278588"/>
            <a:chOff x="1580575" y="4515507"/>
            <a:chExt cx="1278588" cy="1278588"/>
          </a:xfrm>
        </p:grpSpPr>
        <p:pic>
          <p:nvPicPr>
            <p:cNvPr id="6" name="Picture 2" descr="Note Cartoon Vector Art PNG Images | Free Download On Pngtree">
              <a:extLst>
                <a:ext uri="{FF2B5EF4-FFF2-40B4-BE49-F238E27FC236}">
                  <a16:creationId xmlns:a16="http://schemas.microsoft.com/office/drawing/2014/main" id="{6D1DB987-D5F3-2E36-1026-0EEED382B9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8004C43-228E-8B9F-B3F0-56E59E03D1EE}"/>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3" name="Group 12">
            <a:extLst>
              <a:ext uri="{FF2B5EF4-FFF2-40B4-BE49-F238E27FC236}">
                <a16:creationId xmlns:a16="http://schemas.microsoft.com/office/drawing/2014/main" id="{AE120F71-A1C6-F8E3-098B-FEE952210A6D}"/>
              </a:ext>
            </a:extLst>
          </p:cNvPr>
          <p:cNvGrpSpPr/>
          <p:nvPr/>
        </p:nvGrpSpPr>
        <p:grpSpPr>
          <a:xfrm>
            <a:off x="1842888" y="2663631"/>
            <a:ext cx="2656266" cy="1839879"/>
            <a:chOff x="8111612" y="1250254"/>
            <a:chExt cx="3087329" cy="2618882"/>
          </a:xfrm>
          <a:noFill/>
        </p:grpSpPr>
        <p:sp>
          <p:nvSpPr>
            <p:cNvPr id="16" name="Rectangle 15">
              <a:extLst>
                <a:ext uri="{FF2B5EF4-FFF2-40B4-BE49-F238E27FC236}">
                  <a16:creationId xmlns:a16="http://schemas.microsoft.com/office/drawing/2014/main" id="{BAD87B01-2914-1A5C-67B4-44482841DC88}"/>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pic>
          <p:nvPicPr>
            <p:cNvPr id="19" name="Picture 2">
              <a:extLst>
                <a:ext uri="{FF2B5EF4-FFF2-40B4-BE49-F238E27FC236}">
                  <a16:creationId xmlns:a16="http://schemas.microsoft.com/office/drawing/2014/main" id="{90AC51D7-B434-DD7D-B836-90B6603752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8344882" y="1433025"/>
              <a:ext cx="2676684" cy="1683741"/>
            </a:xfrm>
            <a:prstGeom prst="rect">
              <a:avLst/>
            </a:prstGeom>
            <a:grpFill/>
          </p:spPr>
        </p:pic>
        <p:sp>
          <p:nvSpPr>
            <p:cNvPr id="20" name="TextBox 19">
              <a:extLst>
                <a:ext uri="{FF2B5EF4-FFF2-40B4-BE49-F238E27FC236}">
                  <a16:creationId xmlns:a16="http://schemas.microsoft.com/office/drawing/2014/main" id="{8DCFCAAA-98E0-3238-D7A6-668F84816764}"/>
                </a:ext>
              </a:extLst>
            </p:cNvPr>
            <p:cNvSpPr txBox="1"/>
            <p:nvPr/>
          </p:nvSpPr>
          <p:spPr>
            <a:xfrm>
              <a:off x="8414467" y="3271170"/>
              <a:ext cx="2676683" cy="481897"/>
            </a:xfrm>
            <a:prstGeom prst="rect">
              <a:avLst/>
            </a:prstGeom>
            <a:grpFill/>
          </p:spPr>
          <p:txBody>
            <a:bodyPr wrap="square" rtlCol="0">
              <a:spAutoFit/>
            </a:bodyPr>
            <a:lstStyle/>
            <a:p>
              <a:r>
                <a:rPr lang="en-US" sz="1600" b="1">
                  <a:latin typeface="Open Sans" panose="020B0606030504020204" pitchFamily="34" charset="0"/>
                  <a:ea typeface="Open Sans" panose="020B0606030504020204" pitchFamily="34" charset="0"/>
                  <a:cs typeface="Open Sans" panose="020B0606030504020204" pitchFamily="34" charset="0"/>
                </a:rPr>
                <a:t>HOẠT ĐỘNG NHÓM</a:t>
              </a:r>
              <a:endParaRPr lang="vi-VN" sz="1600" b="1">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5802237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1" presetClass="entr" presetSubtype="0" fill="hold" grpId="1"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2" presetClass="exit" presetSubtype="2" fill="hold" grpId="0" nodeType="clickEffect">
                                  <p:stCondLst>
                                    <p:cond delay="0"/>
                                  </p:stCondLst>
                                  <p:childTnLst>
                                    <p:anim calcmode="lin" valueType="num">
                                      <p:cBhvr additive="base">
                                        <p:cTn id="28" dur="500"/>
                                        <p:tgtEl>
                                          <p:spTgt spid="4"/>
                                        </p:tgtEl>
                                        <p:attrNameLst>
                                          <p:attrName>ppt_x</p:attrName>
                                        </p:attrNameLst>
                                      </p:cBhvr>
                                      <p:tavLst>
                                        <p:tav tm="0">
                                          <p:val>
                                            <p:strVal val="ppt_x"/>
                                          </p:val>
                                        </p:tav>
                                        <p:tav tm="100000">
                                          <p:val>
                                            <p:strVal val="1+ppt_w/2"/>
                                          </p:val>
                                        </p:tav>
                                      </p:tavLst>
                                    </p:anim>
                                    <p:anim calcmode="lin" valueType="num">
                                      <p:cBhvr additive="base">
                                        <p:cTn id="29" dur="500"/>
                                        <p:tgtEl>
                                          <p:spTgt spid="4"/>
                                        </p:tgtEl>
                                        <p:attrNameLst>
                                          <p:attrName>ppt_y</p:attrName>
                                        </p:attrNameLst>
                                      </p:cBhvr>
                                      <p:tavLst>
                                        <p:tav tm="0">
                                          <p:val>
                                            <p:strVal val="ppt_y"/>
                                          </p:val>
                                        </p:tav>
                                        <p:tav tm="100000">
                                          <p:val>
                                            <p:strVal val="ppt_y"/>
                                          </p:val>
                                        </p:tav>
                                      </p:tavLst>
                                    </p:anim>
                                    <p:set>
                                      <p:cBhvr>
                                        <p:cTn id="30" dur="1" fill="hold">
                                          <p:stCondLst>
                                            <p:cond delay="499"/>
                                          </p:stCondLst>
                                        </p:cTn>
                                        <p:tgtEl>
                                          <p:spTgt spid="4"/>
                                        </p:tgtEl>
                                        <p:attrNameLst>
                                          <p:attrName>style.visibility</p:attrName>
                                        </p:attrNameLst>
                                      </p:cBhvr>
                                      <p:to>
                                        <p:strVal val="hidden"/>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315015" fill="hold"/>
                                        <p:tgtEl>
                                          <p:spTgt spid="3"/>
                                        </p:tgtEl>
                                      </p:cBhvr>
                                    </p:cmd>
                                  </p:childTnLst>
                                </p:cTn>
                              </p:par>
                            </p:childTnLst>
                          </p:cTn>
                        </p:par>
                        <p:par>
                          <p:cTn id="34" fill="hold">
                            <p:stCondLst>
                              <p:cond delay="315515"/>
                            </p:stCondLst>
                            <p:childTnLst>
                              <p:par>
                                <p:cTn id="35" presetID="10" presetClass="exit" presetSubtype="0" fill="hold" nodeType="after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md type="call" cmd="stop">
                                      <p:cBhvr>
                                        <p:cTn id="38" dur="1">
                                          <p:stCondLst>
                                            <p:cond delay="499"/>
                                          </p:stCondLst>
                                        </p:cTn>
                                        <p:tgtEl>
                                          <p:spTgt spid="3"/>
                                        </p:tgtEl>
                                      </p:cBhvr>
                                    </p:cmd>
                                  </p:childTnLst>
                                </p:cTn>
                              </p:par>
                            </p:childTnLst>
                          </p:cTn>
                        </p:par>
                      </p:childTnLst>
                    </p:cTn>
                  </p:par>
                </p:childTnLst>
              </p:cTn>
              <p:nextCondLst>
                <p:cond evt="onClick" delay="0">
                  <p:tgtEl>
                    <p:spTgt spid="4"/>
                  </p:tgtEl>
                </p:cond>
              </p:nextCondLst>
            </p:seq>
            <p:video>
              <p:cMediaNode vol="80000" mute="1">
                <p:cTn id="39" fill="hold" display="0">
                  <p:stCondLst>
                    <p:cond delay="indefinite"/>
                  </p:stCondLst>
                </p:cTn>
                <p:tgtEl>
                  <p:spTgt spid="3"/>
                </p:tgtEl>
              </p:cMediaNode>
            </p:video>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2" grpId="0"/>
      <p:bldP spid="17" grpId="0" animBg="1"/>
      <p:bldP spid="18" grpId="0" animBg="1"/>
      <p:bldP spid="4" grpId="0" animBg="1"/>
      <p:bldP spid="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2CA4A-6FCA-B6C4-EBAA-D3787C3652E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C867F36-4A24-7473-EE10-95EABB018903}"/>
              </a:ext>
            </a:extLst>
          </p:cNvPr>
          <p:cNvSpPr>
            <a:spLocks noGrp="1"/>
          </p:cNvSpPr>
          <p:nvPr>
            <p:ph idx="1"/>
          </p:nvPr>
        </p:nvSpPr>
        <p:spPr/>
        <p:txBody>
          <a:bodyPr/>
          <a:lstStyle/>
          <a:p>
            <a:endParaRPr lang="en-US"/>
          </a:p>
        </p:txBody>
      </p:sp>
      <p:sp>
        <p:nvSpPr>
          <p:cNvPr id="5" name="TextBox 4">
            <a:extLst>
              <a:ext uri="{FF2B5EF4-FFF2-40B4-BE49-F238E27FC236}">
                <a16:creationId xmlns:a16="http://schemas.microsoft.com/office/drawing/2014/main" id="{4189028B-F980-5D68-9726-B77A3661F1D8}"/>
              </a:ext>
            </a:extLst>
          </p:cNvPr>
          <p:cNvSpPr txBox="1"/>
          <p:nvPr/>
        </p:nvSpPr>
        <p:spPr>
          <a:xfrm>
            <a:off x="712693" y="365125"/>
            <a:ext cx="11194677" cy="4832092"/>
          </a:xfrm>
          <a:prstGeom prst="rect">
            <a:avLst/>
          </a:prstGeom>
          <a:noFill/>
        </p:spPr>
        <p:txBody>
          <a:bodyPr wrap="square">
            <a:spAutoFit/>
          </a:bodyPr>
          <a:lstStyle/>
          <a:p>
            <a:pPr algn="l">
              <a:lnSpc>
                <a:spcPct val="100000"/>
              </a:lnSpc>
            </a:pPr>
            <a:r>
              <a:rPr lang="vi-VN" sz="2800">
                <a:solidFill>
                  <a:srgbClr val="FF0000"/>
                </a:solidFill>
                <a:latin typeface="+mj-lt"/>
                <a:ea typeface="Open Sans" panose="020B0606030504020204" pitchFamily="34" charset="0"/>
                <a:cs typeface="Open Sans" panose="020B0606030504020204" pitchFamily="34" charset="0"/>
              </a:rPr>
              <a:t>- Một số biểu hiện vi phạm</a:t>
            </a:r>
            <a:r>
              <a:rPr lang="vi-VN" sz="2800">
                <a:latin typeface="+mj-lt"/>
                <a:ea typeface="Open Sans" panose="020B0606030504020204" pitchFamily="34" charset="0"/>
                <a:cs typeface="Open Sans" panose="020B0606030504020204" pitchFamily="34" charset="0"/>
              </a:rPr>
              <a:t>: </a:t>
            </a:r>
          </a:p>
          <a:p>
            <a:pPr algn="l">
              <a:lnSpc>
                <a:spcPct val="100000"/>
              </a:lnSpc>
            </a:pPr>
            <a:r>
              <a:rPr lang="vi-VN" sz="2800">
                <a:latin typeface="+mj-lt"/>
                <a:ea typeface="Open Sans" panose="020B0606030504020204" pitchFamily="34" charset="0"/>
                <a:cs typeface="Open Sans" panose="020B0606030504020204" pitchFamily="34" charset="0"/>
              </a:rPr>
              <a:t>+ Quay phim trong rạp chiếu phim.</a:t>
            </a:r>
          </a:p>
          <a:p>
            <a:pPr algn="l">
              <a:lnSpc>
                <a:spcPct val="100000"/>
              </a:lnSpc>
            </a:pPr>
            <a:r>
              <a:rPr lang="vi-VN" sz="2800">
                <a:latin typeface="+mj-lt"/>
                <a:ea typeface="Open Sans" panose="020B0606030504020204" pitchFamily="34" charset="0"/>
                <a:cs typeface="Open Sans" panose="020B0606030504020204" pitchFamily="34" charset="0"/>
              </a:rPr>
              <a:t>+ Chụp ảnh ở nơi không cho phép.</a:t>
            </a:r>
          </a:p>
          <a:p>
            <a:pPr algn="l">
              <a:lnSpc>
                <a:spcPct val="100000"/>
              </a:lnSpc>
            </a:pPr>
            <a:r>
              <a:rPr lang="vi-VN" sz="2800">
                <a:latin typeface="+mj-lt"/>
                <a:ea typeface="Open Sans" panose="020B0606030504020204" pitchFamily="34" charset="0"/>
                <a:cs typeface="Open Sans" panose="020B0606030504020204" pitchFamily="34" charset="0"/>
              </a:rPr>
              <a:t>+ Ghi âm trái phép các cuộc nói chuyện.</a:t>
            </a:r>
          </a:p>
          <a:p>
            <a:pPr algn="l">
              <a:lnSpc>
                <a:spcPct val="100000"/>
              </a:lnSpc>
            </a:pPr>
            <a:r>
              <a:rPr lang="vi-VN" sz="2800">
                <a:latin typeface="+mj-lt"/>
                <a:ea typeface="Open Sans" panose="020B0606030504020204" pitchFamily="34" charset="0"/>
                <a:cs typeface="Open Sans" panose="020B0606030504020204" pitchFamily="34" charset="0"/>
              </a:rPr>
              <a:t>+ Tải về máy tính cá nhân các tệp bài hát, video có bản quyền để sử dụng mà chưa được phép.</a:t>
            </a:r>
          </a:p>
          <a:p>
            <a:pPr algn="l">
              <a:lnSpc>
                <a:spcPct val="100000"/>
              </a:lnSpc>
            </a:pPr>
            <a:r>
              <a:rPr lang="vi-VN" sz="2800">
                <a:latin typeface="+mj-lt"/>
                <a:ea typeface="Open Sans" panose="020B0606030504020204" pitchFamily="34" charset="0"/>
                <a:cs typeface="Open Sans" panose="020B0606030504020204" pitchFamily="34" charset="0"/>
              </a:rPr>
              <a:t>+ Sao chép thông tin từ một trang web và coi đó là của mình. </a:t>
            </a:r>
          </a:p>
          <a:p>
            <a:pPr algn="l">
              <a:lnSpc>
                <a:spcPct val="100000"/>
              </a:lnSpc>
            </a:pPr>
            <a:r>
              <a:rPr lang="vi-VN" sz="2800">
                <a:latin typeface="+mj-lt"/>
                <a:ea typeface="Open Sans" panose="020B0606030504020204" pitchFamily="34" charset="0"/>
                <a:cs typeface="Open Sans" panose="020B0606030504020204" pitchFamily="34" charset="0"/>
              </a:rPr>
              <a:t>+ Sử dụng phần mềm bẻ khóa.</a:t>
            </a:r>
          </a:p>
          <a:p>
            <a:pPr algn="l">
              <a:lnSpc>
                <a:spcPct val="100000"/>
              </a:lnSpc>
            </a:pPr>
            <a:r>
              <a:rPr lang="vi-VN" sz="2800">
                <a:latin typeface="+mj-lt"/>
                <a:ea typeface="Open Sans" panose="020B0606030504020204" pitchFamily="34" charset="0"/>
                <a:cs typeface="Open Sans" panose="020B0606030504020204" pitchFamily="34" charset="0"/>
              </a:rPr>
              <a:t>+ Phát trực tiếp (livestream) hoặc chia sẻ các vụ bạo lực học đường. Đưa lên mạng thông tin cá nhân của người khác khi chưa được phép. </a:t>
            </a:r>
          </a:p>
          <a:p>
            <a:pPr algn="l">
              <a:lnSpc>
                <a:spcPct val="100000"/>
              </a:lnSpc>
            </a:pPr>
            <a:r>
              <a:rPr lang="vi-VN" sz="2800">
                <a:latin typeface="+mj-lt"/>
                <a:ea typeface="Open Sans" panose="020B0606030504020204" pitchFamily="34" charset="0"/>
                <a:cs typeface="Open Sans" panose="020B0606030504020204" pitchFamily="34" charset="0"/>
              </a:rPr>
              <a:t>+ Tham gia, chia sẻ, quảng cáo cho các trang web cổ vũ bạo lực, đánh bạc,…</a:t>
            </a:r>
          </a:p>
        </p:txBody>
      </p:sp>
    </p:spTree>
    <p:extLst>
      <p:ext uri="{BB962C8B-B14F-4D97-AF65-F5344CB8AC3E}">
        <p14:creationId xmlns:p14="http://schemas.microsoft.com/office/powerpoint/2010/main" val="967314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2362200" y="304800"/>
            <a:ext cx="6248400" cy="1828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lgn="ctr"/>
            <a:r>
              <a:rPr lang="en-US" sz="2800" i="1">
                <a:solidFill>
                  <a:prstClr val="black"/>
                </a:solidFill>
                <a:latin typeface="Open Sans" panose="020B0606030504020204" pitchFamily="34" charset="0"/>
                <a:ea typeface="Open Sans" panose="020B0606030504020204" pitchFamily="34" charset="0"/>
                <a:cs typeface="Open Sans" panose="020B0606030504020204" pitchFamily="34" charset="0"/>
              </a:rPr>
              <a:t>Hành động nào sau đây </a:t>
            </a:r>
            <a:r>
              <a:rPr lang="en-US" sz="2800" b="1" i="1">
                <a:solidFill>
                  <a:prstClr val="black"/>
                </a:solidFill>
                <a:latin typeface="Open Sans" panose="020B0606030504020204" pitchFamily="34" charset="0"/>
                <a:ea typeface="Open Sans" panose="020B0606030504020204" pitchFamily="34" charset="0"/>
                <a:cs typeface="Open Sans" panose="020B0606030504020204" pitchFamily="34" charset="0"/>
              </a:rPr>
              <a:t>không vi phạm</a:t>
            </a:r>
            <a:r>
              <a:rPr lang="en-US" sz="2800" i="1">
                <a:solidFill>
                  <a:prstClr val="black"/>
                </a:solidFill>
                <a:latin typeface="Open Sans" panose="020B0606030504020204" pitchFamily="34" charset="0"/>
                <a:ea typeface="Open Sans" panose="020B0606030504020204" pitchFamily="34" charset="0"/>
                <a:cs typeface="Open Sans" panose="020B0606030504020204" pitchFamily="34" charset="0"/>
              </a:rPr>
              <a:t> đạo đức và pháp luật:</a:t>
            </a:r>
            <a:endParaRPr kumimoji="0" lang="en-US" sz="28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A"/>
          <p:cNvSpPr/>
          <p:nvPr/>
        </p:nvSpPr>
        <p:spPr>
          <a:xfrm>
            <a:off x="3706427" y="2667000"/>
            <a:ext cx="3840569"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kumimoji="0" lang="en-US" sz="2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 </a:t>
            </a:r>
            <a:r>
              <a:rPr lang="en-US" sz="2400">
                <a:solidFill>
                  <a:prstClr val="black"/>
                </a:solidFill>
                <a:latin typeface="Open Sans" panose="020B0606030504020204" pitchFamily="34" charset="0"/>
                <a:ea typeface="Open Sans" panose="020B0606030504020204" pitchFamily="34" charset="0"/>
                <a:cs typeface="Open Sans" panose="020B0606030504020204" pitchFamily="34" charset="0"/>
              </a:rPr>
              <a:t>Đăng tải thông tin sai sự thật lên mạng.</a:t>
            </a:r>
            <a:endParaRPr kumimoji="0" lang="vi-VN" sz="2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10114129" y="4572000"/>
            <a:ext cx="1839144" cy="2212010"/>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344400" y="2594264"/>
            <a:ext cx="609600" cy="609600"/>
          </a:xfrm>
          <a:prstGeom prst="rect">
            <a:avLst/>
          </a:prstGeom>
        </p:spPr>
      </p:pic>
      <p:pic>
        <p:nvPicPr>
          <p:cNvPr id="22" name="Picture 21">
            <a:hlinkClick r:id="rId11" action="ppaction://hlinksldjump"/>
          </p:cNvPr>
          <p:cNvPicPr>
            <a:picLocks noChangeAspect="1"/>
          </p:cNvPicPr>
          <p:nvPr/>
        </p:nvPicPr>
        <p:blipFill>
          <a:blip r:embed="rId12">
            <a:extLst>
              <a:ext uri="{BEBA8EAE-BF5A-486C-A8C5-ECC9F3942E4B}">
                <a14:imgProps xmlns:a14="http://schemas.microsoft.com/office/drawing/2010/main">
                  <a14:imgLayer r:embed="rId13">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485746" y="392991"/>
            <a:ext cx="1371600" cy="1740609"/>
          </a:xfrm>
          <a:prstGeom prst="rect">
            <a:avLst/>
          </a:prstGeom>
        </p:spPr>
      </p:pic>
      <p:pic>
        <p:nvPicPr>
          <p:cNvPr id="2050" name="Picture 2" descr="New York Food Sticker by Aminal Stickers">
            <a:extLst>
              <a:ext uri="{FF2B5EF4-FFF2-40B4-BE49-F238E27FC236}">
                <a16:creationId xmlns:a16="http://schemas.microsoft.com/office/drawing/2014/main" id="{FB04A96E-F4A0-5E93-852E-64A5A7590A4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856671" y="1740761"/>
            <a:ext cx="1297075" cy="12970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Japanese Sweets Dorayaki Free PNG and Vector - PICaboo! | Free Vector Images">
            <a:extLst>
              <a:ext uri="{FF2B5EF4-FFF2-40B4-BE49-F238E27FC236}">
                <a16:creationId xmlns:a16="http://schemas.microsoft.com/office/drawing/2014/main" id="{48D270BF-63B0-EE3B-C1D2-2737D1D07DD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35556" y="2202949"/>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20" name="B">
            <a:extLst>
              <a:ext uri="{FF2B5EF4-FFF2-40B4-BE49-F238E27FC236}">
                <a16:creationId xmlns:a16="http://schemas.microsoft.com/office/drawing/2014/main" id="{15353FBA-24D7-E5EF-F0EE-6695B094F2E0}"/>
              </a:ext>
            </a:extLst>
          </p:cNvPr>
          <p:cNvSpPr/>
          <p:nvPr/>
        </p:nvSpPr>
        <p:spPr>
          <a:xfrm>
            <a:off x="3706427" y="3789239"/>
            <a:ext cx="3840569"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lang="en-US" sz="2000">
                <a:solidFill>
                  <a:prstClr val="black"/>
                </a:solidFill>
                <a:latin typeface="Open Sans" panose="020B0606030504020204" pitchFamily="34" charset="0"/>
                <a:ea typeface="Open Sans" panose="020B0606030504020204" pitchFamily="34" charset="0"/>
                <a:cs typeface="Open Sans" panose="020B0606030504020204" pitchFamily="34" charset="0"/>
              </a:rPr>
              <a:t>B. Cố ý nghe, ghi âm trái phép các cuộc nói chuyện.</a:t>
            </a:r>
            <a:endParaRPr kumimoji="0" lang="vi-VN"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1" name="Picture 4" descr="Japanese Sweets Dorayaki Free PNG and Vector - PICaboo! | Free Vector Images">
            <a:extLst>
              <a:ext uri="{FF2B5EF4-FFF2-40B4-BE49-F238E27FC236}">
                <a16:creationId xmlns:a16="http://schemas.microsoft.com/office/drawing/2014/main" id="{05506856-63F2-6BDF-3AE2-644DCA0FB300}"/>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35556" y="3491065"/>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23" name="C">
            <a:extLst>
              <a:ext uri="{FF2B5EF4-FFF2-40B4-BE49-F238E27FC236}">
                <a16:creationId xmlns:a16="http://schemas.microsoft.com/office/drawing/2014/main" id="{FDD4E595-483B-CC28-DA6E-2958B7556F36}"/>
              </a:ext>
            </a:extLst>
          </p:cNvPr>
          <p:cNvSpPr/>
          <p:nvPr/>
        </p:nvSpPr>
        <p:spPr>
          <a:xfrm>
            <a:off x="3706427" y="4925613"/>
            <a:ext cx="3840569"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C. Tặng đĩa nhạc có bản quyền em đã mua cho người khác.</a:t>
            </a:r>
            <a:endPar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4" name="Picture 4" descr="Japanese Sweets Dorayaki Free PNG and Vector - PICaboo! | Free Vector Images">
            <a:extLst>
              <a:ext uri="{FF2B5EF4-FFF2-40B4-BE49-F238E27FC236}">
                <a16:creationId xmlns:a16="http://schemas.microsoft.com/office/drawing/2014/main" id="{59FAC75E-5D18-1A9F-7421-954DB350753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35556" y="4506513"/>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25" name="D">
            <a:extLst>
              <a:ext uri="{FF2B5EF4-FFF2-40B4-BE49-F238E27FC236}">
                <a16:creationId xmlns:a16="http://schemas.microsoft.com/office/drawing/2014/main" id="{459FDC92-2B4E-440E-9AAF-EB1F41CA540A}"/>
              </a:ext>
            </a:extLst>
          </p:cNvPr>
          <p:cNvSpPr/>
          <p:nvPr/>
        </p:nvSpPr>
        <p:spPr>
          <a:xfrm>
            <a:off x="3706427" y="6019800"/>
            <a:ext cx="3840569"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D. Tải một bài trình chiếu của người khác từ Internet và sử dụng như là của mình tạo ra.</a:t>
            </a:r>
            <a:endPar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6" name="Picture 4" descr="Japanese Sweets Dorayaki Free PNG and Vector - PICaboo! | Free Vector Images">
            <a:extLst>
              <a:ext uri="{FF2B5EF4-FFF2-40B4-BE49-F238E27FC236}">
                <a16:creationId xmlns:a16="http://schemas.microsoft.com/office/drawing/2014/main" id="{952579D4-BFDC-6650-7D09-4F75CCC7435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27896" y="5627427"/>
            <a:ext cx="8382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37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500"/>
                                        <p:tgtEl>
                                          <p:spTgt spid="4"/>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circle(in)">
                                      <p:cBhvr>
                                        <p:cTn id="14" dur="500"/>
                                        <p:tgtEl>
                                          <p:spTgt spid="20"/>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ircle(in)">
                                      <p:cBhvr>
                                        <p:cTn id="17" dur="500"/>
                                        <p:tgtEl>
                                          <p:spTgt spid="23"/>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circle(in)">
                                      <p:cBhvr>
                                        <p:cTn id="20" dur="500"/>
                                        <p:tgtEl>
                                          <p:spTgt spid="25"/>
                                        </p:tgtEl>
                                      </p:cBhvr>
                                    </p:animEffect>
                                  </p:childTnLst>
                                </p:cTn>
                              </p:par>
                              <p:par>
                                <p:cTn id="21" presetID="10" presetClass="entr" presetSubtype="0"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fade">
                                      <p:cBhvr>
                                        <p:cTn id="23" dur="500"/>
                                        <p:tgtEl>
                                          <p:spTgt spid="2052"/>
                                        </p:tgtEl>
                                      </p:cBhvr>
                                    </p:animEffect>
                                  </p:childTnLst>
                                </p:cTn>
                              </p:par>
                              <p:par>
                                <p:cTn id="24" presetID="10"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1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16"/>
                </p:tgtEl>
              </p:cMediaNode>
            </p:audio>
            <p:audio>
              <p:cMediaNode vol="80000">
                <p:cTn id="34" fill="hold" display="0">
                  <p:stCondLst>
                    <p:cond delay="indefinite"/>
                  </p:stCondLst>
                  <p:endCondLst>
                    <p:cond evt="onStopAudio" delay="0">
                      <p:tgtEl>
                        <p:sldTgt/>
                      </p:tgtEl>
                    </p:cond>
                  </p:endCondLst>
                </p:cTn>
                <p:tgtEl>
                  <p:spTgt spid="17"/>
                </p:tgtEl>
              </p:cMediaNode>
            </p:audio>
            <p:audio>
              <p:cMediaNode vol="80000">
                <p:cTn id="35" fill="hold" display="0">
                  <p:stCondLst>
                    <p:cond delay="indefinite"/>
                  </p:stCondLst>
                  <p:endCondLst>
                    <p:cond evt="onStopAudio" delay="0">
                      <p:tgtEl>
                        <p:sldTgt/>
                      </p:tgtEl>
                    </p:cond>
                  </p:endCondLst>
                </p:cTn>
                <p:tgtEl>
                  <p:spTgt spid="18"/>
                </p:tgtEl>
              </p:cMediaNode>
            </p:audio>
            <p:audio>
              <p:cMediaNode vol="80000">
                <p:cTn id="36" fill="hold" display="0">
                  <p:stCondLst>
                    <p:cond delay="indefinite"/>
                  </p:stCondLst>
                  <p:endCondLst>
                    <p:cond evt="onStopAudio" delay="0">
                      <p:tgtEl>
                        <p:sldTgt/>
                      </p:tgtEl>
                    </p:cond>
                  </p:endCondLst>
                </p:cTn>
                <p:tgtEl>
                  <p:spTgt spid="19"/>
                </p:tgtEl>
              </p:cMediaNode>
            </p:audio>
            <p:seq concurrent="1" nextAc="seek">
              <p:cTn id="37" restart="whenNotActive" fill="hold" evtFilter="cancelBubble" nodeType="interactiveSeq">
                <p:stCondLst>
                  <p:cond evt="onClick" delay="0">
                    <p:tgtEl>
                      <p:spTgt spid="25"/>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 presetClass="mediacall" presetSubtype="0" fill="hold" nodeType="withEffect">
                                  <p:stCondLst>
                                    <p:cond delay="0"/>
                                  </p:stCondLst>
                                  <p:childTnLst>
                                    <p:cmd type="call" cmd="playFrom(0.0)">
                                      <p:cBhvr>
                                        <p:cTn id="44" dur="8091" fill="hold"/>
                                        <p:tgtEl>
                                          <p:spTgt spid="16"/>
                                        </p:tgtEl>
                                      </p:cBhvr>
                                    </p:cmd>
                                  </p:childTnLst>
                                </p:cTn>
                              </p:par>
                            </p:childTnLst>
                          </p:cTn>
                        </p:par>
                      </p:childTnLst>
                    </p:cTn>
                  </p:par>
                </p:childTnLst>
              </p:cTn>
              <p:nextCondLst>
                <p:cond evt="onClick" delay="0">
                  <p:tgtEl>
                    <p:spTgt spid="25"/>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10" presetClass="entr" presetSubtype="0" fill="hold" nodeType="withEffect">
                                  <p:stCondLst>
                                    <p:cond delay="0"/>
                                  </p:stCondLst>
                                  <p:childTnLst>
                                    <p:set>
                                      <p:cBhvr>
                                        <p:cTn id="49" dur="1" fill="hold">
                                          <p:stCondLst>
                                            <p:cond delay="0"/>
                                          </p:stCondLst>
                                        </p:cTn>
                                        <p:tgtEl>
                                          <p:spTgt spid="2050"/>
                                        </p:tgtEl>
                                        <p:attrNameLst>
                                          <p:attrName>style.visibility</p:attrName>
                                        </p:attrNameLst>
                                      </p:cBhvr>
                                      <p:to>
                                        <p:strVal val="visible"/>
                                      </p:to>
                                    </p:set>
                                    <p:animEffect transition="in" filter="fade">
                                      <p:cBhvr>
                                        <p:cTn id="50" dur="500"/>
                                        <p:tgtEl>
                                          <p:spTgt spid="2050"/>
                                        </p:tgtEl>
                                      </p:cBhvr>
                                    </p:animEffect>
                                  </p:childTnLst>
                                </p:cTn>
                              </p:par>
                              <p:par>
                                <p:cTn id="51" presetID="10" presetClass="exit" presetSubtype="0" fill="hold" nodeType="withEffect">
                                  <p:stCondLst>
                                    <p:cond delay="2000"/>
                                  </p:stCondLst>
                                  <p:childTnLst>
                                    <p:animEffect transition="out" filter="fade">
                                      <p:cBhvr>
                                        <p:cTn id="52" dur="500"/>
                                        <p:tgtEl>
                                          <p:spTgt spid="2050"/>
                                        </p:tgtEl>
                                      </p:cBhvr>
                                    </p:animEffect>
                                    <p:set>
                                      <p:cBhvr>
                                        <p:cTn id="53" dur="1" fill="hold">
                                          <p:stCondLst>
                                            <p:cond delay="499"/>
                                          </p:stCondLst>
                                        </p:cTn>
                                        <p:tgtEl>
                                          <p:spTgt spid="2050"/>
                                        </p:tgtEl>
                                        <p:attrNameLst>
                                          <p:attrName>style.visibility</p:attrName>
                                        </p:attrNameLst>
                                      </p:cBhvr>
                                      <p:to>
                                        <p:strVal val="hidden"/>
                                      </p:to>
                                    </p:set>
                                  </p:childTnLst>
                                </p:cTn>
                              </p:par>
                              <p:par>
                                <p:cTn id="54" presetID="1" presetClass="mediacall" presetSubtype="0" fill="hold" nodeType="withEffect">
                                  <p:stCondLst>
                                    <p:cond delay="0"/>
                                  </p:stCondLst>
                                  <p:childTnLst>
                                    <p:cmd type="call" cmd="playFrom(0.0)">
                                      <p:cBhvr>
                                        <p:cTn id="55" dur="8158" fill="hold"/>
                                        <p:tgtEl>
                                          <p:spTgt spid="18"/>
                                        </p:tgtEl>
                                      </p:cBhvr>
                                    </p:cmd>
                                  </p:childTnLst>
                                </p:cTn>
                              </p:par>
                              <p:par>
                                <p:cTn id="56" presetID="2" presetClass="exit" presetSubtype="2" fill="hold" nodeType="withEffect">
                                  <p:stCondLst>
                                    <p:cond delay="0"/>
                                  </p:stCondLst>
                                  <p:childTnLst>
                                    <p:anim calcmode="lin" valueType="num">
                                      <p:cBhvr additive="base">
                                        <p:cTn id="57" dur="500"/>
                                        <p:tgtEl>
                                          <p:spTgt spid="2052"/>
                                        </p:tgtEl>
                                        <p:attrNameLst>
                                          <p:attrName>ppt_x</p:attrName>
                                        </p:attrNameLst>
                                      </p:cBhvr>
                                      <p:tavLst>
                                        <p:tav tm="0">
                                          <p:val>
                                            <p:strVal val="ppt_x"/>
                                          </p:val>
                                        </p:tav>
                                        <p:tav tm="100000">
                                          <p:val>
                                            <p:strVal val="1+ppt_w/2"/>
                                          </p:val>
                                        </p:tav>
                                      </p:tavLst>
                                    </p:anim>
                                    <p:anim calcmode="lin" valueType="num">
                                      <p:cBhvr additive="base">
                                        <p:cTn id="58" dur="500"/>
                                        <p:tgtEl>
                                          <p:spTgt spid="2052"/>
                                        </p:tgtEl>
                                        <p:attrNameLst>
                                          <p:attrName>ppt_y</p:attrName>
                                        </p:attrNameLst>
                                      </p:cBhvr>
                                      <p:tavLst>
                                        <p:tav tm="0">
                                          <p:val>
                                            <p:strVal val="ppt_y"/>
                                          </p:val>
                                        </p:tav>
                                        <p:tav tm="100000">
                                          <p:val>
                                            <p:strVal val="ppt_y"/>
                                          </p:val>
                                        </p:tav>
                                      </p:tavLst>
                                    </p:anim>
                                    <p:set>
                                      <p:cBhvr>
                                        <p:cTn id="59" dur="1" fill="hold">
                                          <p:stCondLst>
                                            <p:cond delay="499"/>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20"/>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050"/>
                                        </p:tgtEl>
                                        <p:attrNameLst>
                                          <p:attrName>style.visibility</p:attrName>
                                        </p:attrNameLst>
                                      </p:cBhvr>
                                      <p:to>
                                        <p:strVal val="visible"/>
                                      </p:to>
                                    </p:set>
                                    <p:animEffect transition="in" filter="fade">
                                      <p:cBhvr>
                                        <p:cTn id="65" dur="500"/>
                                        <p:tgtEl>
                                          <p:spTgt spid="2050"/>
                                        </p:tgtEl>
                                      </p:cBhvr>
                                    </p:animEffect>
                                  </p:childTnLst>
                                </p:cTn>
                              </p:par>
                              <p:par>
                                <p:cTn id="66" presetID="1" presetClass="mediacall" presetSubtype="0" fill="hold" nodeType="withEffect">
                                  <p:stCondLst>
                                    <p:cond delay="0"/>
                                  </p:stCondLst>
                                  <p:childTnLst>
                                    <p:cmd type="call" cmd="playFrom(0.0)">
                                      <p:cBhvr>
                                        <p:cTn id="67" dur="8150" fill="hold"/>
                                        <p:tgtEl>
                                          <p:spTgt spid="18"/>
                                        </p:tgtEl>
                                      </p:cBhvr>
                                    </p:cmd>
                                  </p:childTnLst>
                                </p:cTn>
                              </p:par>
                              <p:par>
                                <p:cTn id="68" presetID="10" presetClass="exit" presetSubtype="0" fill="hold" nodeType="withEffect">
                                  <p:stCondLst>
                                    <p:cond delay="2000"/>
                                  </p:stCondLst>
                                  <p:childTnLst>
                                    <p:animEffect transition="out" filter="fade">
                                      <p:cBhvr>
                                        <p:cTn id="69" dur="500"/>
                                        <p:tgtEl>
                                          <p:spTgt spid="2050"/>
                                        </p:tgtEl>
                                      </p:cBhvr>
                                    </p:animEffect>
                                    <p:set>
                                      <p:cBhvr>
                                        <p:cTn id="70" dur="1" fill="hold">
                                          <p:stCondLst>
                                            <p:cond delay="499"/>
                                          </p:stCondLst>
                                        </p:cTn>
                                        <p:tgtEl>
                                          <p:spTgt spid="2050"/>
                                        </p:tgtEl>
                                        <p:attrNameLst>
                                          <p:attrName>style.visibility</p:attrName>
                                        </p:attrNameLst>
                                      </p:cBhvr>
                                      <p:to>
                                        <p:strVal val="hidden"/>
                                      </p:to>
                                    </p:set>
                                  </p:childTnLst>
                                </p:cTn>
                              </p:par>
                              <p:par>
                                <p:cTn id="71" presetID="2" presetClass="exit" presetSubtype="2" fill="hold" nodeType="withEffect">
                                  <p:stCondLst>
                                    <p:cond delay="2000"/>
                                  </p:stCondLst>
                                  <p:childTnLst>
                                    <p:anim calcmode="lin" valueType="num">
                                      <p:cBhvr additive="base">
                                        <p:cTn id="72" dur="500"/>
                                        <p:tgtEl>
                                          <p:spTgt spid="21"/>
                                        </p:tgtEl>
                                        <p:attrNameLst>
                                          <p:attrName>ppt_x</p:attrName>
                                        </p:attrNameLst>
                                      </p:cBhvr>
                                      <p:tavLst>
                                        <p:tav tm="0">
                                          <p:val>
                                            <p:strVal val="ppt_x"/>
                                          </p:val>
                                        </p:tav>
                                        <p:tav tm="100000">
                                          <p:val>
                                            <p:strVal val="1+ppt_w/2"/>
                                          </p:val>
                                        </p:tav>
                                      </p:tavLst>
                                    </p:anim>
                                    <p:anim calcmode="lin" valueType="num">
                                      <p:cBhvr additive="base">
                                        <p:cTn id="73" dur="500"/>
                                        <p:tgtEl>
                                          <p:spTgt spid="21"/>
                                        </p:tgtEl>
                                        <p:attrNameLst>
                                          <p:attrName>ppt_y</p:attrName>
                                        </p:attrNameLst>
                                      </p:cBhvr>
                                      <p:tavLst>
                                        <p:tav tm="0">
                                          <p:val>
                                            <p:strVal val="ppt_y"/>
                                          </p:val>
                                        </p:tav>
                                        <p:tav tm="100000">
                                          <p:val>
                                            <p:strVal val="ppt_y"/>
                                          </p:val>
                                        </p:tav>
                                      </p:tavLst>
                                    </p:anim>
                                    <p:set>
                                      <p:cBhvr>
                                        <p:cTn id="7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050"/>
                                        </p:tgtEl>
                                        <p:attrNameLst>
                                          <p:attrName>style.visibility</p:attrName>
                                        </p:attrNameLst>
                                      </p:cBhvr>
                                      <p:to>
                                        <p:strVal val="visible"/>
                                      </p:to>
                                    </p:set>
                                    <p:animEffect transition="in" filter="fade">
                                      <p:cBhvr>
                                        <p:cTn id="80" dur="500"/>
                                        <p:tgtEl>
                                          <p:spTgt spid="2050"/>
                                        </p:tgtEl>
                                      </p:cBhvr>
                                    </p:animEffect>
                                  </p:childTnLst>
                                </p:cTn>
                              </p:par>
                              <p:par>
                                <p:cTn id="81" presetID="1" presetClass="mediacall" presetSubtype="0" fill="hold" nodeType="withEffect">
                                  <p:stCondLst>
                                    <p:cond delay="0"/>
                                  </p:stCondLst>
                                  <p:childTnLst>
                                    <p:cmd type="call" cmd="playFrom(0.0)">
                                      <p:cBhvr>
                                        <p:cTn id="82" dur="8150" fill="hold"/>
                                        <p:tgtEl>
                                          <p:spTgt spid="18"/>
                                        </p:tgtEl>
                                      </p:cBhvr>
                                    </p:cmd>
                                  </p:childTnLst>
                                </p:cTn>
                              </p:par>
                              <p:par>
                                <p:cTn id="83" presetID="10" presetClass="exit" presetSubtype="0" fill="hold" nodeType="withEffect">
                                  <p:stCondLst>
                                    <p:cond delay="2000"/>
                                  </p:stCondLst>
                                  <p:childTnLst>
                                    <p:animEffect transition="out" filter="fade">
                                      <p:cBhvr>
                                        <p:cTn id="84" dur="500"/>
                                        <p:tgtEl>
                                          <p:spTgt spid="2050"/>
                                        </p:tgtEl>
                                      </p:cBhvr>
                                    </p:animEffect>
                                    <p:set>
                                      <p:cBhvr>
                                        <p:cTn id="85" dur="1" fill="hold">
                                          <p:stCondLst>
                                            <p:cond delay="499"/>
                                          </p:stCondLst>
                                        </p:cTn>
                                        <p:tgtEl>
                                          <p:spTgt spid="2050"/>
                                        </p:tgtEl>
                                        <p:attrNameLst>
                                          <p:attrName>style.visibility</p:attrName>
                                        </p:attrNameLst>
                                      </p:cBhvr>
                                      <p:to>
                                        <p:strVal val="hidden"/>
                                      </p:to>
                                    </p:set>
                                  </p:childTnLst>
                                </p:cTn>
                              </p:par>
                              <p:par>
                                <p:cTn id="86" presetID="2" presetClass="exit" presetSubtype="2" fill="hold" nodeType="withEffect">
                                  <p:stCondLst>
                                    <p:cond delay="2000"/>
                                  </p:stCondLst>
                                  <p:childTnLst>
                                    <p:anim calcmode="lin" valueType="num">
                                      <p:cBhvr additive="base">
                                        <p:cTn id="87" dur="500"/>
                                        <p:tgtEl>
                                          <p:spTgt spid="24"/>
                                        </p:tgtEl>
                                        <p:attrNameLst>
                                          <p:attrName>ppt_x</p:attrName>
                                        </p:attrNameLst>
                                      </p:cBhvr>
                                      <p:tavLst>
                                        <p:tav tm="0">
                                          <p:val>
                                            <p:strVal val="ppt_x"/>
                                          </p:val>
                                        </p:tav>
                                        <p:tav tm="100000">
                                          <p:val>
                                            <p:strVal val="1+ppt_w/2"/>
                                          </p:val>
                                        </p:tav>
                                      </p:tavLst>
                                    </p:anim>
                                    <p:anim calcmode="lin" valueType="num">
                                      <p:cBhvr additive="base">
                                        <p:cTn id="88" dur="500"/>
                                        <p:tgtEl>
                                          <p:spTgt spid="24"/>
                                        </p:tgtEl>
                                        <p:attrNameLst>
                                          <p:attrName>ppt_y</p:attrName>
                                        </p:attrNameLst>
                                      </p:cBhvr>
                                      <p:tavLst>
                                        <p:tav tm="0">
                                          <p:val>
                                            <p:strVal val="ppt_y"/>
                                          </p:val>
                                        </p:tav>
                                        <p:tav tm="100000">
                                          <p:val>
                                            <p:strVal val="ppt_y"/>
                                          </p:val>
                                        </p:tav>
                                      </p:tavLst>
                                    </p:anim>
                                    <p:set>
                                      <p:cBhvr>
                                        <p:cTn id="8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 grpId="0" animBg="1"/>
      <p:bldP spid="4" grpId="0" animBg="1"/>
      <p:bldP spid="20" grpId="0" animBg="1"/>
      <p:bldP spid="23"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783080" y="304800"/>
            <a:ext cx="8625840" cy="2209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lgn="ctr"/>
            <a:r>
              <a:rPr lang="vi-VN" sz="2800" i="1">
                <a:solidFill>
                  <a:prstClr val="black"/>
                </a:solidFill>
                <a:latin typeface="Open Sans" panose="020B0606030504020204" pitchFamily="34" charset="0"/>
                <a:ea typeface="Open Sans" panose="020B0606030504020204" pitchFamily="34" charset="0"/>
                <a:cs typeface="Open Sans" panose="020B0606030504020204" pitchFamily="34" charset="0"/>
              </a:rPr>
              <a:t>Nêu một vài hành động </a:t>
            </a:r>
            <a:r>
              <a:rPr lang="vi-VN" sz="2800" b="1" i="1">
                <a:solidFill>
                  <a:prstClr val="black"/>
                </a:solidFill>
                <a:latin typeface="Open Sans" panose="020B0606030504020204" pitchFamily="34" charset="0"/>
                <a:ea typeface="Open Sans" panose="020B0606030504020204" pitchFamily="34" charset="0"/>
                <a:cs typeface="Open Sans" panose="020B0606030504020204" pitchFamily="34" charset="0"/>
              </a:rPr>
              <a:t>chưa đúng </a:t>
            </a:r>
            <a:r>
              <a:rPr lang="vi-VN" sz="2800" i="1">
                <a:solidFill>
                  <a:prstClr val="black"/>
                </a:solidFill>
                <a:latin typeface="Open Sans" panose="020B0606030504020204" pitchFamily="34" charset="0"/>
                <a:ea typeface="Open Sans" panose="020B0606030504020204" pitchFamily="34" charset="0"/>
                <a:cs typeface="Open Sans" panose="020B0606030504020204" pitchFamily="34" charset="0"/>
              </a:rPr>
              <a:t>của em khi sử dụng công nghệ kỹ thuật số mà em đã mắc phải. Nêu cách em sẽ phòng tránh hoặc từ bỏ vi phạm.</a:t>
            </a:r>
            <a:endParaRPr kumimoji="0" lang="en-US" sz="28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User blog:Graf Thorsdottir/Doraemon: Gadgets and abilities for battle | VS  Battles Wiki | Fandom">
            <a:extLst>
              <a:ext uri="{FF2B5EF4-FFF2-40B4-BE49-F238E27FC236}">
                <a16:creationId xmlns:a16="http://schemas.microsoft.com/office/drawing/2014/main" id="{056241F7-701B-C04A-46AE-80766DA69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2928" y="3429000"/>
            <a:ext cx="1986143" cy="317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94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72440" y="372543"/>
            <a:ext cx="11582400" cy="646331"/>
          </a:xfrm>
        </p:spPr>
        <p:txBody>
          <a:bodyPr>
            <a:noAutofit/>
          </a:bodyPr>
          <a:lstStyle/>
          <a:p>
            <a:pPr>
              <a:lnSpc>
                <a:spcPct val="100000"/>
              </a:lnSpc>
            </a:pPr>
            <a:r>
              <a:rPr lang="en-US" sz="2800" b="1" u="sng">
                <a:latin typeface="Open Sans" panose="020B0606030504020204" pitchFamily="34" charset="0"/>
                <a:ea typeface="Open Sans" panose="020B0606030504020204" pitchFamily="34" charset="0"/>
                <a:cs typeface="Open Sans" panose="020B0606030504020204" pitchFamily="34" charset="0"/>
              </a:rPr>
              <a:t>1. Biểu hiện vi phạm khi sử dụng công nghệ kỹ thuật số</a:t>
            </a:r>
            <a:endParaRPr lang="en-US" sz="2800" b="1" u="sng">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7" name="Subtitle 5">
            <a:extLst>
              <a:ext uri="{FF2B5EF4-FFF2-40B4-BE49-F238E27FC236}">
                <a16:creationId xmlns:a16="http://schemas.microsoft.com/office/drawing/2014/main" id="{F589BE66-CFC7-4A13-130D-886EFE5DABB5}"/>
              </a:ext>
            </a:extLst>
          </p:cNvPr>
          <p:cNvSpPr txBox="1">
            <a:spLocks/>
          </p:cNvSpPr>
          <p:nvPr/>
        </p:nvSpPr>
        <p:spPr>
          <a:xfrm>
            <a:off x="2192549" y="1018874"/>
            <a:ext cx="7806903" cy="2927239"/>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en-US" sz="2800">
                <a:latin typeface="Open Sans" panose="020B0606030504020204" pitchFamily="34" charset="0"/>
                <a:ea typeface="Open Sans" panose="020B0606030504020204" pitchFamily="34" charset="0"/>
                <a:cs typeface="Open Sans" panose="020B0606030504020204" pitchFamily="34" charset="0"/>
              </a:rPr>
              <a:t>C</a:t>
            </a:r>
            <a:r>
              <a:rPr lang="vi-VN" sz="2800">
                <a:latin typeface="Open Sans" panose="020B0606030504020204" pitchFamily="34" charset="0"/>
                <a:ea typeface="Open Sans" panose="020B0606030504020204" pitchFamily="34" charset="0"/>
                <a:cs typeface="Open Sans" panose="020B0606030504020204" pitchFamily="34" charset="0"/>
              </a:rPr>
              <a:t>ần tìm hiểu thông tin, trang bị cho mình những hiểu biết, những kiến thức pháp luật để có nhận thức đúng đắn và bảo đảm rằng mình sử dụng công nghệ kỹ thuật số có trách nhiệm, để tránh vi phạm pháp luật và các chuẩn mực về văn hóa, đạo đức của xã hội.</a:t>
            </a:r>
          </a:p>
        </p:txBody>
      </p:sp>
      <p:pic>
        <p:nvPicPr>
          <p:cNvPr id="3074" name="Picture 2" descr="Computer with cartoon kids and dog Stock Vector | Adobe Stock">
            <a:extLst>
              <a:ext uri="{FF2B5EF4-FFF2-40B4-BE49-F238E27FC236}">
                <a16:creationId xmlns:a16="http://schemas.microsoft.com/office/drawing/2014/main" id="{20D06EA0-C46E-13AD-902C-07151FBED9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7675" y="3619500"/>
            <a:ext cx="3676650" cy="3429000"/>
          </a:xfrm>
          <a:prstGeom prst="ellipse">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9123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par>
                                <p:cTn id="14" presetID="6" presetClass="entr" presetSubtype="32"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circle(out)">
                                      <p:cBhvr>
                                        <p:cTn id="16"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0" y="58754"/>
            <a:ext cx="11772452" cy="1018874"/>
          </a:xfrm>
        </p:spPr>
        <p:txBody>
          <a:bodyPr>
            <a:noAutofit/>
          </a:bodyPr>
          <a:lstStyle/>
          <a:p>
            <a:pPr algn="l">
              <a:lnSpc>
                <a:spcPct val="100000"/>
              </a:lnSpc>
            </a:pPr>
            <a:r>
              <a:rPr lang="en-US" sz="2800" b="1" u="sng">
                <a:latin typeface="Open Sans" panose="020B0606030504020204" pitchFamily="34" charset="0"/>
                <a:ea typeface="Open Sans" panose="020B0606030504020204" pitchFamily="34" charset="0"/>
                <a:cs typeface="Open Sans" panose="020B0606030504020204" pitchFamily="34" charset="0"/>
              </a:rPr>
              <a:t>2. </a:t>
            </a:r>
            <a:r>
              <a:rPr lang="vi-VN" sz="2800" b="1" u="sng">
                <a:latin typeface="Open Sans" panose="020B0606030504020204" pitchFamily="34" charset="0"/>
                <a:ea typeface="Open Sans" panose="020B0606030504020204" pitchFamily="34" charset="0"/>
                <a:cs typeface="Open Sans" panose="020B0606030504020204" pitchFamily="34" charset="0"/>
              </a:rPr>
              <a:t>Tuân thủ những quy định về đạo đức, văn hóa và pháp luật khi tạo ra sản phẩm số.</a:t>
            </a:r>
            <a:endParaRPr lang="en-US" sz="2800" b="1" u="sng">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7" name="Subtitle 5">
            <a:extLst>
              <a:ext uri="{FF2B5EF4-FFF2-40B4-BE49-F238E27FC236}">
                <a16:creationId xmlns:a16="http://schemas.microsoft.com/office/drawing/2014/main" id="{F589BE66-CFC7-4A13-130D-886EFE5DABB5}"/>
              </a:ext>
            </a:extLst>
          </p:cNvPr>
          <p:cNvSpPr txBox="1">
            <a:spLocks/>
          </p:cNvSpPr>
          <p:nvPr/>
        </p:nvSpPr>
        <p:spPr>
          <a:xfrm>
            <a:off x="4661429" y="5334000"/>
            <a:ext cx="7393411" cy="1465246"/>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vi-VN" sz="2800">
                <a:latin typeface="Open Sans" panose="020B0606030504020204" pitchFamily="34" charset="0"/>
                <a:ea typeface="Open Sans" panose="020B0606030504020204" pitchFamily="34" charset="0"/>
                <a:cs typeface="Open Sans" panose="020B0606030504020204" pitchFamily="34" charset="0"/>
              </a:rPr>
              <a:t>Với sự trợ giúp của công nghệ kỹ thuật số và các thiết bị thông minh, em có thể tạo ra được nhiều loại sản phẩm số khác nhau.</a:t>
            </a:r>
          </a:p>
        </p:txBody>
      </p:sp>
      <p:pic>
        <p:nvPicPr>
          <p:cNvPr id="3074" name="Picture 2">
            <a:extLst>
              <a:ext uri="{FF2B5EF4-FFF2-40B4-BE49-F238E27FC236}">
                <a16:creationId xmlns:a16="http://schemas.microsoft.com/office/drawing/2014/main" id="{20D06EA0-C46E-13AD-902C-07151FBED9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57" b="-2287"/>
          <a:stretch/>
        </p:blipFill>
        <p:spPr bwMode="auto">
          <a:xfrm>
            <a:off x="2350850" y="1371600"/>
            <a:ext cx="7490301" cy="3444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6277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72440" y="372543"/>
            <a:ext cx="11582400" cy="646331"/>
          </a:xfrm>
        </p:spPr>
        <p:txBody>
          <a:bodyPr>
            <a:noAutofit/>
          </a:bodyPr>
          <a:lstStyle/>
          <a:p>
            <a:pPr>
              <a:lnSpc>
                <a:spcPct val="100000"/>
              </a:lnSpc>
            </a:pPr>
            <a:r>
              <a:rPr lang="en-US" sz="2800" b="1" u="sng">
                <a:latin typeface="Open Sans" panose="020B0606030504020204" pitchFamily="34" charset="0"/>
                <a:ea typeface="Open Sans" panose="020B0606030504020204" pitchFamily="34" charset="0"/>
                <a:cs typeface="Open Sans" panose="020B0606030504020204" pitchFamily="34" charset="0"/>
              </a:rPr>
              <a:t>2. Trung thực khi tạo ra sản phẩm số</a:t>
            </a:r>
            <a:endParaRPr lang="en-US" sz="2800" b="1" u="sng">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7" name="Subtitle 5">
            <a:extLst>
              <a:ext uri="{FF2B5EF4-FFF2-40B4-BE49-F238E27FC236}">
                <a16:creationId xmlns:a16="http://schemas.microsoft.com/office/drawing/2014/main" id="{F589BE66-CFC7-4A13-130D-886EFE5DABB5}"/>
              </a:ext>
            </a:extLst>
          </p:cNvPr>
          <p:cNvSpPr txBox="1">
            <a:spLocks/>
          </p:cNvSpPr>
          <p:nvPr/>
        </p:nvSpPr>
        <p:spPr>
          <a:xfrm>
            <a:off x="5345217" y="1385681"/>
            <a:ext cx="6846783" cy="4237880"/>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Em cần trang bị cho mình những kiến thức cần thiết và chú ý những điều sau đây:</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Luôn trung thực trong quá trình tạo ra sản phẩm số: không sử dụng thông tin giả, thông tin không đáng tin cậy; không sao chép, chỉnh sửa thông tin của người khác rồi coi là của mình.</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Nên sử dụng thông tin do mình tự tạo, không sử dụng các thông tin có bản quyền nếu chưa mua hoặc xin phép.</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Nội dung và hình thức của sản phẩm tạo ra không được vi phạm các quy định, chuẩn mực về đạo đức phải văn hóa trong xã hội nói chung.</a:t>
            </a:r>
          </a:p>
        </p:txBody>
      </p:sp>
      <p:sp>
        <p:nvSpPr>
          <p:cNvPr id="18" name="TextBox 17">
            <a:extLst>
              <a:ext uri="{FF2B5EF4-FFF2-40B4-BE49-F238E27FC236}">
                <a16:creationId xmlns:a16="http://schemas.microsoft.com/office/drawing/2014/main" id="{71B7D3F8-E1AE-A88F-0B2F-7AD30947A8BE}"/>
              </a:ext>
            </a:extLst>
          </p:cNvPr>
          <p:cNvSpPr txBox="1"/>
          <p:nvPr/>
        </p:nvSpPr>
        <p:spPr>
          <a:xfrm>
            <a:off x="221490" y="1385681"/>
            <a:ext cx="5123727" cy="1323439"/>
          </a:xfrm>
          <a:prstGeom prst="rect">
            <a:avLst/>
          </a:prstGeom>
          <a:solidFill>
            <a:schemeClr val="bg1"/>
          </a:solidFill>
        </p:spPr>
        <p:txBody>
          <a:bodyPr wrap="square" rtlCol="0">
            <a:spAutoFit/>
          </a:bodyPr>
          <a:lstStyle/>
          <a:p>
            <a:r>
              <a:rPr lang="vi-VN" sz="2000">
                <a:latin typeface="Open Sans" panose="020B0606030504020204" pitchFamily="34" charset="0"/>
                <a:ea typeface="Open Sans" panose="020B0606030504020204" pitchFamily="34" charset="0"/>
                <a:cs typeface="Open Sans" panose="020B0606030504020204" pitchFamily="34" charset="0"/>
              </a:rPr>
              <a:t>Để tạo được các sản phẩm số thể hiện được đạo đức, tính văn hóa và không vi phạm pháp luật, em cần chú ý những điều gì?</a:t>
            </a:r>
          </a:p>
        </p:txBody>
      </p:sp>
      <p:pic>
        <p:nvPicPr>
          <p:cNvPr id="3" name="y2meta.com - 5 Minute Timer-(1080p)">
            <a:hlinkClick r:id="" action="ppaction://media"/>
            <a:extLst>
              <a:ext uri="{FF2B5EF4-FFF2-40B4-BE49-F238E27FC236}">
                <a16:creationId xmlns:a16="http://schemas.microsoft.com/office/drawing/2014/main" id="{54372A58-83A7-DCE1-8BDA-E5B2829E9D5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023" t="26674" r="18255" b="24549"/>
          <a:stretch/>
        </p:blipFill>
        <p:spPr>
          <a:xfrm>
            <a:off x="7747528" y="5605073"/>
            <a:ext cx="2656266" cy="1161949"/>
          </a:xfrm>
          <a:prstGeom prst="rect">
            <a:avLst/>
          </a:prstGeom>
        </p:spPr>
      </p:pic>
      <p:sp>
        <p:nvSpPr>
          <p:cNvPr id="4" name="Arrow: Pentagon 3">
            <a:extLst>
              <a:ext uri="{FF2B5EF4-FFF2-40B4-BE49-F238E27FC236}">
                <a16:creationId xmlns:a16="http://schemas.microsoft.com/office/drawing/2014/main" id="{E111B907-5D39-54E1-430B-813374CA8668}"/>
              </a:ext>
            </a:extLst>
          </p:cNvPr>
          <p:cNvSpPr/>
          <p:nvPr/>
        </p:nvSpPr>
        <p:spPr>
          <a:xfrm>
            <a:off x="6993588" y="5514094"/>
            <a:ext cx="4164147" cy="1343906"/>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Xem KQ">
            <a:extLst>
              <a:ext uri="{FF2B5EF4-FFF2-40B4-BE49-F238E27FC236}">
                <a16:creationId xmlns:a16="http://schemas.microsoft.com/office/drawing/2014/main" id="{30036A1F-2190-4747-BADC-76AA7257F3A8}"/>
              </a:ext>
            </a:extLst>
          </p:cNvPr>
          <p:cNvGrpSpPr/>
          <p:nvPr/>
        </p:nvGrpSpPr>
        <p:grpSpPr>
          <a:xfrm>
            <a:off x="5715000" y="5579412"/>
            <a:ext cx="1278588" cy="1278588"/>
            <a:chOff x="1580575" y="4515507"/>
            <a:chExt cx="1278588" cy="1278588"/>
          </a:xfrm>
        </p:grpSpPr>
        <p:pic>
          <p:nvPicPr>
            <p:cNvPr id="6" name="Picture 2" descr="Note Cartoon Vector Art PNG Images | Free Download On Pngtree">
              <a:extLst>
                <a:ext uri="{FF2B5EF4-FFF2-40B4-BE49-F238E27FC236}">
                  <a16:creationId xmlns:a16="http://schemas.microsoft.com/office/drawing/2014/main" id="{6D1DB987-D5F3-2E36-1026-0EEED382B9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8004C43-228E-8B9F-B3F0-56E59E03D1EE}"/>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3" name="Group 12">
            <a:extLst>
              <a:ext uri="{FF2B5EF4-FFF2-40B4-BE49-F238E27FC236}">
                <a16:creationId xmlns:a16="http://schemas.microsoft.com/office/drawing/2014/main" id="{AE120F71-A1C6-F8E3-098B-FEE952210A6D}"/>
              </a:ext>
            </a:extLst>
          </p:cNvPr>
          <p:cNvGrpSpPr/>
          <p:nvPr/>
        </p:nvGrpSpPr>
        <p:grpSpPr>
          <a:xfrm>
            <a:off x="-65466" y="5018120"/>
            <a:ext cx="2656266" cy="1839879"/>
            <a:chOff x="8111612" y="1250254"/>
            <a:chExt cx="3087329" cy="2618882"/>
          </a:xfrm>
          <a:noFill/>
        </p:grpSpPr>
        <p:sp>
          <p:nvSpPr>
            <p:cNvPr id="16" name="Rectangle 15">
              <a:extLst>
                <a:ext uri="{FF2B5EF4-FFF2-40B4-BE49-F238E27FC236}">
                  <a16:creationId xmlns:a16="http://schemas.microsoft.com/office/drawing/2014/main" id="{BAD87B01-2914-1A5C-67B4-44482841DC88}"/>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pic>
          <p:nvPicPr>
            <p:cNvPr id="19" name="Picture 2">
              <a:extLst>
                <a:ext uri="{FF2B5EF4-FFF2-40B4-BE49-F238E27FC236}">
                  <a16:creationId xmlns:a16="http://schemas.microsoft.com/office/drawing/2014/main" id="{90AC51D7-B434-DD7D-B836-90B6603752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8344882" y="1433025"/>
              <a:ext cx="2676684" cy="1683741"/>
            </a:xfrm>
            <a:prstGeom prst="rect">
              <a:avLst/>
            </a:prstGeom>
            <a:grpFill/>
          </p:spPr>
        </p:pic>
        <p:sp>
          <p:nvSpPr>
            <p:cNvPr id="20" name="TextBox 19">
              <a:extLst>
                <a:ext uri="{FF2B5EF4-FFF2-40B4-BE49-F238E27FC236}">
                  <a16:creationId xmlns:a16="http://schemas.microsoft.com/office/drawing/2014/main" id="{8DCFCAAA-98E0-3238-D7A6-668F84816764}"/>
                </a:ext>
              </a:extLst>
            </p:cNvPr>
            <p:cNvSpPr txBox="1"/>
            <p:nvPr/>
          </p:nvSpPr>
          <p:spPr>
            <a:xfrm>
              <a:off x="8414467" y="3271170"/>
              <a:ext cx="2676683" cy="481897"/>
            </a:xfrm>
            <a:prstGeom prst="rect">
              <a:avLst/>
            </a:prstGeom>
            <a:grpFill/>
          </p:spPr>
          <p:txBody>
            <a:bodyPr wrap="square" rtlCol="0">
              <a:spAutoFit/>
            </a:bodyPr>
            <a:lstStyle/>
            <a:p>
              <a:r>
                <a:rPr lang="en-US" sz="1600" b="1">
                  <a:latin typeface="Open Sans" panose="020B0606030504020204" pitchFamily="34" charset="0"/>
                  <a:ea typeface="Open Sans" panose="020B0606030504020204" pitchFamily="34" charset="0"/>
                  <a:cs typeface="Open Sans" panose="020B0606030504020204" pitchFamily="34" charset="0"/>
                </a:rPr>
                <a:t>HOẠT ĐỘNG NHÓM</a:t>
              </a:r>
              <a:endParaRPr lang="vi-VN" sz="1600" b="1">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7716099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1" presetClass="entr" presetSubtype="0" fill="hold" grpId="1"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2" presetClass="exit" presetSubtype="2" fill="hold" grpId="0" nodeType="clickEffect">
                                  <p:stCondLst>
                                    <p:cond delay="0"/>
                                  </p:stCondLst>
                                  <p:childTnLst>
                                    <p:anim calcmode="lin" valueType="num">
                                      <p:cBhvr additive="base">
                                        <p:cTn id="28" dur="500"/>
                                        <p:tgtEl>
                                          <p:spTgt spid="4"/>
                                        </p:tgtEl>
                                        <p:attrNameLst>
                                          <p:attrName>ppt_x</p:attrName>
                                        </p:attrNameLst>
                                      </p:cBhvr>
                                      <p:tavLst>
                                        <p:tav tm="0">
                                          <p:val>
                                            <p:strVal val="ppt_x"/>
                                          </p:val>
                                        </p:tav>
                                        <p:tav tm="100000">
                                          <p:val>
                                            <p:strVal val="1+ppt_w/2"/>
                                          </p:val>
                                        </p:tav>
                                      </p:tavLst>
                                    </p:anim>
                                    <p:anim calcmode="lin" valueType="num">
                                      <p:cBhvr additive="base">
                                        <p:cTn id="29" dur="500"/>
                                        <p:tgtEl>
                                          <p:spTgt spid="4"/>
                                        </p:tgtEl>
                                        <p:attrNameLst>
                                          <p:attrName>ppt_y</p:attrName>
                                        </p:attrNameLst>
                                      </p:cBhvr>
                                      <p:tavLst>
                                        <p:tav tm="0">
                                          <p:val>
                                            <p:strVal val="ppt_y"/>
                                          </p:val>
                                        </p:tav>
                                        <p:tav tm="100000">
                                          <p:val>
                                            <p:strVal val="ppt_y"/>
                                          </p:val>
                                        </p:tav>
                                      </p:tavLst>
                                    </p:anim>
                                    <p:set>
                                      <p:cBhvr>
                                        <p:cTn id="30" dur="1" fill="hold">
                                          <p:stCondLst>
                                            <p:cond delay="499"/>
                                          </p:stCondLst>
                                        </p:cTn>
                                        <p:tgtEl>
                                          <p:spTgt spid="4"/>
                                        </p:tgtEl>
                                        <p:attrNameLst>
                                          <p:attrName>style.visibility</p:attrName>
                                        </p:attrNameLst>
                                      </p:cBhvr>
                                      <p:to>
                                        <p:strVal val="hidden"/>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315015" fill="hold"/>
                                        <p:tgtEl>
                                          <p:spTgt spid="3"/>
                                        </p:tgtEl>
                                      </p:cBhvr>
                                    </p:cmd>
                                  </p:childTnLst>
                                </p:cTn>
                              </p:par>
                            </p:childTnLst>
                          </p:cTn>
                        </p:par>
                        <p:par>
                          <p:cTn id="34" fill="hold">
                            <p:stCondLst>
                              <p:cond delay="315515"/>
                            </p:stCondLst>
                            <p:childTnLst>
                              <p:par>
                                <p:cTn id="35" presetID="10" presetClass="exit" presetSubtype="0" fill="hold" nodeType="after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md type="call" cmd="stop">
                                      <p:cBhvr>
                                        <p:cTn id="38" dur="1">
                                          <p:stCondLst>
                                            <p:cond delay="499"/>
                                          </p:stCondLst>
                                        </p:cTn>
                                        <p:tgtEl>
                                          <p:spTgt spid="3"/>
                                        </p:tgtEl>
                                      </p:cBhvr>
                                    </p:cmd>
                                  </p:childTnLst>
                                </p:cTn>
                              </p:par>
                            </p:childTnLst>
                          </p:cTn>
                        </p:par>
                      </p:childTnLst>
                    </p:cTn>
                  </p:par>
                </p:childTnLst>
              </p:cTn>
              <p:nextCondLst>
                <p:cond evt="onClick" delay="0">
                  <p:tgtEl>
                    <p:spTgt spid="4"/>
                  </p:tgtEl>
                </p:cond>
              </p:nextCondLst>
            </p:seq>
            <p:video>
              <p:cMediaNode vol="80000" mute="1">
                <p:cTn id="39" fill="hold" display="0">
                  <p:stCondLst>
                    <p:cond delay="indefinite"/>
                  </p:stCondLst>
                </p:cTn>
                <p:tgtEl>
                  <p:spTgt spid="3"/>
                </p:tgtEl>
              </p:cMediaNode>
            </p:video>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2" grpId="0"/>
      <p:bldP spid="17" grpId="0" animBg="1"/>
      <p:bldP spid="18" grpId="0" animBg="1"/>
      <p:bldP spid="4" grpId="0" animBg="1"/>
      <p:bldP spid="4"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TotalTime>
  <Words>1285</Words>
  <Application>Microsoft Office PowerPoint</Application>
  <PresentationFormat>Widescreen</PresentationFormat>
  <Paragraphs>69</Paragraphs>
  <Slides>13</Slides>
  <Notes>0</Notes>
  <HiddenSlides>0</HiddenSlides>
  <MMClips>6</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Arial</vt:lpstr>
      <vt:lpstr>Calibri</vt:lpstr>
      <vt:lpstr>Calibri Light</vt:lpstr>
      <vt:lpstr>Open Sans</vt:lpstr>
      <vt:lpstr>Times New Roman</vt:lpstr>
      <vt:lpstr>Office Theme</vt:lpstr>
      <vt:lpstr>1_Office Theme</vt:lpstr>
      <vt:lpstr>KHỞI ĐỘNG</vt:lpstr>
      <vt:lpstr>BÀI 4:  ĐẠO ĐỨC VÀ VĂN HÓA TRONG SỬ DỤNG  CÔNG NGHỆ KỸ THUẬT SỐ</vt:lpstr>
      <vt:lpstr>1. Biểu hiện vi phạm khi sử dụng công nghệ kỹ thuật số</vt:lpstr>
      <vt:lpstr>PowerPoint Presentation</vt:lpstr>
      <vt:lpstr>PowerPoint Presentation</vt:lpstr>
      <vt:lpstr>PowerPoint Presentation</vt:lpstr>
      <vt:lpstr>1. Biểu hiện vi phạm khi sử dụng công nghệ kỹ thuật số</vt:lpstr>
      <vt:lpstr>2. Tuân thủ những quy định về đạo đức, văn hóa và pháp luật khi tạo ra sản phẩm số.</vt:lpstr>
      <vt:lpstr>2. Trung thực khi tạo ra sản phẩm số</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 Bài 1:  LƯỢC SỬ CÔNG CỤ TÍNH TOÁN (TIẾP)</dc:title>
  <dc:creator>Ban Thinh</dc:creator>
  <cp:lastModifiedBy>Lê Thị Thùy</cp:lastModifiedBy>
  <cp:revision>16</cp:revision>
  <dcterms:created xsi:type="dcterms:W3CDTF">2023-06-05T12:10:35Z</dcterms:created>
  <dcterms:modified xsi:type="dcterms:W3CDTF">2023-10-21T02:25:18Z</dcterms:modified>
</cp:coreProperties>
</file>