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70" r:id="rId4"/>
    <p:sldId id="290" r:id="rId5"/>
    <p:sldId id="293" r:id="rId6"/>
    <p:sldId id="292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5" r:id="rId15"/>
    <p:sldId id="306" r:id="rId16"/>
    <p:sldId id="302" r:id="rId17"/>
    <p:sldId id="329" r:id="rId18"/>
    <p:sldId id="295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5C0"/>
    <a:srgbClr val="F51B59"/>
    <a:srgbClr val="F54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837"/>
  </p:normalViewPr>
  <p:slideViewPr>
    <p:cSldViewPr snapToGrid="0" snapToObjects="1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E2FA-6FCB-D444-8042-1E360340399C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CBD1A-4AE7-9A46-91D0-084D85F07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2074D-FA8D-5543-9980-5C60F4D94D57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2FFC9-0E43-4243-BE8E-F536F5A057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.svg"/><Relationship Id="rId3" Type="http://schemas.openxmlformats.org/officeDocument/2006/relationships/image" Target="../media/image29.png"/><Relationship Id="rId7" Type="http://schemas.openxmlformats.org/officeDocument/2006/relationships/image" Target="../media/image1.sv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.sv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55768" y="-2584126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724921" y="992134"/>
            <a:ext cx="87560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4000" b="1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GB" sz="4000" b="1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000" b="1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BIẾTVÀ PHỤC DỰNG LẠI LỊCH SỬ</a:t>
            </a:r>
            <a:endParaRPr lang="en-US" sz="40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600200" y="1184296"/>
            <a:ext cx="9921240" cy="499266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truyền miệng: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những câu chuyện, những lời mô tả được truyền từ đời này qua đời khác ở rất nhiều dạng khác nhau.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Có thể cho người sau biết được những gì quá khứ đã xảy ra và những gì đã học được và thậm chí có thể tạo ra một câu truyện mới. 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Nhược 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Có thể truyền miệng sai hoặc người truyền cho thêm yếu tố kì ảo vào không được chính xác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6" y="1690688"/>
            <a:ext cx="1245870" cy="10287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26" y="-21563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5687" y="5362187"/>
            <a:ext cx="357136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Truyền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miệng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4560" y="3795216"/>
            <a:ext cx="34057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r>
              <a:rPr lang="en-US" sz="3200" b="1" dirty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vật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5687" y="2343926"/>
            <a:ext cx="3491758" cy="5847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Tư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liệu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viết</a:t>
            </a:r>
            <a:endParaRPr lang="en-US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2696" r="3318" b="15196"/>
          <a:stretch>
            <a:fillRect/>
          </a:stretch>
        </p:blipFill>
        <p:spPr bwMode="auto">
          <a:xfrm>
            <a:off x="984501" y="1668699"/>
            <a:ext cx="1399254" cy="13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48" y="5327411"/>
            <a:ext cx="1354103" cy="13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48" y="3407437"/>
            <a:ext cx="1271990" cy="16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07437"/>
            <a:ext cx="1470719" cy="142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ubtitle 2"/>
          <p:cNvSpPr txBox="1"/>
          <p:nvPr/>
        </p:nvSpPr>
        <p:spPr>
          <a:xfrm>
            <a:off x="2405710" y="334010"/>
            <a:ext cx="7879849" cy="110903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GB" sz="2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GB" sz="2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endParaRPr lang="en-GB" sz="2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83755" y="2636313"/>
            <a:ext cx="2027095" cy="26680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103974" y="3045949"/>
            <a:ext cx="2181585" cy="10742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057056" y="3019154"/>
            <a:ext cx="2301348" cy="16040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103974" y="4469087"/>
            <a:ext cx="2301348" cy="16040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05710" y="3027575"/>
            <a:ext cx="2131711" cy="26269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87377" y="4394368"/>
            <a:ext cx="1982178" cy="12983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25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0395017" y="1703896"/>
            <a:ext cx="1370762" cy="136015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50404" y="5034881"/>
            <a:ext cx="1771364" cy="1530366"/>
            <a:chOff x="451202" y="5197541"/>
            <a:chExt cx="1032146" cy="143875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03" y="5197541"/>
              <a:ext cx="1032145" cy="106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51202" y="6266963"/>
              <a:ext cx="91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2060"/>
                  </a:solidFill>
                  <a:latin typeface="Tw Cen MT" pitchFamily="34" charset="0"/>
                </a:rPr>
                <a:t>Sách</a:t>
              </a:r>
              <a:endParaRPr lang="en-GB" dirty="0">
                <a:solidFill>
                  <a:srgbClr val="002060"/>
                </a:solidFill>
                <a:latin typeface="Tw Cen M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27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416910" y="2175967"/>
            <a:ext cx="9355990" cy="414556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 ,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143" y="1316592"/>
            <a:ext cx="102537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u="sng" dirty="0" err="1">
                <a:solidFill>
                  <a:srgbClr val="C00000"/>
                </a:solidFill>
              </a:rPr>
              <a:t>Nhiệm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vụ</a:t>
            </a:r>
            <a:r>
              <a:rPr lang="en-US" sz="2600" b="1" i="1" u="sng" dirty="0">
                <a:solidFill>
                  <a:srgbClr val="C00000"/>
                </a:solidFill>
              </a:rPr>
              <a:t>: </a:t>
            </a:r>
            <a:r>
              <a:rPr lang="en-US" sz="2600" b="1" i="1" u="sng" dirty="0" err="1">
                <a:solidFill>
                  <a:srgbClr val="C00000"/>
                </a:solidFill>
              </a:rPr>
              <a:t>Làm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việc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cá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nhân</a:t>
            </a:r>
            <a:endParaRPr lang="en-US" sz="2600" b="1" i="1" u="sng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điền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từ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thiếu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chỗ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trống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405711"/>
            <a:ext cx="1920239" cy="1478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738" y="1364754"/>
            <a:ext cx="2066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TƯ LIỆU GỐC</a:t>
            </a:r>
          </a:p>
          <a:p>
            <a:endParaRPr lang="en-US" b="1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38200" y="5030398"/>
            <a:ext cx="6443170" cy="1168780"/>
          </a:xfrm>
          <a:prstGeom prst="wedgeRoundRectCallout">
            <a:avLst>
              <a:gd name="adj1" fmla="val 71262"/>
              <a:gd name="adj2" fmla="val -208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GB" sz="2400" b="1" u="sng" dirty="0" err="1">
                <a:solidFill>
                  <a:srgbClr val="002060"/>
                </a:solidFill>
              </a:rPr>
              <a:t>Tài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liệu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lịch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sử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hay </a:t>
            </a:r>
            <a:r>
              <a:rPr lang="en-GB" sz="2400" dirty="0" err="1">
                <a:solidFill>
                  <a:srgbClr val="002060"/>
                </a:solidFill>
              </a:rPr>
              <a:t>còn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gọi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là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tư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liệu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thứ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cấp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được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tạo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sau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khi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sự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kiện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đã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xảy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ra.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1" y="2995612"/>
            <a:ext cx="1309679" cy="175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423859" y="3302831"/>
            <a:ext cx="6929941" cy="1232776"/>
          </a:xfrm>
          <a:prstGeom prst="wedgeRoundRectCallout">
            <a:avLst>
              <a:gd name="adj1" fmla="val -73476"/>
              <a:gd name="adj2" fmla="val -5824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GB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6759" y="1096228"/>
            <a:ext cx="5816361" cy="749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Tư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gốc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06627"/>
            <a:ext cx="105459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 err="1">
                <a:solidFill>
                  <a:srgbClr val="002060"/>
                </a:solidFill>
              </a:rPr>
              <a:t>Các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bằng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chứng</a:t>
            </a:r>
            <a:r>
              <a:rPr lang="en-GB" sz="2600" dirty="0">
                <a:solidFill>
                  <a:srgbClr val="002060"/>
                </a:solidFill>
              </a:rPr>
              <a:t>/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liệu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mà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chúng</a:t>
            </a:r>
            <a:r>
              <a:rPr lang="en-GB" sz="2600" dirty="0">
                <a:solidFill>
                  <a:srgbClr val="002060"/>
                </a:solidFill>
              </a:rPr>
              <a:t> ta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dụng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trong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học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tập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và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nghiên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cứu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lịch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cũng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được</a:t>
            </a:r>
            <a:r>
              <a:rPr lang="en-GB" sz="2600" dirty="0">
                <a:solidFill>
                  <a:srgbClr val="002060"/>
                </a:solidFill>
              </a:rPr>
              <a:t> chia </a:t>
            </a:r>
            <a:r>
              <a:rPr lang="en-GB" sz="2600" dirty="0" err="1">
                <a:solidFill>
                  <a:srgbClr val="002060"/>
                </a:solidFill>
              </a:rPr>
              <a:t>thành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hai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loại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liệu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dưới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đây</a:t>
            </a:r>
            <a:r>
              <a:rPr lang="en-GB" sz="26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731" y="4654380"/>
            <a:ext cx="1829707" cy="202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0573" y="3310461"/>
            <a:ext cx="111555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 _______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 _ _ _ _ _ _ _ _.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687" y="2618641"/>
            <a:ext cx="10545954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b="1" i="1" u="sng" dirty="0" err="1">
                <a:solidFill>
                  <a:srgbClr val="FF0000"/>
                </a:solidFill>
              </a:rPr>
              <a:t>Hãy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điền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vào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chỗ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trống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dưới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đây</a:t>
            </a:r>
            <a:r>
              <a:rPr lang="en-GB" sz="2600" b="1" i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86687" y="1385697"/>
            <a:ext cx="206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TƯ LIỆU GỐC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68639" y="5256848"/>
            <a:ext cx="17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>
                <a:solidFill>
                  <a:srgbClr val="002060"/>
                </a:solidFill>
              </a:rPr>
              <a:t>Tài</a:t>
            </a:r>
            <a:r>
              <a:rPr lang="en-GB" sz="2000" b="1" u="sng" dirty="0">
                <a:solidFill>
                  <a:srgbClr val="002060"/>
                </a:solidFill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</a:rPr>
              <a:t>liệu</a:t>
            </a:r>
            <a:r>
              <a:rPr lang="en-GB" sz="2000" b="1" u="sng" dirty="0">
                <a:solidFill>
                  <a:srgbClr val="002060"/>
                </a:solidFill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</a:rPr>
              <a:t>lịch</a:t>
            </a:r>
            <a:r>
              <a:rPr lang="en-GB" sz="2000" b="1" u="sng" dirty="0">
                <a:solidFill>
                  <a:srgbClr val="002060"/>
                </a:solidFill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</a:rPr>
              <a:t>sử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2427" y="4668788"/>
            <a:ext cx="17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367" y="1630834"/>
            <a:ext cx="4355254" cy="4924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endParaRPr lang="en-GB" sz="2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5331" y="1555865"/>
            <a:ext cx="4450386" cy="4924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8395" y="1630834"/>
            <a:ext cx="144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524096" y="4093046"/>
            <a:ext cx="1168759" cy="115212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45529" y="1038232"/>
            <a:ext cx="206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TƯ LIỆU GỐC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4262571" y="1823498"/>
          <a:ext cx="3666858" cy="5012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a, Những di tích, đồ vật của người xưa còn được giữ lại trong lòng đất hay trên mặt đất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b, Những bản ghi, sách vở chép tay hay được in, khắc trên giấy, gỗ, đá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c, Những câu chuyện, những lời mô tả được truyền từ đời này sang đời khác bằng nhiều hinhf thức khác nhau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d. Không cho biết chính xác về địa điểm và thời gian, nhưng phần nào phản ánh hiện thực lịch sử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4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e, Là những tư liệu “câm” nhưng cho biết khá cụ thể và trung thực về đời sống vật chất và phần nào về đời sống tinh thần của người xưa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4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 dirty="0">
                          <a:effectLst/>
                        </a:rPr>
                        <a:t>g. Cho biết tương đối đầy đủ về các mặt của cuộc sống, nhưng thường mang ý thức chủ quan của tác giả tư liệu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" y="16749"/>
            <a:ext cx="12191999" cy="70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81429" y="1272113"/>
            <a:ext cx="609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a, Những di tích, đồ vật của người xưa còn được giữ lại trong lòng đất hay trên mặt đất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81429" y="2176195"/>
            <a:ext cx="609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b, Những bản ghi, sách vở chép tay hay được in, khắc trên giấy, gỗ, đá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81429" y="2975368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c, Những câu chuyện, những lời mô tả được truyền từ đời này sang đời khác bằng nhiều hinhf thức khác nhau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81429" y="3774541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Không cho biết chính xác về địa điểm và thời gian, nhưng phần nào phản ánh hiện thực lịch sử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07077" y="4603444"/>
            <a:ext cx="6096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h, Là những tư liệu “câm” nhưng cho biết khá cụ thể và trung thực về đời sống vật chất và phần nào về đời sống tinh thần của người xưa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907077" y="5709346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Cho biết tương đối đầy đủ về các mặt của cuộc sống, nhưng thường mang ý thức chủ quan của tác giả tư liệu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09152" y="752566"/>
            <a:ext cx="3845925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 thành phiếu học tập sau vào vở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79"/>
          <p:cNvSpPr txBox="1"/>
          <p:nvPr/>
        </p:nvSpPr>
        <p:spPr>
          <a:xfrm>
            <a:off x="502920" y="2154382"/>
            <a:ext cx="3163938" cy="450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Tư liệu truyền miệng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172"/>
          <p:cNvSpPr txBox="1"/>
          <p:nvPr/>
        </p:nvSpPr>
        <p:spPr>
          <a:xfrm>
            <a:off x="502920" y="3335736"/>
            <a:ext cx="3153326" cy="450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Tư liệu hiện 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181"/>
          <p:cNvSpPr txBox="1"/>
          <p:nvPr/>
        </p:nvSpPr>
        <p:spPr>
          <a:xfrm>
            <a:off x="544934" y="4621285"/>
            <a:ext cx="2990746" cy="450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3, Tư liệu chữ viết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697338" y="2379490"/>
            <a:ext cx="1214571" cy="919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3535680" y="2421827"/>
            <a:ext cx="1345749" cy="24245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5285" y="3536897"/>
            <a:ext cx="1195664" cy="15346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8" idx="1"/>
          </p:cNvCxnSpPr>
          <p:nvPr/>
        </p:nvCxnSpPr>
        <p:spPr>
          <a:xfrm>
            <a:off x="3543401" y="4820490"/>
            <a:ext cx="1363676" cy="1212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0" idx="3"/>
          </p:cNvCxnSpPr>
          <p:nvPr/>
        </p:nvCxnSpPr>
        <p:spPr>
          <a:xfrm>
            <a:off x="3666858" y="2379490"/>
            <a:ext cx="1184091" cy="1680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3"/>
          </p:cNvCxnSpPr>
          <p:nvPr/>
        </p:nvCxnSpPr>
        <p:spPr>
          <a:xfrm flipV="1">
            <a:off x="3656246" y="1520804"/>
            <a:ext cx="1194703" cy="204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06" y="2283624"/>
            <a:ext cx="1784467" cy="1406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55" y="943923"/>
            <a:ext cx="1784467" cy="1406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50" y="4980260"/>
            <a:ext cx="1784466" cy="1231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528" y="3698542"/>
            <a:ext cx="1784465" cy="135965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89793" y="1177665"/>
            <a:ext cx="2175166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Tư liệu truyền miệng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89793" y="2350879"/>
            <a:ext cx="2089265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Tư liệu hiện vật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89794" y="3605694"/>
            <a:ext cx="2089265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Tư liệu chữ viết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06732" y="4988544"/>
            <a:ext cx="2089265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Tư liệu gốc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68907" y="1138952"/>
            <a:ext cx="4194522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…………………………………………..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51083" y="2283624"/>
            <a:ext cx="4139738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………………………………………..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51083" y="4954517"/>
            <a:ext cx="4139738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23691" y="3579574"/>
            <a:ext cx="4139738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2881" y="535196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tư liệu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21400" y="564584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tư liệu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7652" y="595991"/>
            <a:ext cx="408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 descr="Arrow Slight curv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8948" y="818676"/>
            <a:ext cx="914400" cy="914400"/>
          </a:xfrm>
          <a:prstGeom prst="rect">
            <a:avLst/>
          </a:prstGeom>
        </p:spPr>
      </p:pic>
      <p:pic>
        <p:nvPicPr>
          <p:cNvPr id="27" name="Graphic 26" descr="Arrow Slight curv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5998" y="2210989"/>
            <a:ext cx="914400" cy="914400"/>
          </a:xfrm>
          <a:prstGeom prst="rect">
            <a:avLst/>
          </a:prstGeom>
        </p:spPr>
      </p:pic>
      <p:pic>
        <p:nvPicPr>
          <p:cNvPr id="28" name="Graphic 27" descr="Arrow Slight curve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1899" y="3522293"/>
            <a:ext cx="914400" cy="914400"/>
          </a:xfrm>
          <a:prstGeom prst="rect">
            <a:avLst/>
          </a:prstGeom>
        </p:spPr>
      </p:pic>
      <p:pic>
        <p:nvPicPr>
          <p:cNvPr id="29" name="Graphic 28" descr="Arrow Slight curve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5998" y="4966047"/>
            <a:ext cx="9144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" y="128588"/>
            <a:ext cx="1125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nối hình ảnh tư liệu vào loại tư liệu và nhận xét ưu- nhược của từng loại tư liệu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8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62000" y="960120"/>
            <a:ext cx="5501640" cy="5181600"/>
          </a:xfrm>
          <a:prstGeom prst="rect">
            <a:avLst/>
          </a:prstGeom>
        </p:spPr>
      </p:pic>
      <p:sp>
        <p:nvSpPr>
          <p:cNvPr id="9" name="Content Placeholder 3"/>
          <p:cNvSpPr txBox="1"/>
          <p:nvPr/>
        </p:nvSpPr>
        <p:spPr>
          <a:xfrm>
            <a:off x="6263640" y="160020"/>
            <a:ext cx="6690360" cy="2057400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3 thông tin mà em tìm hiểu được khi quan sát hiện vật này?</a:t>
            </a:r>
          </a:p>
        </p:txBody>
      </p:sp>
      <p:sp>
        <p:nvSpPr>
          <p:cNvPr id="10" name="Horizontal Scroll 9"/>
          <p:cNvSpPr/>
          <p:nvPr/>
        </p:nvSpPr>
        <p:spPr>
          <a:xfrm>
            <a:off x="5928361" y="1562100"/>
            <a:ext cx="7023977" cy="513588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Bia chủ quyền nằm trong khuôn viên chùa Nam Huyên, còn ở đảo Song Tử Tây, di tích này nằm ngay trên trục đường chính dẫn từ cầu cảng vào khu trung tâm hành chính của xã đảo.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 là tấm bia chủ quyền trên quần đảo Trường sa là một trong những dấu tích cổ xưa, được công nhận là di tích lịch sử cấp quốc gia.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 là bằng chứng có giá trị quan trọng trong việc khẳng định chủ quyền của Việt Nam tại quần đảo Trường Sa.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DẶN DÒ: </a:t>
            </a:r>
          </a:p>
          <a:p>
            <a:pPr lvl="0"/>
            <a:r>
              <a:rPr lang="en-US" dirty="0"/>
              <a:t>Hoàn thiện các bài tập</a:t>
            </a:r>
          </a:p>
          <a:p>
            <a:pPr lvl="0"/>
            <a:r>
              <a:rPr lang="en-US" dirty="0"/>
              <a:t>Chuẩn bị bài mới: Sưu tầm tờ lịch và nghiên cứu các thông tin trên t</a:t>
            </a:r>
            <a:r>
              <a:rPr lang="vi-VN" dirty="0"/>
              <a:t>ờ </a:t>
            </a:r>
            <a:r>
              <a:rPr lang="en-US" dirty="0"/>
              <a:t>lịch đó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824846" y="1709248"/>
            <a:ext cx="10528954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GB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5000"/>
              </a:lnSpc>
            </a:pP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5000"/>
              </a:lnSpc>
            </a:pP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39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57276" y="1184295"/>
            <a:ext cx="6400800" cy="480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2977" y="6128306"/>
            <a:ext cx="654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trống đồng Ngọc Lũ hiện vật tiêu biểu của nền văn minh Việt cổ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70" y="4708526"/>
            <a:ext cx="1669255" cy="14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7789070" y="1439883"/>
            <a:ext cx="4402930" cy="2747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nêu</a:t>
            </a:r>
            <a:r>
              <a:rPr lang="en-US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những hiểu biết của  em về hiện vật, về những điều các em cảm nhận, suy luận được thông qua quan sát hình ảnh này</a:t>
            </a:r>
            <a:r>
              <a:rPr lang="vi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9650" y="1825625"/>
            <a:ext cx="1051559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18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4440" y="1295400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TƯ LIỆU HIỆN VẬT</a:t>
            </a:r>
          </a:p>
        </p:txBody>
      </p:sp>
      <p:pic>
        <p:nvPicPr>
          <p:cNvPr id="8" name="Picture 2" descr="Hình ảnh Học Thảo Luận Viết Bài Tập Về Nhà Làm Bài Toán, Bé, Phiên, Dễ  Thương miễn phí tải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91" y="4244023"/>
            <a:ext cx="192024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Thảo Luận Làm Việc Cùng Nhau đối Tác đồng Nghiệp, Làm, Nhóm Làm  Việc, Công Việc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73" y="529208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38" y="4101942"/>
            <a:ext cx="3824287" cy="2525870"/>
          </a:xfrm>
          <a:prstGeom prst="rect">
            <a:avLst/>
          </a:prstGeom>
        </p:spPr>
      </p:pic>
      <p:pic>
        <p:nvPicPr>
          <p:cNvPr id="17" name="Content Placeholder 11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7238" y="1739186"/>
            <a:ext cx="3824286" cy="2336800"/>
          </a:xfrm>
        </p:spPr>
      </p:pic>
      <p:pic>
        <p:nvPicPr>
          <p:cNvPr id="18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40" y="4312072"/>
            <a:ext cx="1920239" cy="1478280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762627" y="1183253"/>
            <a:ext cx="6018370" cy="311894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sát các hình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hãy 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2 tư liệu này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điểm chung của những tư liệu đó là 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có hiểu biết gì về tư liệu này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hãy lấy thêm một ví dụ minh hoạ?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5706488" y="1194172"/>
            <a:ext cx="6018370" cy="311894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</a:rPr>
              <a:t>Thảo luận cặp đôi:</a:t>
            </a:r>
            <a:endParaRPr lang="en-US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+ Em hãy rút ra khái niệm tư liệu thế nào được gọi là tư liệu hiện vật?</a:t>
            </a:r>
            <a:endParaRPr lang="en-US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+ Khi sử dụng tư liệu hiện vật có những ưu - nhược gì?</a:t>
            </a:r>
            <a:endParaRPr lang="en-US" sz="2400" dirty="0"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62627" y="1198743"/>
            <a:ext cx="6004560" cy="369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 liệu hiện vật</a:t>
            </a:r>
            <a:r>
              <a:rPr lang="en-US" sz="2400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là những di tích, đồ vật của người xưa còn giữ được trong lòng đất hay trên mặt đất</a:t>
            </a: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 điểm</a:t>
            </a:r>
            <a:r>
              <a:rPr lang="en-US" sz="2400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bổ sung, kiểm tra các tư liệu chữ viết. Dựa vào tư liệu hiện vật có thể dựng lại lịch sử.</a:t>
            </a: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Nhược điểm</a:t>
            </a:r>
            <a:r>
              <a:rPr lang="en-US" sz="2400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Tư liệu câm, thường không còn nguyên vẹn và đầy đủ.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972" y="5381093"/>
            <a:ext cx="1377395" cy="123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" y="0"/>
            <a:ext cx="1216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</a:t>
            </a:r>
            <a:r>
              <a:rPr lang="en-US" alt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</a:t>
            </a:r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7439" y="1134566"/>
            <a:ext cx="264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TƯ LIỆU CHỮ VIẾT</a:t>
            </a:r>
          </a:p>
        </p:txBody>
      </p:sp>
      <p:pic>
        <p:nvPicPr>
          <p:cNvPr id="5122" name="Picture 2" descr="Đề cương tuyên truyền 50 năm thực hiện Di chúc của Chủ tịch Hồ Chí Minh |  Nhà Văn hóa Thanh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" y="1494612"/>
            <a:ext cx="7029450" cy="49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 chúc của Bác Hồ được lưu giữ, bảo quản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41" y="1503898"/>
            <a:ext cx="8461534" cy="497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" y="0"/>
            <a:ext cx="12162025" cy="70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7439" y="1134566"/>
            <a:ext cx="264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TƯ LIỆU CHỮ VIẾT</a:t>
            </a:r>
          </a:p>
        </p:txBody>
      </p:sp>
      <p:pic>
        <p:nvPicPr>
          <p:cNvPr id="5122" name="Picture 2" descr="Đề cương tuyên truyền 50 năm thực hiện Di chúc của Chủ tịch Hồ Chí Minh |  Nhà Văn hóa Thanh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4" y="1745526"/>
            <a:ext cx="5564536" cy="488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6569870" y="1414483"/>
            <a:ext cx="4402930" cy="2747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Đoạn tư liệu trên cho em biết thông tin gì? </a:t>
            </a:r>
          </a:p>
          <a:p>
            <a:pPr algn="ctr"/>
            <a:endParaRPr lang="en-US" sz="20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ình ảnh Học Thảo Luận Viết Bài Tập Về Nhà Làm Bài Toán, Bé, Phiên, Dễ  Thương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88" y="4424364"/>
            <a:ext cx="1561811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4" y="1739185"/>
            <a:ext cx="5564535" cy="4882285"/>
          </a:xfrm>
          <a:prstGeom prst="rect">
            <a:avLst/>
          </a:prstGeom>
        </p:spPr>
      </p:pic>
      <p:sp>
        <p:nvSpPr>
          <p:cNvPr id="12" name="Content Placeholder 3"/>
          <p:cNvSpPr txBox="1"/>
          <p:nvPr/>
        </p:nvSpPr>
        <p:spPr>
          <a:xfrm>
            <a:off x="6559342" y="1443372"/>
            <a:ext cx="4785360" cy="31426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những tấm bia Tiến sĩ thời xưa ở Văn Miếu (Hà Nội) ghi những thông tin gì? </a:t>
            </a:r>
            <a:endParaRPr lang="en-US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3"/>
          <p:cNvSpPr txBox="1"/>
          <p:nvPr/>
        </p:nvSpPr>
        <p:spPr>
          <a:xfrm>
            <a:off x="6524655" y="1497606"/>
            <a:ext cx="4785360" cy="31426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bia tiến sỹ có được xem là tư liệu chữ viết không</a:t>
            </a:r>
            <a:endParaRPr lang="en-US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ình ảnh Thảo Luận Làm Việc Cùng Nhau đối Tác đồng Nghiệp, Làm, Nhóm Làm  Việc, Công Việc miễn phí tải tập tin PNG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13" y="468344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/>
          <p:cNvSpPr txBox="1"/>
          <p:nvPr/>
        </p:nvSpPr>
        <p:spPr>
          <a:xfrm>
            <a:off x="6402735" y="1443372"/>
            <a:ext cx="4907280" cy="353885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 Em hãy rút ra khái niệm tư liệu “tư liệu chữ viết”</a:t>
            </a:r>
            <a:endParaRPr lang="en-US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Khi sử dụng tư liệu chữ viết có những ưu - nhược gì?</a:t>
            </a:r>
            <a:endParaRPr lang="en-US" sz="2400" dirty="0">
              <a:latin typeface="+mj-lt"/>
            </a:endParaRPr>
          </a:p>
          <a:p>
            <a:pPr algn="just"/>
            <a:endParaRPr lang="en-US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600200" y="1184296"/>
            <a:ext cx="9921240" cy="499266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chữ 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là những bản ghi, sách vở chép tay hay được in, khắc bằng chữ viết, gọi chung là tư liệu chữ viết.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Dựa vào tư liệu viết thì rất rõ ràng, chính xác.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Nhược 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Không có tư liệu viết vào thời kỳ khi chưa có chữ viết, Nếu viết trên giấy thì khó bảo quản được nguyên vẹn với thời gian dài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6" y="1690688"/>
            <a:ext cx="1245870" cy="1028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76390" y="1340147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TƯ LIỆU CHỮ VIẾT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US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738" y="1364754"/>
            <a:ext cx="3419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TƯ LIỆU TRUYỀN MIỆNG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869023"/>
            <a:ext cx="7162800" cy="4307939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40" y="5039202"/>
            <a:ext cx="1920239" cy="1478280"/>
          </a:xfrm>
          <a:prstGeom prst="rect">
            <a:avLst/>
          </a:prstGeom>
        </p:spPr>
      </p:pic>
      <p:sp>
        <p:nvSpPr>
          <p:cNvPr id="9" name="Content Placeholder 3"/>
          <p:cNvSpPr txBox="1"/>
          <p:nvPr/>
        </p:nvSpPr>
        <p:spPr>
          <a:xfrm>
            <a:off x="8168640" y="1810385"/>
            <a:ext cx="4023360" cy="288829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2 bức tranh trên, hai bức tranh này giúp em liên tưởng đến truyền thuyết nào?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3"/>
          <p:cNvSpPr txBox="1"/>
          <p:nvPr/>
        </p:nvSpPr>
        <p:spPr>
          <a:xfrm>
            <a:off x="5920740" y="1549420"/>
            <a:ext cx="6690360" cy="3538855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dirty="0">
                <a:solidFill>
                  <a:srgbClr val="1615C0"/>
                </a:solidFill>
                <a:latin typeface="+mj-lt"/>
              </a:rPr>
              <a:t>THẢO LUẬN NHÓM TÓM TẮT TRUYỆN(5phút)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dirty="0">
                <a:latin typeface="+mj-lt"/>
              </a:rPr>
              <a:t> Nhóm 1,2 chuyện Thánh Gióng; nhóm 3,4 chuyện Con rồng cháu tiên)</a:t>
            </a:r>
            <a:r>
              <a:rPr lang="en-US" sz="2400" dirty="0">
                <a:latin typeface="+mj-lt"/>
              </a:rPr>
              <a:t> </a:t>
            </a:r>
            <a:endParaRPr lang="en-US" sz="2400" dirty="0">
              <a:solidFill>
                <a:srgbClr val="1615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Hình ảnh Thảo Luận Làm Việc Cùng Nhau đối Tác đồng Nghiệp, Làm, Nhóm Làm  Việc, Công Việc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50" y="5293380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/>
          <p:cNvSpPr txBox="1"/>
          <p:nvPr/>
        </p:nvSpPr>
        <p:spPr>
          <a:xfrm>
            <a:off x="5957177" y="1539082"/>
            <a:ext cx="6690360" cy="3538855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dirty="0">
                <a:solidFill>
                  <a:srgbClr val="1615C0"/>
                </a:solidFill>
                <a:latin typeface="+mj-lt"/>
              </a:rPr>
              <a:t>THẢO LUẬN NHÓM TÓM TẮT TRUYỆN(5phút)</a:t>
            </a:r>
          </a:p>
          <a:p>
            <a:r>
              <a:rPr lang="vi-VN" sz="2400" dirty="0">
                <a:latin typeface="+mj-lt"/>
              </a:rPr>
              <a:t>Qua 2 câu chuyện các em hãy chỉ ra các yếu tố mang tình chất lịch sử thông qua mỗi câu chuyện truyền thuyết đó?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1571</Words>
  <Application>Microsoft Office PowerPoint</Application>
  <PresentationFormat>Widescreen</PresentationFormat>
  <Paragraphs>145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HANG</cp:lastModifiedBy>
  <cp:revision>28</cp:revision>
  <dcterms:created xsi:type="dcterms:W3CDTF">2021-07-10T01:00:00Z</dcterms:created>
  <dcterms:modified xsi:type="dcterms:W3CDTF">2022-09-26T14:21:14Z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4BC1F23C4D6345E6877DFEA210426256</vt:lpwstr>
  </property>
  <property fmtid="{D5CDD505-2E9C-101B-9397-08002B2CF9AE}" pid="3" name="KSOProductBuildVer">
    <vt:lpwstr>1033-11.2.0.10258</vt:lpwstr>
  </property>
</Properties>
</file>