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27" r:id="rId4"/>
    <p:sldId id="330" r:id="rId6"/>
    <p:sldId id="263" r:id="rId7"/>
    <p:sldId id="359" r:id="rId8"/>
    <p:sldId id="362" r:id="rId9"/>
    <p:sldId id="332" r:id="rId10"/>
    <p:sldId id="372" r:id="rId11"/>
    <p:sldId id="366" r:id="rId12"/>
    <p:sldId id="367" r:id="rId13"/>
    <p:sldId id="368" r:id="rId14"/>
    <p:sldId id="369" r:id="rId15"/>
    <p:sldId id="371" r:id="rId16"/>
    <p:sldId id="360" r:id="rId17"/>
    <p:sldId id="363" r:id="rId18"/>
    <p:sldId id="364" r:id="rId19"/>
    <p:sldId id="365" r:id="rId20"/>
    <p:sldId id="331" r:id="rId21"/>
    <p:sldId id="373" r:id="rId22"/>
    <p:sldId id="355" r:id="rId23"/>
    <p:sldId id="370" r:id="rId24"/>
    <p:sldId id="3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94660"/>
  </p:normalViewPr>
  <p:slideViewPr>
    <p:cSldViewPr snapToGrid="0">
      <p:cViewPr>
        <p:scale>
          <a:sx n="38" d="100"/>
          <a:sy n="38" d="100"/>
        </p:scale>
        <p:origin x="1820"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D19A2-6650-4A77-B2FF-F7D2EE49C17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C2E50-E260-4ED8-BDE3-C541C7409CB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807F-3492-4D18-B26D-0689CAEE5AF8}"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0D6467D-3489-44B7-9B35-47CBE67A0B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D6467D-3489-44B7-9B35-47CBE67A0B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D6467D-3489-44B7-9B35-47CBE67A0B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D6467D-3489-44B7-9B35-47CBE67A0B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0D6467D-3489-44B7-9B35-47CBE67A0B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0D6467D-3489-44B7-9B35-47CBE67A0B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0D6467D-3489-44B7-9B35-47CBE67A0B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0D6467D-3489-44B7-9B35-47CBE67A0B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6467D-3489-44B7-9B35-47CBE67A0B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D6467D-3489-44B7-9B35-47CBE67A0B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D6467D-3489-44B7-9B35-47CBE67A0B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9A727A-C6DB-4F9D-B795-79DA1D0B494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6467D-3489-44B7-9B35-47CBE67A0B9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A727A-C6DB-4F9D-B795-79DA1D0B494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microsoft.com/office/2007/relationships/hdphoto" Target="../media/image11.wdp"/><Relationship Id="rId4" Type="http://schemas.openxmlformats.org/officeDocument/2006/relationships/image" Target="../media/image10.png"/><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GIF"/></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media/media4.mp4"/><Relationship Id="rId1" Type="http://schemas.openxmlformats.org/officeDocument/2006/relationships/video" Target="../media/media4.mp4"/></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1.GIF"/><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microsoft.com/office/2007/relationships/media" Target="../media/media3.mp4"/><Relationship Id="rId1"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pic>
        <p:nvPicPr>
          <p:cNvPr id="1026" name="Picture 2" descr="Độc đáo tour du lịch khám phá núi lửa ở Gia La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p:nvPr/>
        </p:nvSpPr>
        <p:spPr>
          <a:xfrm>
            <a:off x="-9082" y="2929029"/>
            <a:ext cx="12195046" cy="2206837"/>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en-US" sz="6000" dirty="0" err="1">
                <a:solidFill>
                  <a:srgbClr val="FFFFFF"/>
                </a:solidFill>
                <a:latin typeface="Arial" panose="020B0604020202020204" pitchFamily="34" charset="0"/>
                <a:cs typeface="Arial" panose="020B0604020202020204" pitchFamily="34" charset="0"/>
              </a:rPr>
              <a:t>Chào</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mừng</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thầy</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cô</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và</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các</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em</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tham</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gia</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tiết</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học</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Địa</a:t>
            </a:r>
            <a:r>
              <a:rPr lang="en-US" sz="6000" dirty="0">
                <a:solidFill>
                  <a:srgbClr val="FFFFFF"/>
                </a:solidFill>
                <a:latin typeface="Arial" panose="020B0604020202020204" pitchFamily="34" charset="0"/>
                <a:cs typeface="Arial" panose="020B0604020202020204" pitchFamily="34" charset="0"/>
              </a:rPr>
              <a:t> </a:t>
            </a:r>
            <a:r>
              <a:rPr lang="en-US" sz="6000" dirty="0" err="1">
                <a:solidFill>
                  <a:srgbClr val="FFFFFF"/>
                </a:solidFill>
                <a:latin typeface="Arial" panose="020B0604020202020204" pitchFamily="34" charset="0"/>
                <a:cs typeface="Arial" panose="020B0604020202020204" pitchFamily="34" charset="0"/>
              </a:rPr>
              <a:t>lí</a:t>
            </a:r>
            <a:r>
              <a:rPr lang="en-US" sz="6000" dirty="0">
                <a:solidFill>
                  <a:srgbClr val="FFFFFF"/>
                </a:solidFill>
                <a:latin typeface="Arial" panose="020B0604020202020204" pitchFamily="34" charset="0"/>
                <a:cs typeface="Arial" panose="020B0604020202020204" pitchFamily="34" charset="0"/>
              </a:rPr>
              <a:t> 6</a:t>
            </a:r>
            <a:endParaRPr lang="en-US" sz="6000"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4" descr="PHÚ SĨ - NGỌN NÚI NỔI TIẾNG, BIỂU TƯỢNG CỦA ĐẤT NƯỚC NÀO?"/>
          <p:cNvPicPr>
            <a:picLocks noChangeAspect="1" noChangeArrowheads="1"/>
          </p:cNvPicPr>
          <p:nvPr/>
        </p:nvPicPr>
        <p:blipFill rotWithShape="1">
          <a:blip r:embed="rId1">
            <a:extLst>
              <a:ext uri="{28A0092B-C50C-407E-A947-70E740481C1C}">
                <a14:useLocalDpi xmlns:a14="http://schemas.microsoft.com/office/drawing/2010/main" val="0"/>
              </a:ext>
            </a:extLst>
          </a:blip>
          <a:srcRect r="-1" b="28249"/>
          <a:stretch>
            <a:fillRect/>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826" y="5834324"/>
            <a:ext cx="11876673" cy="706755"/>
          </a:xfrm>
          <a:prstGeom prst="rect">
            <a:avLst/>
          </a:prstGeom>
          <a:noFill/>
        </p:spPr>
        <p:txBody>
          <a:bodyPr wrap="square">
            <a:spAutoFit/>
          </a:bodyPr>
          <a:lstStyle/>
          <a:p>
            <a:pPr algn="ctr"/>
            <a:r>
              <a:rPr lang="en-US" sz="4000" dirty="0">
                <a:solidFill>
                  <a:srgbClr val="FFFF00"/>
                </a:solidFill>
                <a:latin typeface="Arial" panose="020B0604020202020204" pitchFamily="34" charset="0"/>
                <a:cs typeface="Arial" panose="020B0604020202020204" pitchFamily="34" charset="0"/>
              </a:rPr>
              <a:t>ĐÂY LÀ NGỌN NÚI NÀO? CỦA QUỐC GIA NÀO?</a:t>
            </a:r>
            <a:endParaRPr lang="en-US" sz="4000" dirty="0">
              <a:solidFill>
                <a:srgbClr val="FFFF00"/>
              </a:solidFill>
              <a:latin typeface="Arial" panose="020B0604020202020204" pitchFamily="34" charset="0"/>
              <a:cs typeface="Arial" panose="020B0604020202020204" pitchFamily="34" charset="0"/>
            </a:endParaRPr>
          </a:p>
        </p:txBody>
      </p:sp>
    </p:spTree>
  </p:cSld>
  <p:clrMapOvr>
    <a:overrideClrMapping bg1="dk1" tx1="lt1" bg2="dk2" tx2="lt2" accent1="accent1" accent2="accent2" accent3="accent3" accent4="accent4" accent5="accent5" accent6="accent6" hlink="hlink" folHlink="folHlink"/>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Độc đáo tour du lịch khám phá núi lửa ở Gia Lai"/>
          <p:cNvPicPr>
            <a:picLocks noChangeAspect="1" noChangeArrowheads="1"/>
          </p:cNvPicPr>
          <p:nvPr/>
        </p:nvPicPr>
        <p:blipFill rotWithShape="1">
          <a:blip r:embed="rId1">
            <a:extLst>
              <a:ext uri="{28A0092B-C50C-407E-A947-70E740481C1C}">
                <a14:useLocalDpi xmlns:a14="http://schemas.microsoft.com/office/drawing/2010/main" val="0"/>
              </a:ext>
            </a:extLst>
          </a:blip>
          <a:srcRect l="1548" r="2880" b="1"/>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826" y="5834324"/>
            <a:ext cx="11876673" cy="706755"/>
          </a:xfrm>
          <a:prstGeom prst="rect">
            <a:avLst/>
          </a:prstGeom>
          <a:noFill/>
        </p:spPr>
        <p:txBody>
          <a:bodyPr wrap="square">
            <a:spAutoFit/>
          </a:bodyPr>
          <a:lstStyle/>
          <a:p>
            <a:pPr algn="ctr"/>
            <a:r>
              <a:rPr lang="en-US" sz="4000" dirty="0">
                <a:solidFill>
                  <a:srgbClr val="FFFF00"/>
                </a:solidFill>
                <a:latin typeface="Arial" panose="020B0604020202020204" pitchFamily="34" charset="0"/>
                <a:cs typeface="Arial" panose="020B0604020202020204" pitchFamily="34" charset="0"/>
              </a:rPr>
              <a:t>NÚI LỬA CHƯ ĐĂNG YA – GIA LAI</a:t>
            </a:r>
            <a:endParaRPr lang="en-US" sz="4000"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HU BLUK VOLCANO - EXPLORE THE LONGEST COMPLEX OF LAVA CAVES IN SOUTHEAST  ASIA - Bitour"/>
          <p:cNvPicPr>
            <a:picLocks noChangeAspect="1" noChangeArrowheads="1"/>
          </p:cNvPicPr>
          <p:nvPr/>
        </p:nvPicPr>
        <p:blipFill rotWithShape="1">
          <a:blip r:embed="rId1">
            <a:extLst>
              <a:ext uri="{28A0092B-C50C-407E-A947-70E740481C1C}">
                <a14:useLocalDpi xmlns:a14="http://schemas.microsoft.com/office/drawing/2010/main" val="0"/>
              </a:ext>
            </a:extLst>
          </a:blip>
          <a:srcRect t="12161" b="12853"/>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385473"/>
            <a:ext cx="12190476" cy="706755"/>
          </a:xfrm>
          <a:prstGeom prst="rect">
            <a:avLst/>
          </a:prstGeom>
          <a:noFill/>
        </p:spPr>
        <p:txBody>
          <a:bodyPr wrap="square">
            <a:spAutoFit/>
          </a:bodyPr>
          <a:lstStyle/>
          <a:p>
            <a:pPr algn="ctr"/>
            <a:r>
              <a:rPr lang="en-US" sz="4000" dirty="0">
                <a:solidFill>
                  <a:schemeClr val="bg1"/>
                </a:solidFill>
                <a:latin typeface="Arial" panose="020B0604020202020204" pitchFamily="34" charset="0"/>
                <a:cs typeface="Arial" panose="020B0604020202020204" pitchFamily="34" charset="0"/>
              </a:rPr>
              <a:t>NÚI LỬA ĐĂK NÔNG – ĐIỂM DU LỊCH MỚI NỔI</a:t>
            </a:r>
            <a:endParaRPr lang="en-US" sz="40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p:cNvSpPr>
            <a:spLocks noGrp="1" noRot="1" noChangeAspect="1" noMove="1" noResize="1" noEditPoints="1" noAdjustHandles="1" noChangeArrowheads="1" noChangeShapeType="1" noTextEdit="1"/>
          </p:cNvSpPr>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41" name="Picture 5" descr="Vành đai lửa&amp;#39; Thái Bình Dương | baotintuc.vn"/>
          <p:cNvPicPr>
            <a:picLocks noChangeAspect="1" noChangeArrowheads="1"/>
          </p:cNvPicPr>
          <p:nvPr/>
        </p:nvPicPr>
        <p:blipFill rotWithShape="1">
          <a:blip r:embed="rId1">
            <a:extLst>
              <a:ext uri="{28A0092B-C50C-407E-A947-70E740481C1C}">
                <a14:useLocalDpi xmlns:a14="http://schemas.microsoft.com/office/drawing/2010/main" val="0"/>
              </a:ext>
            </a:extLst>
          </a:blip>
          <a:srcRect r="960"/>
          <a:stretch>
            <a:fillRect/>
          </a:stretch>
        </p:blipFill>
        <p:spPr bwMode="auto">
          <a:xfrm>
            <a:off x="114180" y="102741"/>
            <a:ext cx="5799191" cy="6524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38" name="Picture 2" descr="Nhật Bản có hơn 100 núi lửa đang hoạt động"/>
          <p:cNvPicPr>
            <a:picLocks noChangeAspect="1" noChangeArrowheads="1"/>
          </p:cNvPicPr>
          <p:nvPr/>
        </p:nvPicPr>
        <p:blipFill rotWithShape="1">
          <a:blip r:embed="rId2">
            <a:extLst>
              <a:ext uri="{28A0092B-C50C-407E-A947-70E740481C1C}">
                <a14:useLocalDpi xmlns:a14="http://schemas.microsoft.com/office/drawing/2010/main" val="0"/>
              </a:ext>
            </a:extLst>
          </a:blip>
          <a:srcRect b="11969"/>
          <a:stretch>
            <a:fillRect/>
          </a:stretch>
        </p:blipFill>
        <p:spPr bwMode="auto">
          <a:xfrm>
            <a:off x="6152328" y="102741"/>
            <a:ext cx="5799191" cy="6524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Show And Tell Clipart Black And White, Download Free Show And Tell  Clipart Black And White png images, Free ClipArts on Clipart Library"/>
          <p:cNvPicPr>
            <a:picLocks noChangeAspect="1" noChangeArrowheads="1"/>
          </p:cNvPicPr>
          <p:nvPr/>
        </p:nvPicPr>
        <p:blipFill rotWithShape="1">
          <a:blip r:embed="rId1">
            <a:extLst>
              <a:ext uri="{28A0092B-C50C-407E-A947-70E740481C1C}">
                <a14:useLocalDpi xmlns:a14="http://schemas.microsoft.com/office/drawing/2010/main" val="0"/>
              </a:ext>
            </a:extLst>
          </a:blip>
          <a:srcRect l="19652" r="21010"/>
          <a:stretch>
            <a:fillRect/>
          </a:stretch>
        </p:blipFill>
        <p:spPr bwMode="auto">
          <a:xfrm>
            <a:off x="3974574" y="2162124"/>
            <a:ext cx="1430157" cy="3116218"/>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320094" y="357973"/>
            <a:ext cx="3661971" cy="768350"/>
          </a:xfrm>
          <a:prstGeom prst="rect">
            <a:avLst/>
          </a:prstGeom>
          <a:noFill/>
        </p:spPr>
        <p:txBody>
          <a:bodyPr wrap="square">
            <a:spAutoFit/>
          </a:bodyPr>
          <a:lstStyle/>
          <a:p>
            <a:pPr algn="ctr"/>
            <a:r>
              <a:rPr lang="en-US" sz="4400" dirty="0">
                <a:solidFill>
                  <a:srgbClr val="FF0000"/>
                </a:solidFill>
                <a:latin typeface="Arial" panose="020B0604020202020204" pitchFamily="34" charset="0"/>
                <a:cs typeface="Arial" panose="020B0604020202020204" pitchFamily="34" charset="0"/>
              </a:rPr>
              <a:t>2. Đ</a:t>
            </a:r>
            <a:r>
              <a:rPr lang="en-US" sz="4400" dirty="0" err="1">
                <a:solidFill>
                  <a:srgbClr val="FF0000"/>
                </a:solidFill>
                <a:latin typeface="Arial" panose="020B0604020202020204" pitchFamily="34" charset="0"/>
                <a:cs typeface="Arial" panose="020B0604020202020204" pitchFamily="34" charset="0"/>
              </a:rPr>
              <a:t>ộng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đất</a:t>
            </a:r>
            <a:endParaRPr lang="en-US" sz="4400" dirty="0">
              <a:solidFill>
                <a:srgbClr val="FF0000"/>
              </a:solidFill>
              <a:latin typeface="Arial" panose="020B0604020202020204" pitchFamily="34" charset="0"/>
              <a:cs typeface="Arial" panose="020B0604020202020204" pitchFamily="34" charset="0"/>
            </a:endParaRPr>
          </a:p>
        </p:txBody>
      </p:sp>
      <p:pic>
        <p:nvPicPr>
          <p:cNvPr id="19" name="Picture 18" descr="Map&#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3619"/>
          <a:stretch>
            <a:fillRect/>
          </a:stretch>
        </p:blipFill>
        <p:spPr>
          <a:xfrm>
            <a:off x="3860389" y="307425"/>
            <a:ext cx="1658526" cy="1547275"/>
          </a:xfrm>
          <a:prstGeom prst="rect">
            <a:avLst/>
          </a:prstGeom>
        </p:spPr>
      </p:pic>
      <p:graphicFrame>
        <p:nvGraphicFramePr>
          <p:cNvPr id="14" name="Content Placeholder 3"/>
          <p:cNvGraphicFramePr>
            <a:graphicFrameLocks noGrp="1"/>
          </p:cNvGraphicFramePr>
          <p:nvPr>
            <p:ph idx="1"/>
          </p:nvPr>
        </p:nvGraphicFramePr>
        <p:xfrm>
          <a:off x="5311661" y="252393"/>
          <a:ext cx="6673850" cy="6353175"/>
        </p:xfrm>
        <a:graphic>
          <a:graphicData uri="http://schemas.openxmlformats.org/drawingml/2006/table">
            <a:tbl>
              <a:tblPr firstRow="1" firstCol="1" bandRow="1"/>
              <a:tblGrid>
                <a:gridCol w="1979295"/>
                <a:gridCol w="4694343"/>
              </a:tblGrid>
              <a:tr h="948204">
                <a:tc>
                  <a:txBody>
                    <a:bodyPr/>
                    <a:lstStyle/>
                    <a:p>
                      <a:pPr marL="0" marR="0" indent="0" algn="ctr" fontAlgn="t">
                        <a:lnSpc>
                          <a:spcPct val="115000"/>
                        </a:lnSpc>
                        <a:spcBef>
                          <a:spcPts val="0"/>
                        </a:spcBef>
                        <a:spcAft>
                          <a:spcPts val="0"/>
                        </a:spcAft>
                      </a:pPr>
                      <a:r>
                        <a:rPr lang="en-US" sz="2800" b="1" i="0" u="none" strike="noStrike" dirty="0" err="1">
                          <a:effectLst/>
                          <a:latin typeface="Arial" panose="020B0604020202020204" pitchFamily="34" charset="0"/>
                          <a:ea typeface="Tahoma" panose="020B0604030504040204" pitchFamily="34" charset="0"/>
                          <a:cs typeface="Arial" panose="020B0604020202020204" pitchFamily="34" charset="0"/>
                        </a:rPr>
                        <a:t>T</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ên</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hoạt</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đất</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336922">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Nguyên</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nhân</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6155">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Biểu</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hiện</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20645">
                <a:tc>
                  <a:txBody>
                    <a:bodyPr/>
                    <a:lstStyle/>
                    <a:p>
                      <a:pPr marL="0" marR="0" indent="0" algn="ctr" fontAlgn="t">
                        <a:lnSpc>
                          <a:spcPct val="115000"/>
                        </a:lnSpc>
                        <a:spcBef>
                          <a:spcPts val="0"/>
                        </a:spcBef>
                        <a:spcAft>
                          <a:spcPts val="0"/>
                        </a:spcAft>
                      </a:pPr>
                      <a:r>
                        <a:rPr lang="en-US" sz="2800" b="0" i="0" u="none" strike="noStrike" dirty="0" err="1">
                          <a:effectLst/>
                          <a:latin typeface="Arial" panose="020B0604020202020204" pitchFamily="34" charset="0"/>
                          <a:cs typeface="Arial" panose="020B0604020202020204" pitchFamily="34" charset="0"/>
                        </a:rPr>
                        <a:t>Hậu</a:t>
                      </a:r>
                      <a:r>
                        <a:rPr lang="en-US" sz="2800" b="0" i="0" u="none" strike="noStrike" dirty="0">
                          <a:effectLst/>
                          <a:latin typeface="Arial" panose="020B0604020202020204" pitchFamily="34" charset="0"/>
                          <a:cs typeface="Arial" panose="020B0604020202020204" pitchFamily="34" charset="0"/>
                        </a:rPr>
                        <a:t> </a:t>
                      </a:r>
                      <a:r>
                        <a:rPr lang="en-US" sz="2800" b="0" i="0" u="none" strike="noStrike" dirty="0" err="1">
                          <a:effectLst/>
                          <a:latin typeface="Arial" panose="020B0604020202020204" pitchFamily="34" charset="0"/>
                          <a:cs typeface="Arial" panose="020B0604020202020204" pitchFamily="34" charset="0"/>
                        </a:rPr>
                        <a:t>quả</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922">
                <a:tc>
                  <a:txBody>
                    <a:bodyPr/>
                    <a:lstStyle/>
                    <a:p>
                      <a:pPr marL="0" marR="0" indent="0" algn="ctr" fontAlgn="t">
                        <a:lnSpc>
                          <a:spcPct val="115000"/>
                        </a:lnSpc>
                        <a:spcBef>
                          <a:spcPts val="0"/>
                        </a:spcBef>
                        <a:spcAft>
                          <a:spcPts val="0"/>
                        </a:spcAft>
                      </a:pPr>
                      <a:r>
                        <a:rPr lang="en-US" sz="2800" b="0" i="0" u="none" strike="noStrike" dirty="0" err="1">
                          <a:effectLst/>
                          <a:latin typeface="Arial" panose="020B0604020202020204" pitchFamily="34" charset="0"/>
                          <a:cs typeface="Arial" panose="020B0604020202020204" pitchFamily="34" charset="0"/>
                        </a:rPr>
                        <a:t>Phòng</a:t>
                      </a:r>
                      <a:r>
                        <a:rPr lang="en-US" sz="2800" b="0" i="0" u="none" strike="noStrike" dirty="0">
                          <a:effectLst/>
                          <a:latin typeface="Arial" panose="020B0604020202020204" pitchFamily="34" charset="0"/>
                          <a:cs typeface="Arial" panose="020B0604020202020204" pitchFamily="34" charset="0"/>
                        </a:rPr>
                        <a:t> </a:t>
                      </a:r>
                      <a:r>
                        <a:rPr lang="en-US" sz="2800" b="0" i="0" u="none" strike="noStrike" dirty="0" err="1">
                          <a:effectLst/>
                          <a:latin typeface="Arial" panose="020B0604020202020204" pitchFamily="34" charset="0"/>
                          <a:cs typeface="Arial" panose="020B0604020202020204" pitchFamily="34" charset="0"/>
                        </a:rPr>
                        <a:t>chống</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7472045" y="1317625"/>
            <a:ext cx="4592320" cy="1198880"/>
          </a:xfrm>
          <a:prstGeom prst="rect">
            <a:avLst/>
          </a:prstGeom>
          <a:noFill/>
        </p:spPr>
        <p:txBody>
          <a:bodyPr wrap="square">
            <a:spAutoFit/>
          </a:bodyPr>
          <a:lstStyle/>
          <a:p>
            <a:r>
              <a:rPr lang="en-US" sz="2400" dirty="0">
                <a:latin typeface="Arial" panose="020B0604020202020204" pitchFamily="34" charset="0"/>
                <a:ea typeface="Tahoma" panose="020B0604030504040204" pitchFamily="34" charset="0"/>
                <a:cs typeface="Arial" panose="020B0604020202020204" pitchFamily="34" charset="0"/>
              </a:rPr>
              <a:t>H</a:t>
            </a:r>
            <a:r>
              <a:rPr lang="vi-VN" sz="2400" dirty="0">
                <a:effectLst/>
                <a:latin typeface="Arial" panose="020B0604020202020204" pitchFamily="34" charset="0"/>
                <a:ea typeface="Tahoma" panose="020B0604030504040204" pitchFamily="34" charset="0"/>
                <a:cs typeface="Arial" panose="020B0604020202020204" pitchFamily="34" charset="0"/>
              </a:rPr>
              <a:t>oạt động của núi lửa, sự dịch chuyển của các mảng kiến tạo, đứt gãy trong vỏ Trái Đất.</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7250430" y="3561715"/>
            <a:ext cx="4734560" cy="1788795"/>
          </a:xfrm>
          <a:prstGeom prst="rect">
            <a:avLst/>
          </a:prstGeom>
          <a:noFill/>
        </p:spPr>
        <p:txBody>
          <a:bodyPr wrap="square">
            <a:spAutoFit/>
          </a:bodyPr>
          <a:lstStyle/>
          <a:p>
            <a:pPr marL="0" marR="0" indent="0" algn="just">
              <a:lnSpc>
                <a:spcPct val="115000"/>
              </a:lnSpc>
              <a:spcBef>
                <a:spcPts val="0"/>
              </a:spcBef>
              <a:spcAft>
                <a:spcPts val="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Đổ</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cửa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trình</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15000"/>
              </a:lnSpc>
              <a:spcBef>
                <a:spcPts val="0"/>
              </a:spcBef>
              <a:spcAft>
                <a:spcPts val="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Có</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gây</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nên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lở</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đất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biến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đáy</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biển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sinh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sóng</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thần</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p:cNvSpPr txBox="1"/>
          <p:nvPr/>
        </p:nvSpPr>
        <p:spPr>
          <a:xfrm>
            <a:off x="7250430" y="5347970"/>
            <a:ext cx="4942205" cy="1168400"/>
          </a:xfrm>
          <a:prstGeom prst="rect">
            <a:avLst/>
          </a:prstGeom>
          <a:noFill/>
        </p:spPr>
        <p:txBody>
          <a:bodyPr wrap="square">
            <a:spAutoFit/>
          </a:bodyPr>
          <a:lstStyle/>
          <a:p>
            <a:r>
              <a:rPr lang="en-US" sz="2400" dirty="0" err="1">
                <a:effectLst/>
                <a:latin typeface="Arial" panose="020B0604020202020204" pitchFamily="34" charset="0"/>
                <a:ea typeface="Tahoma" panose="020B0604030504040204" pitchFamily="34" charset="0"/>
                <a:cs typeface="Arial" panose="020B0604020202020204" pitchFamily="34" charset="0"/>
              </a:rPr>
              <a:t>Chủ</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động</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phòng</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chống</a:t>
            </a:r>
            <a:endParaRPr lang="en-US" sz="2400" dirty="0">
              <a:effectLst/>
              <a:latin typeface="Arial" panose="020B0604020202020204" pitchFamily="34" charset="0"/>
              <a:ea typeface="Tahoma" panose="020B0604030504040204" pitchFamily="34" charset="0"/>
              <a:cs typeface="Arial" panose="020B0604020202020204" pitchFamily="34" charset="0"/>
            </a:endParaRPr>
          </a:p>
          <a:p>
            <a:r>
              <a:rPr lang="vi-VN" sz="2400" dirty="0">
                <a:effectLst/>
                <a:latin typeface="Arial" panose="020B0604020202020204" pitchFamily="34" charset="0"/>
                <a:ea typeface="Tahoma" panose="020B0604030504040204" pitchFamily="34" charset="0"/>
                <a:cs typeface="Arial" panose="020B0604020202020204" pitchFamily="34" charset="0"/>
              </a:rPr>
              <a:t>C</a:t>
            </a:r>
            <a:r>
              <a:rPr lang="vi-VN" sz="2200" dirty="0">
                <a:effectLst/>
                <a:latin typeface="Arial" panose="020B0604020202020204" pitchFamily="34" charset="0"/>
                <a:ea typeface="Tahoma" panose="020B0604030504040204" pitchFamily="34" charset="0"/>
                <a:cs typeface="Arial" panose="020B0604020202020204" pitchFamily="34" charset="0"/>
              </a:rPr>
              <a:t>ần chui xuống gầm bàn, sử dụng thang bộ, không lái xe</a:t>
            </a:r>
            <a:r>
              <a:rPr lang="en-US" sz="2200" dirty="0">
                <a:effectLst/>
                <a:latin typeface="Arial" panose="020B0604020202020204" pitchFamily="34" charset="0"/>
                <a:ea typeface="Tahoma" panose="020B0604030504040204" pitchFamily="34" charset="0"/>
                <a:cs typeface="Arial" panose="020B0604020202020204" pitchFamily="34" charset="0"/>
              </a:rPr>
              <a:t>, </a:t>
            </a:r>
            <a:r>
              <a:rPr lang="vi-VN" sz="2200" dirty="0">
                <a:effectLst/>
                <a:latin typeface="Arial" panose="020B0604020202020204" pitchFamily="34" charset="0"/>
                <a:ea typeface="Tahoma" panose="020B0604030504040204" pitchFamily="34" charset="0"/>
                <a:cs typeface="Arial" panose="020B0604020202020204" pitchFamily="34" charset="0"/>
              </a:rPr>
              <a:t>bảo vệ đầu,...</a:t>
            </a:r>
            <a:endParaRPr lang="en-US" sz="2200" dirty="0">
              <a:latin typeface="Arial" panose="020B0604020202020204" pitchFamily="34" charset="0"/>
              <a:cs typeface="Arial" panose="020B0604020202020204" pitchFamily="34" charset="0"/>
            </a:endParaRPr>
          </a:p>
        </p:txBody>
      </p:sp>
      <p:sp>
        <p:nvSpPr>
          <p:cNvPr id="13" name="TextBox 12"/>
          <p:cNvSpPr txBox="1"/>
          <p:nvPr/>
        </p:nvSpPr>
        <p:spPr>
          <a:xfrm>
            <a:off x="7250430" y="2637155"/>
            <a:ext cx="4814570" cy="768350"/>
          </a:xfrm>
          <a:prstGeom prst="rect">
            <a:avLst/>
          </a:prstGeom>
          <a:noFill/>
        </p:spPr>
        <p:txBody>
          <a:bodyPr wrap="square">
            <a:spAutoFit/>
          </a:bodyPr>
          <a:lstStyle/>
          <a:p>
            <a:r>
              <a:rPr lang="en-US" sz="2200" dirty="0" err="1">
                <a:latin typeface="Arial" panose="020B0604020202020204" pitchFamily="34" charset="0"/>
                <a:ea typeface="Tahoma" panose="020B0604030504040204" pitchFamily="34" charset="0"/>
                <a:cs typeface="Arial" panose="020B0604020202020204" pitchFamily="34" charset="0"/>
              </a:rPr>
              <a:t>Mặt</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đất</a:t>
            </a:r>
            <a:r>
              <a:rPr lang="en-US" sz="2200" dirty="0">
                <a:latin typeface="Arial" panose="020B0604020202020204" pitchFamily="34" charset="0"/>
                <a:ea typeface="Tahoma" panose="020B0604030504040204" pitchFamily="34" charset="0"/>
                <a:cs typeface="Arial" panose="020B0604020202020204" pitchFamily="34" charset="0"/>
              </a:rPr>
              <a:t> rung </a:t>
            </a:r>
            <a:r>
              <a:rPr lang="en-US" sz="2200" dirty="0" err="1">
                <a:latin typeface="Arial" panose="020B0604020202020204" pitchFamily="34" charset="0"/>
                <a:ea typeface="Tahoma" panose="020B0604030504040204" pitchFamily="34" charset="0"/>
                <a:cs typeface="Arial" panose="020B0604020202020204" pitchFamily="34" charset="0"/>
              </a:rPr>
              <a:t>chuyển</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nứt</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vỡ</a:t>
            </a:r>
            <a:r>
              <a:rPr lang="vi-VN" sz="2200" dirty="0">
                <a:effectLst/>
                <a:latin typeface="Arial" panose="020B0604020202020204" pitchFamily="34" charset="0"/>
                <a:ea typeface="Tahoma" panose="020B0604030504040204" pitchFamily="34" charset="0"/>
                <a:cs typeface="Arial" panose="020B0604020202020204" pitchFamily="34" charset="0"/>
              </a:rPr>
              <a:t>.</a:t>
            </a:r>
            <a:endParaRPr lang="en-US" sz="2200" dirty="0">
              <a:effectLst/>
              <a:latin typeface="Arial" panose="020B0604020202020204" pitchFamily="34" charset="0"/>
              <a:ea typeface="Tahoma" panose="020B0604030504040204" pitchFamily="34" charset="0"/>
              <a:cs typeface="Arial" panose="020B0604020202020204" pitchFamily="34" charset="0"/>
            </a:endParaRPr>
          </a:p>
          <a:p>
            <a:r>
              <a:rPr lang="en-US" sz="2200" dirty="0" err="1">
                <a:latin typeface="Arial" panose="020B0604020202020204" pitchFamily="34" charset="0"/>
                <a:ea typeface="Tahoma" panose="020B0604030504040204" pitchFamily="34" charset="0"/>
                <a:cs typeface="Arial" panose="020B0604020202020204" pitchFamily="34" charset="0"/>
              </a:rPr>
              <a:t>Nhà</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cửa</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công</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trình</a:t>
            </a:r>
            <a:r>
              <a:rPr lang="en-US" sz="2200" dirty="0">
                <a:latin typeface="Arial" panose="020B0604020202020204" pitchFamily="34" charset="0"/>
                <a:ea typeface="Tahoma" panose="020B0604030504040204" pitchFamily="34" charset="0"/>
                <a:cs typeface="Arial" panose="020B0604020202020204" pitchFamily="34" charset="0"/>
              </a:rPr>
              <a:t> rung </a:t>
            </a:r>
            <a:r>
              <a:rPr lang="en-US" sz="2200" dirty="0" err="1">
                <a:latin typeface="Arial" panose="020B0604020202020204" pitchFamily="34" charset="0"/>
                <a:ea typeface="Tahoma" panose="020B0604030504040204" pitchFamily="34" charset="0"/>
                <a:cs typeface="Arial" panose="020B0604020202020204" pitchFamily="34" charset="0"/>
              </a:rPr>
              <a:t>lắc</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đu</a:t>
            </a:r>
            <a:r>
              <a:rPr lang="en-US" sz="2200" dirty="0">
                <a:latin typeface="Arial" panose="020B0604020202020204" pitchFamily="34" charset="0"/>
                <a:ea typeface="Tahoma" panose="020B0604030504040204" pitchFamily="34" charset="0"/>
                <a:cs typeface="Arial" panose="020B0604020202020204" pitchFamily="34" charset="0"/>
              </a:rPr>
              <a:t> </a:t>
            </a:r>
            <a:r>
              <a:rPr lang="en-US" sz="2200" dirty="0" err="1">
                <a:latin typeface="Arial" panose="020B0604020202020204" pitchFamily="34" charset="0"/>
                <a:ea typeface="Tahoma" panose="020B0604030504040204" pitchFamily="34" charset="0"/>
                <a:cs typeface="Arial" panose="020B0604020202020204" pitchFamily="34" charset="0"/>
              </a:rPr>
              <a:t>đưa</a:t>
            </a:r>
            <a:endParaRPr lang="en-US" sz="2200" dirty="0">
              <a:latin typeface="Arial" panose="020B0604020202020204" pitchFamily="34" charset="0"/>
              <a:cs typeface="Arial" panose="020B0604020202020204" pitchFamily="34" charset="0"/>
            </a:endParaRPr>
          </a:p>
        </p:txBody>
      </p:sp>
      <p:pic>
        <p:nvPicPr>
          <p:cNvPr id="4098" name="Picture 2" descr="Earthquake damage icon set Royalty Free Vector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24659" b="54247"/>
          <a:stretch>
            <a:fillRect/>
          </a:stretch>
        </p:blipFill>
        <p:spPr bwMode="auto">
          <a:xfrm>
            <a:off x="243350" y="5432883"/>
            <a:ext cx="5153891" cy="1174129"/>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p:cNvSpPr/>
          <p:nvPr/>
        </p:nvSpPr>
        <p:spPr>
          <a:xfrm>
            <a:off x="777240" y="1126490"/>
            <a:ext cx="2848610" cy="1256665"/>
          </a:xfrm>
          <a:prstGeom prst="wedgeEllipseCallout">
            <a:avLst>
              <a:gd name="adj1" fmla="val 69342"/>
              <a:gd name="adj2" fmla="val 76735"/>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7030A0"/>
                </a:solidFill>
                <a:latin typeface="Arial" panose="020B0604020202020204" pitchFamily="34" charset="0"/>
                <a:cs typeface="Arial" panose="020B0604020202020204" pitchFamily="34" charset="0"/>
              </a:rPr>
              <a:t>Chào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các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quý</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vị</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khán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giả</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sau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đây</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tôi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sẽ</a:t>
            </a:r>
            <a:r>
              <a:rPr lang="en-US" sz="2000" dirty="0">
                <a:solidFill>
                  <a:srgbClr val="7030A0"/>
                </a:solidFill>
                <a:latin typeface="Arial" panose="020B0604020202020204" pitchFamily="34" charset="0"/>
                <a:cs typeface="Arial" panose="020B0604020202020204" pitchFamily="34" charset="0"/>
              </a:rPr>
              <a:t>….</a:t>
            </a:r>
            <a:endParaRPr lang="en-US" sz="2000" dirty="0">
              <a:solidFill>
                <a:srgbClr val="7030A0"/>
              </a:solidFill>
              <a:latin typeface="Arial" panose="020B0604020202020204" pitchFamily="34" charset="0"/>
              <a:cs typeface="Arial" panose="020B0604020202020204" pitchFamily="34" charset="0"/>
            </a:endParaRPr>
          </a:p>
        </p:txBody>
      </p:sp>
      <p:pic>
        <p:nvPicPr>
          <p:cNvPr id="4100" name="Picture 4" descr="Classroom Student Cartoon, PNG, 6742x4180px, Classroom, Blackboard,  Cartoon, Child, Class Download F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34" b="98031" l="3049" r="95000">
                        <a14:foregroundMark x1="33415" y1="6890" x2="33415" y2="6890"/>
                        <a14:foregroundMark x1="8659" y1="73622" x2="8659" y2="73622"/>
                        <a14:foregroundMark x1="3293" y1="75000" x2="3293" y2="75000"/>
                        <a14:foregroundMark x1="3049" y1="97441" x2="3049" y2="97441"/>
                        <a14:foregroundMark x1="58780" y1="65945" x2="58780" y2="65945"/>
                        <a14:foregroundMark x1="47927" y1="64567" x2="47927" y2="64567"/>
                        <a14:foregroundMark x1="56463" y1="66929" x2="56463" y2="66929"/>
                        <a14:foregroundMark x1="65854" y1="39370" x2="65854" y2="39370"/>
                        <a14:foregroundMark x1="67317" y1="42126" x2="67317" y2="42126"/>
                        <a14:foregroundMark x1="67317" y1="42126" x2="67317" y2="42126"/>
                        <a14:foregroundMark x1="71220" y1="48425" x2="71220" y2="48425"/>
                        <a14:foregroundMark x1="71463" y1="43110" x2="71463" y2="43110"/>
                        <a14:foregroundMark x1="67927" y1="44094" x2="67927" y2="44094"/>
                        <a14:foregroundMark x1="67927" y1="44094" x2="67927" y2="44094"/>
                        <a14:foregroundMark x1="65854" y1="41732" x2="65854" y2="41732"/>
                        <a14:foregroundMark x1="63171" y1="37402" x2="63171" y2="37402"/>
                        <a14:foregroundMark x1="63171" y1="37402" x2="63171" y2="37402"/>
                        <a14:foregroundMark x1="69146" y1="43504" x2="69146" y2="43504"/>
                        <a14:foregroundMark x1="69146" y1="43504" x2="69146" y2="43504"/>
                        <a14:foregroundMark x1="57317" y1="66339" x2="57317" y2="66339"/>
                        <a14:foregroundMark x1="56951" y1="66339" x2="56951" y2="66339"/>
                        <a14:foregroundMark x1="30732" y1="41142" x2="30732" y2="41142"/>
                        <a14:foregroundMark x1="30732" y1="41142" x2="30732" y2="41142"/>
                        <a14:foregroundMark x1="33415" y1="37402" x2="33415" y2="37402"/>
                        <a14:foregroundMark x1="33415" y1="37402" x2="33415" y2="37402"/>
                        <a14:foregroundMark x1="9878" y1="63583" x2="9878" y2="63583"/>
                        <a14:foregroundMark x1="85610" y1="65945" x2="85610" y2="65945"/>
                        <a14:foregroundMark x1="95000" y1="71654" x2="95000" y2="71654"/>
                        <a14:foregroundMark x1="51707" y1="33071" x2="51707" y2="33071"/>
                        <a14:foregroundMark x1="80854" y1="65945" x2="80854" y2="65945"/>
                        <a14:foregroundMark x1="27805" y1="98228" x2="27805" y2="98228"/>
                        <a14:foregroundMark x1="51707" y1="31693" x2="51707" y2="31693"/>
                        <a14:foregroundMark x1="30122" y1="9252" x2="30122" y2="9252"/>
                        <a14:foregroundMark x1="23659" y1="4134" x2="23659" y2="4134"/>
                        <a14:foregroundMark x1="56707" y1="66339" x2="56707" y2="66339"/>
                        <a14:foregroundMark x1="55854" y1="61614" x2="55854" y2="61614"/>
                        <a14:foregroundMark x1="55854" y1="61614" x2="55854" y2="61614"/>
                        <a14:foregroundMark x1="55854" y1="65551" x2="55854" y2="65551"/>
                        <a14:foregroundMark x1="70610" y1="42717" x2="70610" y2="42717"/>
                        <a14:foregroundMark x1="70610" y1="42717" x2="70610" y2="42717"/>
                        <a14:foregroundMark x1="70854" y1="43110" x2="70854" y2="43110"/>
                        <a14:foregroundMark x1="71463" y1="44094" x2="71463" y2="44094"/>
                        <a14:foregroundMark x1="71463" y1="44094" x2="71463" y2="44094"/>
                        <a14:foregroundMark x1="71463" y1="44094" x2="71463" y2="44094"/>
                        <a14:foregroundMark x1="71463" y1="44094" x2="71463" y2="44094"/>
                        <a14:foregroundMark x1="71463" y1="44094" x2="71463" y2="44094"/>
                        <a14:foregroundMark x1="70854" y1="43110" x2="70854" y2="43110"/>
                        <a14:foregroundMark x1="70854" y1="43110" x2="70854" y2="43110"/>
                        <a14:foregroundMark x1="68780" y1="38780" x2="68780" y2="38780"/>
                        <a14:foregroundMark x1="70244" y1="41732" x2="70244" y2="41732"/>
                        <a14:foregroundMark x1="70244" y1="41732" x2="70244" y2="41732"/>
                        <a14:foregroundMark x1="32805" y1="43110" x2="32805" y2="43110"/>
                        <a14:foregroundMark x1="85610" y1="60630" x2="85610" y2="60630"/>
                        <a14:foregroundMark x1="10488" y1="68898" x2="10488" y2="68898"/>
                        <a14:foregroundMark x1="9878" y1="64961" x2="9878" y2="64961"/>
                        <a14:foregroundMark x1="81463" y1="36417" x2="81463" y2="36417"/>
                      </a14:backgroundRemoval>
                    </a14:imgEffect>
                  </a14:imgLayer>
                </a14:imgProps>
              </a:ext>
              <a:ext uri="{28A0092B-C50C-407E-A947-70E740481C1C}">
                <a14:useLocalDpi xmlns:a14="http://schemas.microsoft.com/office/drawing/2010/main" val="0"/>
              </a:ext>
            </a:extLst>
          </a:blip>
          <a:srcRect/>
          <a:stretch>
            <a:fillRect/>
          </a:stretch>
        </p:blipFill>
        <p:spPr bwMode="auto">
          <a:xfrm>
            <a:off x="489120" y="2991839"/>
            <a:ext cx="3323918" cy="2059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barn(inVertical)">
                                      <p:cBhvr>
                                        <p:cTn id="18" dur="500"/>
                                        <p:tgtEl>
                                          <p:spTgt spid="4102"/>
                                        </p:tgtEl>
                                      </p:cBhvr>
                                    </p:animEffect>
                                  </p:childTnLst>
                                </p:cTn>
                              </p:par>
                              <p:par>
                                <p:cTn id="19" presetID="16" presetClass="entr" presetSubtype="21"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barn(inVertical)">
                                      <p:cBhvr>
                                        <p:cTn id="21" dur="500"/>
                                        <p:tgtEl>
                                          <p:spTgt spid="4100"/>
                                        </p:tgtEl>
                                      </p:cBhvr>
                                    </p:animEffect>
                                  </p:childTnLst>
                                </p:cTn>
                              </p:par>
                              <p:par>
                                <p:cTn id="22" presetID="16" presetClass="entr" presetSubtype="21"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barn(inVertical)">
                                      <p:cBhvr>
                                        <p:cTn id="24" dur="500"/>
                                        <p:tgtEl>
                                          <p:spTgt spid="409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3" grpId="0"/>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 trận động đất lớn nhất ở Việt Nam từng xảy ra tại Tuần Giáo và Điện Biên  | Tin tức mới nhất 24h - Đọc Báo Lao Động online - Laodong.vn"/>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211448" y="254014"/>
            <a:ext cx="8375338" cy="63827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ame 4"/>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8691780" y="116219"/>
            <a:ext cx="3395226" cy="768350"/>
          </a:xfrm>
          <a:prstGeom prst="rect">
            <a:avLst/>
          </a:prstGeom>
          <a:noFill/>
        </p:spPr>
        <p:txBody>
          <a:bodyPr wrap="square">
            <a:spAutoFit/>
          </a:bodyPr>
          <a:lstStyle/>
          <a:p>
            <a:pPr algn="ctr"/>
            <a:r>
              <a:rPr lang="en-US" sz="4400" dirty="0" err="1">
                <a:solidFill>
                  <a:srgbClr val="FF0000"/>
                </a:solidFill>
                <a:latin typeface="Arial" panose="020B0604020202020204" pitchFamily="34" charset="0"/>
                <a:cs typeface="Arial" panose="020B0604020202020204" pitchFamily="34" charset="0"/>
              </a:rPr>
              <a:t>Em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có</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biết</a:t>
            </a:r>
            <a:r>
              <a:rPr lang="en-US" sz="4400" dirty="0">
                <a:solidFill>
                  <a:srgbClr val="FF0000"/>
                </a:solidFill>
                <a:latin typeface="Arial" panose="020B0604020202020204" pitchFamily="34" charset="0"/>
                <a:cs typeface="Arial" panose="020B0604020202020204" pitchFamily="34" charset="0"/>
              </a:rPr>
              <a:t>?</a:t>
            </a:r>
            <a:endParaRPr lang="en-US" sz="44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8691924" y="747230"/>
            <a:ext cx="3261085" cy="6369685"/>
          </a:xfrm>
          <a:prstGeom prst="rect">
            <a:avLst/>
          </a:prstGeom>
          <a:noFill/>
        </p:spPr>
        <p:txBody>
          <a:bodyPr wrap="square">
            <a:spAutoFit/>
          </a:bodyPr>
          <a:lstStyle/>
          <a:p>
            <a:pPr algn="just"/>
            <a:r>
              <a:rPr lang="vi-VN" sz="2400" b="0" i="0" dirty="0">
                <a:solidFill>
                  <a:srgbClr val="000000"/>
                </a:solidFill>
                <a:effectLst/>
                <a:latin typeface="Arial" panose="020B0604020202020204" pitchFamily="34" charset="0"/>
                <a:cs typeface="Arial" panose="020B0604020202020204" pitchFamily="34" charset="0"/>
              </a:rPr>
              <a:t>Thang đo  Richter được Charles Francis Richter đề xuất vào năm </a:t>
            </a:r>
            <a:r>
              <a:rPr lang="vi-VN" sz="2400" b="0" i="0" dirty="0">
                <a:solidFill>
                  <a:srgbClr val="FF0000"/>
                </a:solidFill>
                <a:effectLst/>
                <a:latin typeface="Arial" panose="020B0604020202020204" pitchFamily="34" charset="0"/>
                <a:cs typeface="Arial" panose="020B0604020202020204" pitchFamily="34" charset="0"/>
              </a:rPr>
              <a:t>1935. </a:t>
            </a:r>
            <a:r>
              <a:rPr lang="vi-VN" sz="2400" b="0" i="0" dirty="0">
                <a:solidFill>
                  <a:srgbClr val="000000"/>
                </a:solidFill>
                <a:effectLst/>
                <a:latin typeface="Arial" panose="020B0604020202020204" pitchFamily="34" charset="0"/>
                <a:cs typeface="Arial" panose="020B0604020202020204" pitchFamily="34" charset="0"/>
              </a:rPr>
              <a:t>Đầu tiên nó được sử dụng để sắp xếp các số đo về cơn động đất địa phương tại California. Những số đo này được đo bằng một địa chấn kế đặt xa nơi động đất </a:t>
            </a:r>
            <a:r>
              <a:rPr lang="vi-VN" sz="2400" b="0" i="0" dirty="0">
                <a:solidFill>
                  <a:srgbClr val="FF0000"/>
                </a:solidFill>
                <a:effectLst/>
                <a:latin typeface="Arial" panose="020B0604020202020204" pitchFamily="34" charset="0"/>
                <a:cs typeface="Arial" panose="020B0604020202020204" pitchFamily="34" charset="0"/>
              </a:rPr>
              <a:t>100 km.</a:t>
            </a:r>
            <a:br>
              <a:rPr lang="vi-VN" sz="2400" dirty="0">
                <a:latin typeface="Arial" panose="020B0604020202020204" pitchFamily="34" charset="0"/>
                <a:cs typeface="Arial" panose="020B0604020202020204" pitchFamily="34" charset="0"/>
              </a:rPr>
            </a:br>
            <a:r>
              <a:rPr lang="vi-VN" sz="2400" b="0" i="0" dirty="0">
                <a:solidFill>
                  <a:srgbClr val="000000"/>
                </a:solidFill>
                <a:effectLst/>
                <a:latin typeface="Arial" panose="020B0604020202020204" pitchFamily="34" charset="0"/>
                <a:cs typeface="Arial" panose="020B0604020202020204" pitchFamily="34" charset="0"/>
              </a:rPr>
              <a:t>Báo chí không chuyên môn về khoa học thường nói ra độ lớn động đất </a:t>
            </a:r>
            <a:r>
              <a:rPr lang="vi-VN" sz="2400" b="0" i="0" dirty="0">
                <a:solidFill>
                  <a:srgbClr val="FF0000"/>
                </a:solidFill>
                <a:effectLst/>
                <a:latin typeface="Arial" panose="020B0604020202020204" pitchFamily="34" charset="0"/>
                <a:cs typeface="Arial" panose="020B0604020202020204" pitchFamily="34" charset="0"/>
              </a:rPr>
              <a:t>"theo thang Richter". </a:t>
            </a:r>
            <a:endParaRPr lang="en-US" sz="24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Vì sao nhiều người chết trong động đất ở Nepal? - Phân tích"/>
          <p:cNvPicPr>
            <a:picLocks noGrp="1" noChangeAspect="1" noChangeArrowheads="1"/>
          </p:cNvPicPr>
          <p:nvPr>
            <p:ph idx="1"/>
          </p:nvPr>
        </p:nvPicPr>
        <p:blipFill>
          <a:blip r:embed="rId1"/>
          <a:stretch>
            <a:fillRect/>
          </a:stretch>
        </p:blipFill>
        <p:spPr bwMode="auto">
          <a:xfrm>
            <a:off x="695860" y="457200"/>
            <a:ext cx="10800279" cy="594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ại sao Nhật Bản phải hứng chịu nhiều trận động đất mạnh_" descr="Shape&#10;&#10;Description automatically generated with medium confidence">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812800" y="457200"/>
            <a:ext cx="10566400" cy="5943600"/>
          </a:xfrm>
          <a:prstGeom prst="rect">
            <a:avLst/>
          </a:prstGeom>
        </p:spPr>
      </p:pic>
      <p:sp>
        <p:nvSpPr>
          <p:cNvPr id="10" name="TextBox 9"/>
          <p:cNvSpPr txBox="1"/>
          <p:nvPr/>
        </p:nvSpPr>
        <p:spPr>
          <a:xfrm>
            <a:off x="1621746" y="-131701"/>
            <a:ext cx="8957764" cy="657225"/>
          </a:xfrm>
          <a:prstGeom prst="rect">
            <a:avLst/>
          </a:prstGeom>
          <a:noFill/>
        </p:spPr>
        <p:txBody>
          <a:bodyPr wrap="square">
            <a:spAutoFit/>
          </a:bodyPr>
          <a:lstStyle/>
          <a:p>
            <a:pPr marL="0" marR="0" indent="0" algn="ctr">
              <a:lnSpc>
                <a:spcPct val="115000"/>
              </a:lnSpc>
              <a:spcBef>
                <a:spcPts val="0"/>
              </a:spcBef>
              <a:spcAft>
                <a:spcPts val="0"/>
              </a:spcAft>
            </a:pPr>
            <a:r>
              <a:rPr lang="en-US" sz="3200" dirty="0" err="1">
                <a:solidFill>
                  <a:schemeClr val="bg1"/>
                </a:solidFill>
                <a:latin typeface="Arial" panose="020B0604020202020204" pitchFamily="34" charset="0"/>
                <a:ea typeface="Cambria" panose="02040503050406030204" pitchFamily="18" charset="0"/>
                <a:cs typeface="Arial" panose="020B0604020202020204" pitchFamily="34" charset="0"/>
              </a:rPr>
              <a:t>Nêu</a:t>
            </a:r>
            <a:r>
              <a:rPr lang="en-US" sz="32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chemeClr val="bg1"/>
                </a:solidFill>
                <a:latin typeface="Arial" panose="020B0604020202020204" pitchFamily="34" charset="0"/>
                <a:ea typeface="Cambria" panose="02040503050406030204" pitchFamily="18" charset="0"/>
                <a:cs typeface="Arial" panose="020B0604020202020204" pitchFamily="34" charset="0"/>
              </a:rPr>
              <a:t>lại</a:t>
            </a:r>
            <a:r>
              <a:rPr lang="en-US" sz="3200" dirty="0">
                <a:solidFill>
                  <a:schemeClr val="bg1"/>
                </a:solidFill>
                <a:latin typeface="Arial" panose="020B0604020202020204" pitchFamily="34" charset="0"/>
                <a:ea typeface="Cambria" panose="02040503050406030204" pitchFamily="18" charset="0"/>
                <a:cs typeface="Arial" panose="020B0604020202020204" pitchFamily="34" charset="0"/>
              </a:rPr>
              <a:t> 3 </a:t>
            </a:r>
            <a:r>
              <a:rPr lang="en-US" sz="3200" dirty="0" err="1">
                <a:solidFill>
                  <a:schemeClr val="bg1"/>
                </a:solidFill>
                <a:latin typeface="Arial" panose="020B0604020202020204" pitchFamily="34" charset="0"/>
                <a:ea typeface="Cambria" panose="02040503050406030204" pitchFamily="18" charset="0"/>
                <a:cs typeface="Arial" panose="020B0604020202020204" pitchFamily="34" charset="0"/>
              </a:rPr>
              <a:t>thông</a:t>
            </a:r>
            <a:r>
              <a:rPr lang="en-US" sz="3200" dirty="0">
                <a:solidFill>
                  <a:schemeClr val="bg1"/>
                </a:solidFill>
                <a:latin typeface="Arial" panose="020B0604020202020204" pitchFamily="34" charset="0"/>
                <a:ea typeface="Cambria" panose="02040503050406030204" pitchFamily="18" charset="0"/>
                <a:cs typeface="Arial" panose="020B0604020202020204" pitchFamily="34" charset="0"/>
              </a:rPr>
              <a:t> tin </a:t>
            </a:r>
            <a:r>
              <a:rPr lang="en-US" sz="3200" dirty="0" err="1">
                <a:solidFill>
                  <a:schemeClr val="bg1"/>
                </a:solidFill>
                <a:latin typeface="Arial" panose="020B0604020202020204" pitchFamily="34" charset="0"/>
                <a:ea typeface="Cambria" panose="02040503050406030204" pitchFamily="18" charset="0"/>
                <a:cs typeface="Arial" panose="020B0604020202020204" pitchFamily="34" charset="0"/>
              </a:rPr>
              <a:t>quan</a:t>
            </a:r>
            <a:r>
              <a:rPr lang="en-US" sz="32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chemeClr val="bg1"/>
                </a:solidFill>
                <a:latin typeface="Arial" panose="020B0604020202020204" pitchFamily="34" charset="0"/>
                <a:ea typeface="Cambria" panose="02040503050406030204" pitchFamily="18" charset="0"/>
                <a:cs typeface="Arial" panose="020B0604020202020204" pitchFamily="34" charset="0"/>
              </a:rPr>
              <a:t>trọng</a:t>
            </a:r>
            <a:r>
              <a:rPr lang="en-US" sz="32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chemeClr val="bg1"/>
                </a:solidFill>
                <a:latin typeface="Arial" panose="020B0604020202020204" pitchFamily="34" charset="0"/>
                <a:ea typeface="Cambria" panose="02040503050406030204" pitchFamily="18" charset="0"/>
                <a:cs typeface="Arial" panose="020B0604020202020204" pitchFamily="34" charset="0"/>
              </a:rPr>
              <a:t>nhất</a:t>
            </a:r>
            <a:r>
              <a:rPr lang="en-US" sz="3200" dirty="0">
                <a:solidFill>
                  <a:schemeClr val="bg1"/>
                </a:solidFill>
                <a:latin typeface="Arial" panose="020B0604020202020204" pitchFamily="34" charset="0"/>
                <a:ea typeface="Cambria" panose="02040503050406030204" pitchFamily="18" charset="0"/>
                <a:cs typeface="Arial" panose="020B0604020202020204" pitchFamily="34" charset="0"/>
              </a:rPr>
              <a:t> qua video</a:t>
            </a:r>
            <a:endParaRPr lang="en-US" sz="280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70" fill="hold"/>
                                        <p:tgtEl>
                                          <p:spTgt spid="4"/>
                                        </p:tgtEl>
                                      </p:cBhvr>
                                    </p:cmd>
                                  </p:childTnLst>
                                </p:cTn>
                              </p:par>
                              <p:par>
                                <p:cTn id="7" presetID="16" presetClass="entr" presetSubtype="21"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barn(inVertical)">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ould Earthquake Insurance Be Part Of Your Disaster Plan? – Forbes Advis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400" y="0"/>
            <a:ext cx="1214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txBox="1"/>
          <p:nvPr/>
        </p:nvSpPr>
        <p:spPr>
          <a:xfrm>
            <a:off x="-107405" y="1434526"/>
            <a:ext cx="12195046" cy="2206837"/>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en-US" sz="8000" dirty="0" err="1">
                <a:solidFill>
                  <a:srgbClr val="FFFF00"/>
                </a:solidFill>
                <a:latin typeface="Arial" panose="020B0604020202020204" pitchFamily="34" charset="0"/>
                <a:cs typeface="Arial" panose="020B0604020202020204" pitchFamily="34" charset="0"/>
              </a:rPr>
              <a:t>Động</a:t>
            </a:r>
            <a:r>
              <a:rPr lang="en-US" sz="8000" dirty="0">
                <a:solidFill>
                  <a:srgbClr val="FFFF00"/>
                </a:solidFill>
                <a:latin typeface="Arial" panose="020B0604020202020204" pitchFamily="34" charset="0"/>
                <a:cs typeface="Arial" panose="020B0604020202020204" pitchFamily="34" charset="0"/>
              </a:rPr>
              <a:t> </a:t>
            </a:r>
            <a:r>
              <a:rPr lang="en-US" sz="8000" dirty="0" err="1">
                <a:solidFill>
                  <a:srgbClr val="FFFF00"/>
                </a:solidFill>
                <a:latin typeface="Arial" panose="020B0604020202020204" pitchFamily="34" charset="0"/>
                <a:cs typeface="Arial" panose="020B0604020202020204" pitchFamily="34" charset="0"/>
              </a:rPr>
              <a:t>đất</a:t>
            </a:r>
            <a:r>
              <a:rPr lang="en-US" sz="8000" dirty="0">
                <a:solidFill>
                  <a:srgbClr val="FFFF00"/>
                </a:solidFill>
                <a:latin typeface="Arial" panose="020B0604020202020204" pitchFamily="34" charset="0"/>
                <a:cs typeface="Arial" panose="020B0604020202020204" pitchFamily="34" charset="0"/>
              </a:rPr>
              <a:t> – </a:t>
            </a:r>
            <a:r>
              <a:rPr lang="en-US" sz="8000" dirty="0" err="1">
                <a:solidFill>
                  <a:srgbClr val="FFFF00"/>
                </a:solidFill>
                <a:latin typeface="Arial" panose="020B0604020202020204" pitchFamily="34" charset="0"/>
                <a:cs typeface="Arial" panose="020B0604020202020204" pitchFamily="34" charset="0"/>
              </a:rPr>
              <a:t>Thảm</a:t>
            </a:r>
            <a:r>
              <a:rPr lang="en-US" sz="8000" dirty="0">
                <a:solidFill>
                  <a:srgbClr val="FFFF00"/>
                </a:solidFill>
                <a:latin typeface="Arial" panose="020B0604020202020204" pitchFamily="34" charset="0"/>
                <a:cs typeface="Arial" panose="020B0604020202020204" pitchFamily="34" charset="0"/>
              </a:rPr>
              <a:t> </a:t>
            </a:r>
            <a:r>
              <a:rPr lang="en-US" sz="8000" dirty="0" err="1">
                <a:solidFill>
                  <a:srgbClr val="FFFF00"/>
                </a:solidFill>
                <a:latin typeface="Arial" panose="020B0604020202020204" pitchFamily="34" charset="0"/>
                <a:cs typeface="Arial" panose="020B0604020202020204" pitchFamily="34" charset="0"/>
              </a:rPr>
              <a:t>họa</a:t>
            </a:r>
            <a:r>
              <a:rPr lang="en-US" sz="8000" dirty="0">
                <a:solidFill>
                  <a:srgbClr val="FFFF00"/>
                </a:solidFill>
                <a:latin typeface="Arial" panose="020B0604020202020204" pitchFamily="34" charset="0"/>
                <a:cs typeface="Arial" panose="020B0604020202020204" pitchFamily="34" charset="0"/>
              </a:rPr>
              <a:t> </a:t>
            </a:r>
            <a:endParaRPr lang="en-US" sz="8000" dirty="0">
              <a:solidFill>
                <a:srgbClr val="FFFF00"/>
              </a:solidFill>
              <a:latin typeface="Arial" panose="020B0604020202020204" pitchFamily="34" charset="0"/>
              <a:cs typeface="Arial" panose="020B0604020202020204" pitchFamily="34" charset="0"/>
            </a:endParaRPr>
          </a:p>
          <a:p>
            <a:pPr marL="0" indent="0" algn="ctr">
              <a:lnSpc>
                <a:spcPct val="130000"/>
              </a:lnSpc>
              <a:spcBef>
                <a:spcPts val="0"/>
              </a:spcBef>
              <a:buNone/>
            </a:pPr>
            <a:r>
              <a:rPr lang="en-US" sz="8000" dirty="0" err="1">
                <a:solidFill>
                  <a:srgbClr val="FFFF00"/>
                </a:solidFill>
                <a:latin typeface="Arial" panose="020B0604020202020204" pitchFamily="34" charset="0"/>
                <a:cs typeface="Arial" panose="020B0604020202020204" pitchFamily="34" charset="0"/>
              </a:rPr>
              <a:t>của</a:t>
            </a:r>
            <a:r>
              <a:rPr lang="en-US" sz="8000" dirty="0">
                <a:solidFill>
                  <a:srgbClr val="FFFF00"/>
                </a:solidFill>
                <a:latin typeface="Arial" panose="020B0604020202020204" pitchFamily="34" charset="0"/>
                <a:cs typeface="Arial" panose="020B0604020202020204" pitchFamily="34" charset="0"/>
              </a:rPr>
              <a:t> </a:t>
            </a:r>
            <a:r>
              <a:rPr lang="en-US" sz="8000" dirty="0" err="1">
                <a:solidFill>
                  <a:srgbClr val="FFFF00"/>
                </a:solidFill>
                <a:latin typeface="Arial" panose="020B0604020202020204" pitchFamily="34" charset="0"/>
                <a:cs typeface="Arial" panose="020B0604020202020204" pitchFamily="34" charset="0"/>
              </a:rPr>
              <a:t>tự</a:t>
            </a:r>
            <a:r>
              <a:rPr lang="en-US" sz="8000" dirty="0">
                <a:solidFill>
                  <a:srgbClr val="FFFF00"/>
                </a:solidFill>
                <a:latin typeface="Arial" panose="020B0604020202020204" pitchFamily="34" charset="0"/>
                <a:cs typeface="Arial" panose="020B0604020202020204" pitchFamily="34" charset="0"/>
              </a:rPr>
              <a:t> </a:t>
            </a:r>
            <a:r>
              <a:rPr lang="en-US" sz="8000" dirty="0" err="1">
                <a:solidFill>
                  <a:srgbClr val="FFFF00"/>
                </a:solidFill>
                <a:latin typeface="Arial" panose="020B0604020202020204" pitchFamily="34" charset="0"/>
                <a:cs typeface="Arial" panose="020B0604020202020204" pitchFamily="34" charset="0"/>
              </a:rPr>
              <a:t>nhiên</a:t>
            </a:r>
            <a:endParaRPr lang="en-US" sz="8000"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1" end="1"/>
                                            </p:txEl>
                                          </p:spTgt>
                                        </p:tgtEl>
                                        <p:attrNameLst>
                                          <p:attrName>ppt_x</p:attrName>
                                          <p:attrName>ppt_y</p:attrName>
                                        </p:attrNameLst>
                                      </p:cBhvr>
                                    </p:animMotion>
                                    <p:animRot by="1500000">
                                      <p:cBhvr>
                                        <p:cTn id="15" dur="125" fill="hold">
                                          <p:stCondLst>
                                            <p:cond delay="0"/>
                                          </p:stCondLst>
                                        </p:cTn>
                                        <p:tgtEl>
                                          <p:spTgt spid="3">
                                            <p:txEl>
                                              <p:pRg st="1" end="1"/>
                                            </p:txEl>
                                          </p:spTgt>
                                        </p:tgtEl>
                                        <p:attrNameLst>
                                          <p:attrName>r</p:attrName>
                                        </p:attrNameLst>
                                      </p:cBhvr>
                                    </p:animRot>
                                    <p:animRot by="-1500000">
                                      <p:cBhvr>
                                        <p:cTn id="16" dur="125" fill="hold">
                                          <p:stCondLst>
                                            <p:cond delay="125"/>
                                          </p:stCondLst>
                                        </p:cTn>
                                        <p:tgtEl>
                                          <p:spTgt spid="3">
                                            <p:txEl>
                                              <p:pRg st="1" end="1"/>
                                            </p:txEl>
                                          </p:spTgt>
                                        </p:tgtEl>
                                        <p:attrNameLst>
                                          <p:attrName>r</p:attrName>
                                        </p:attrNameLst>
                                      </p:cBhvr>
                                    </p:animRot>
                                    <p:animRot by="-1500000">
                                      <p:cBhvr>
                                        <p:cTn id="17" dur="125" fill="hold">
                                          <p:stCondLst>
                                            <p:cond delay="250"/>
                                          </p:stCondLst>
                                        </p:cTn>
                                        <p:tgtEl>
                                          <p:spTgt spid="3">
                                            <p:txEl>
                                              <p:pRg st="1" end="1"/>
                                            </p:txEl>
                                          </p:spTgt>
                                        </p:tgtEl>
                                        <p:attrNameLst>
                                          <p:attrName>r</p:attrName>
                                        </p:attrNameLst>
                                      </p:cBhvr>
                                    </p:animRot>
                                    <p:animRot by="1500000">
                                      <p:cBhvr>
                                        <p:cTn id="18"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6A4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with low confidence"/>
          <p:cNvPicPr>
            <a:picLocks noChangeAspect="1"/>
          </p:cNvPicPr>
          <p:nvPr/>
        </p:nvPicPr>
        <p:blipFill>
          <a:blip r:embed="rId1"/>
          <a:stretch>
            <a:fillRect/>
          </a:stretch>
        </p:blipFill>
        <p:spPr>
          <a:xfrm>
            <a:off x="643467" y="2470658"/>
            <a:ext cx="10905066" cy="3353308"/>
          </a:xfrm>
          <a:prstGeom prst="rect">
            <a:avLst/>
          </a:prstGeom>
        </p:spPr>
      </p:pic>
      <p:sp>
        <p:nvSpPr>
          <p:cNvPr id="6" name="Subtitle 2"/>
          <p:cNvSpPr txBox="1"/>
          <p:nvPr/>
        </p:nvSpPr>
        <p:spPr>
          <a:xfrm>
            <a:off x="146595" y="443485"/>
            <a:ext cx="12195046" cy="993140"/>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en-US" sz="4400" dirty="0" err="1">
                <a:solidFill>
                  <a:srgbClr val="C00000"/>
                </a:solidFill>
                <a:latin typeface="#9Slide07 IcielBaliho Script" pitchFamily="2" charset="0"/>
              </a:rPr>
              <a:t>Nếu</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có</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động</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đất</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em</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phải</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làm</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gì</a:t>
            </a:r>
            <a:r>
              <a:rPr lang="en-US" sz="4400" dirty="0">
                <a:solidFill>
                  <a:srgbClr val="C00000"/>
                </a:solidFill>
                <a:latin typeface="#9Slide07 IcielBaliho Script" pitchFamily="2" charset="0"/>
              </a:rPr>
              <a:t> </a:t>
            </a:r>
            <a:endParaRPr lang="en-US" sz="4400" dirty="0">
              <a:solidFill>
                <a:srgbClr val="C00000"/>
              </a:solidFill>
              <a:latin typeface="#9Slide07 IcielBaliho Script" pitchFamily="2" charset="0"/>
            </a:endParaRPr>
          </a:p>
          <a:p>
            <a:pPr marL="0" indent="0" algn="ctr">
              <a:lnSpc>
                <a:spcPct val="130000"/>
              </a:lnSpc>
              <a:spcBef>
                <a:spcPts val="0"/>
              </a:spcBef>
              <a:buNone/>
            </a:pPr>
            <a:r>
              <a:rPr lang="en-US" sz="4400" dirty="0" err="1">
                <a:solidFill>
                  <a:srgbClr val="C00000"/>
                </a:solidFill>
                <a:latin typeface="#9Slide07 IcielBaliho Script" pitchFamily="2" charset="0"/>
              </a:rPr>
              <a:t>để</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đảm</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bảo</a:t>
            </a:r>
            <a:r>
              <a:rPr lang="en-US" sz="4400" dirty="0">
                <a:solidFill>
                  <a:srgbClr val="C00000"/>
                </a:solidFill>
                <a:latin typeface="#9Slide07 IcielBaliho Script" pitchFamily="2" charset="0"/>
              </a:rPr>
              <a:t> an </a:t>
            </a:r>
            <a:r>
              <a:rPr lang="en-US" sz="4400" dirty="0" err="1">
                <a:solidFill>
                  <a:srgbClr val="C00000"/>
                </a:solidFill>
                <a:latin typeface="#9Slide07 IcielBaliho Script" pitchFamily="2" charset="0"/>
              </a:rPr>
              <a:t>toàn</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cho</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bản</a:t>
            </a:r>
            <a:r>
              <a:rPr lang="en-US" sz="4400" dirty="0">
                <a:solidFill>
                  <a:srgbClr val="C00000"/>
                </a:solidFill>
                <a:latin typeface="#9Slide07 IcielBaliho Script" pitchFamily="2" charset="0"/>
              </a:rPr>
              <a:t> </a:t>
            </a:r>
            <a:r>
              <a:rPr lang="en-US" sz="4400" dirty="0" err="1">
                <a:solidFill>
                  <a:srgbClr val="C00000"/>
                </a:solidFill>
                <a:latin typeface="#9Slide07 IcielBaliho Script" pitchFamily="2" charset="0"/>
              </a:rPr>
              <a:t>thân</a:t>
            </a:r>
            <a:r>
              <a:rPr lang="en-US" sz="4400" dirty="0">
                <a:solidFill>
                  <a:srgbClr val="C00000"/>
                </a:solidFill>
                <a:latin typeface="#9Slide07 IcielBaliho Script" pitchFamily="2" charset="0"/>
              </a:rPr>
              <a:t>?</a:t>
            </a:r>
            <a:endParaRPr lang="en-US" sz="4400" dirty="0">
              <a:solidFill>
                <a:srgbClr val="C00000"/>
              </a:solidFill>
              <a:latin typeface="#9Slide07 IcielBaliho Scrip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xEl>
                                              <p:pRg st="0" end="0"/>
                                            </p:txEl>
                                          </p:spTgt>
                                        </p:tgtEl>
                                        <p:attrNameLst>
                                          <p:attrName>ppt_x</p:attrName>
                                          <p:attrName>ppt_y</p:attrName>
                                        </p:attrNameLst>
                                      </p:cBhvr>
                                    </p:animMotion>
                                    <p:animRot by="1500000">
                                      <p:cBhvr>
                                        <p:cTn id="7" dur="125" fill="hold">
                                          <p:stCondLst>
                                            <p:cond delay="0"/>
                                          </p:stCondLst>
                                        </p:cTn>
                                        <p:tgtEl>
                                          <p:spTgt spid="6">
                                            <p:txEl>
                                              <p:pRg st="0" end="0"/>
                                            </p:txEl>
                                          </p:spTgt>
                                        </p:tgtEl>
                                        <p:attrNameLst>
                                          <p:attrName>r</p:attrName>
                                        </p:attrNameLst>
                                      </p:cBhvr>
                                    </p:animRot>
                                    <p:animRot by="-1500000">
                                      <p:cBhvr>
                                        <p:cTn id="8" dur="125" fill="hold">
                                          <p:stCondLst>
                                            <p:cond delay="125"/>
                                          </p:stCondLst>
                                        </p:cTn>
                                        <p:tgtEl>
                                          <p:spTgt spid="6">
                                            <p:txEl>
                                              <p:pRg st="0" end="0"/>
                                            </p:txEl>
                                          </p:spTgt>
                                        </p:tgtEl>
                                        <p:attrNameLst>
                                          <p:attrName>r</p:attrName>
                                        </p:attrNameLst>
                                      </p:cBhvr>
                                    </p:animRot>
                                    <p:animRot by="-1500000">
                                      <p:cBhvr>
                                        <p:cTn id="9" dur="125" fill="hold">
                                          <p:stCondLst>
                                            <p:cond delay="250"/>
                                          </p:stCondLst>
                                        </p:cTn>
                                        <p:tgtEl>
                                          <p:spTgt spid="6">
                                            <p:txEl>
                                              <p:pRg st="0" end="0"/>
                                            </p:txEl>
                                          </p:spTgt>
                                        </p:tgtEl>
                                        <p:attrNameLst>
                                          <p:attrName>r</p:attrName>
                                        </p:attrNameLst>
                                      </p:cBhvr>
                                    </p:animRot>
                                    <p:animRot by="1500000">
                                      <p:cBhvr>
                                        <p:cTn id="10" dur="125" fill="hold">
                                          <p:stCondLst>
                                            <p:cond delay="375"/>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xEl>
                                              <p:pRg st="1" end="1"/>
                                            </p:txEl>
                                          </p:spTgt>
                                        </p:tgtEl>
                                        <p:attrNameLst>
                                          <p:attrName>ppt_x</p:attrName>
                                          <p:attrName>ppt_y</p:attrName>
                                        </p:attrNameLst>
                                      </p:cBhvr>
                                    </p:animMotion>
                                    <p:animRot by="1500000">
                                      <p:cBhvr>
                                        <p:cTn id="15" dur="125" fill="hold">
                                          <p:stCondLst>
                                            <p:cond delay="0"/>
                                          </p:stCondLst>
                                        </p:cTn>
                                        <p:tgtEl>
                                          <p:spTgt spid="6">
                                            <p:txEl>
                                              <p:pRg st="1" end="1"/>
                                            </p:txEl>
                                          </p:spTgt>
                                        </p:tgtEl>
                                        <p:attrNameLst>
                                          <p:attrName>r</p:attrName>
                                        </p:attrNameLst>
                                      </p:cBhvr>
                                    </p:animRot>
                                    <p:animRot by="-1500000">
                                      <p:cBhvr>
                                        <p:cTn id="16" dur="125" fill="hold">
                                          <p:stCondLst>
                                            <p:cond delay="125"/>
                                          </p:stCondLst>
                                        </p:cTn>
                                        <p:tgtEl>
                                          <p:spTgt spid="6">
                                            <p:txEl>
                                              <p:pRg st="1" end="1"/>
                                            </p:txEl>
                                          </p:spTgt>
                                        </p:tgtEl>
                                        <p:attrNameLst>
                                          <p:attrName>r</p:attrName>
                                        </p:attrNameLst>
                                      </p:cBhvr>
                                    </p:animRot>
                                    <p:animRot by="-1500000">
                                      <p:cBhvr>
                                        <p:cTn id="17" dur="125" fill="hold">
                                          <p:stCondLst>
                                            <p:cond delay="250"/>
                                          </p:stCondLst>
                                        </p:cTn>
                                        <p:tgtEl>
                                          <p:spTgt spid="6">
                                            <p:txEl>
                                              <p:pRg st="1" end="1"/>
                                            </p:txEl>
                                          </p:spTgt>
                                        </p:tgtEl>
                                        <p:attrNameLst>
                                          <p:attrName>r</p:attrName>
                                        </p:attrNameLst>
                                      </p:cBhvr>
                                    </p:animRot>
                                    <p:animRot by="1500000">
                                      <p:cBhvr>
                                        <p:cTn id="18" dur="125" fill="hold">
                                          <p:stCondLst>
                                            <p:cond delay="375"/>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637" y="279704"/>
            <a:ext cx="5732463" cy="829945"/>
          </a:xfrm>
          <a:prstGeom prst="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800" dirty="0">
                <a:latin typeface="Arial" panose="020B0604020202020204" pitchFamily="34" charset="0"/>
                <a:cs typeface="Arial" panose="020B0604020202020204" pitchFamily="34" charset="0"/>
              </a:rPr>
              <a:t>HIỂU Ý ĐỒNG ĐỘI</a:t>
            </a:r>
            <a:endParaRPr lang="en-US" sz="4800" dirty="0">
              <a:latin typeface="Arial" panose="020B0604020202020204" pitchFamily="34" charset="0"/>
              <a:cs typeface="Arial" panose="020B0604020202020204" pitchFamily="34" charset="0"/>
            </a:endParaRPr>
          </a:p>
        </p:txBody>
      </p:sp>
      <p:sp>
        <p:nvSpPr>
          <p:cNvPr id="5" name="TextBox 4"/>
          <p:cNvSpPr txBox="1"/>
          <p:nvPr/>
        </p:nvSpPr>
        <p:spPr>
          <a:xfrm>
            <a:off x="274637" y="1328389"/>
            <a:ext cx="5732463" cy="5200650"/>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a:latin typeface="Arial" panose="020B0604020202020204" pitchFamily="34" charset="0"/>
                <a:ea typeface="Tahoma" panose="020B0604030504040204" pitchFamily="34" charset="0"/>
                <a:cs typeface="Arial" panose="020B0604020202020204" pitchFamily="34" charset="0"/>
              </a:rPr>
              <a:t>HƯỚNG DẪN</a:t>
            </a:r>
            <a:endParaRPr lang="en-US" sz="3600" b="1" dirty="0">
              <a:latin typeface="Arial" panose="020B0604020202020204" pitchFamily="34" charset="0"/>
              <a:ea typeface="Tahoma" panose="020B0604030504040204" pitchFamily="34" charset="0"/>
              <a:cs typeface="Arial" panose="020B0604020202020204" pitchFamily="34" charset="0"/>
            </a:endParaRPr>
          </a:p>
          <a:p>
            <a:pPr marL="285750" indent="-285750" algn="l">
              <a:buFont typeface="Wingdings" panose="05000000000000000000" pitchFamily="2" charset="2"/>
              <a:buChar char="v"/>
            </a:pPr>
            <a:r>
              <a:rPr lang="en-US" sz="3200" b="1" dirty="0" err="1">
                <a:solidFill>
                  <a:srgbClr val="C00000"/>
                </a:solidFill>
                <a:latin typeface="Arial" panose="020B0604020202020204" pitchFamily="34" charset="0"/>
                <a:ea typeface="Tahoma" panose="020B0604030504040204" pitchFamily="34" charset="0"/>
                <a:cs typeface="Arial" panose="020B0604020202020204" pitchFamily="34" charset="0"/>
              </a:rPr>
              <a:t>Hình</a:t>
            </a:r>
            <a:r>
              <a:rPr lang="en-US" sz="32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C00000"/>
                </a:solidFill>
                <a:latin typeface="Arial" panose="020B0604020202020204" pitchFamily="34" charset="0"/>
                <a:ea typeface="Tahoma" panose="020B0604030504040204" pitchFamily="34" charset="0"/>
                <a:cs typeface="Arial" panose="020B0604020202020204" pitchFamily="34" charset="0"/>
              </a:rPr>
              <a:t>thức</a:t>
            </a:r>
            <a:r>
              <a:rPr lang="en-US" sz="3200"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sz="3200" dirty="0" err="1">
                <a:latin typeface="Arial" panose="020B0604020202020204" pitchFamily="34" charset="0"/>
                <a:ea typeface="Tahoma" panose="020B0604030504040204" pitchFamily="34" charset="0"/>
                <a:cs typeface="Arial" panose="020B0604020202020204" pitchFamily="34" charset="0"/>
              </a:rPr>
              <a:t>cá nhân</a:t>
            </a:r>
            <a:r>
              <a:rPr lang="en-US" sz="3200" dirty="0">
                <a:latin typeface="Arial" panose="020B0604020202020204" pitchFamily="34" charset="0"/>
                <a:ea typeface="Tahoma" panose="020B0604030504040204" pitchFamily="34" charset="0"/>
                <a:cs typeface="Arial" panose="020B0604020202020204" pitchFamily="34" charset="0"/>
              </a:rPr>
              <a:t>/</a:t>
            </a:r>
            <a:r>
              <a:rPr lang="en-US" sz="3200" dirty="0" err="1">
                <a:latin typeface="Arial" panose="020B0604020202020204" pitchFamily="34" charset="0"/>
                <a:ea typeface="Tahoma" panose="020B0604030504040204" pitchFamily="34" charset="0"/>
                <a:cs typeface="Arial" panose="020B0604020202020204" pitchFamily="34" charset="0"/>
              </a:rPr>
              <a:t>nhóm</a:t>
            </a:r>
            <a:r>
              <a:rPr lang="en-US" sz="3200" dirty="0">
                <a:latin typeface="Arial" panose="020B0604020202020204" pitchFamily="34" charset="0"/>
                <a:ea typeface="Tahoma" panose="020B0604030504040204" pitchFamily="34" charset="0"/>
                <a:cs typeface="Arial" panose="020B0604020202020204" pitchFamily="34" charset="0"/>
              </a:rPr>
              <a:t> </a:t>
            </a:r>
            <a:endParaRPr lang="en-US" sz="3200" dirty="0">
              <a:latin typeface="Arial" panose="020B0604020202020204" pitchFamily="34" charset="0"/>
              <a:ea typeface="Tahoma" panose="020B0604030504040204" pitchFamily="34" charset="0"/>
              <a:cs typeface="Arial" panose="020B0604020202020204" pitchFamily="34" charset="0"/>
            </a:endParaRPr>
          </a:p>
          <a:p>
            <a:pPr marL="285750" indent="-285750">
              <a:buFont typeface="Wingdings" panose="05000000000000000000" pitchFamily="2" charset="2"/>
              <a:buChar char="v"/>
            </a:pPr>
            <a:r>
              <a:rPr lang="en-US" sz="3600" b="1" dirty="0" err="1">
                <a:solidFill>
                  <a:srgbClr val="C00000"/>
                </a:solidFill>
                <a:latin typeface="Arial" panose="020B0604020202020204" pitchFamily="34" charset="0"/>
                <a:ea typeface="Tahoma" panose="020B0604030504040204" pitchFamily="34" charset="0"/>
                <a:cs typeface="Arial" panose="020B0604020202020204" pitchFamily="34" charset="0"/>
              </a:rPr>
              <a:t>Yêu</a:t>
            </a:r>
            <a:r>
              <a:rPr lang="en-US" sz="36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sz="3600" b="1" dirty="0" err="1">
                <a:solidFill>
                  <a:srgbClr val="C00000"/>
                </a:solidFill>
                <a:latin typeface="Arial" panose="020B0604020202020204" pitchFamily="34" charset="0"/>
                <a:ea typeface="Tahoma" panose="020B0604030504040204" pitchFamily="34" charset="0"/>
                <a:cs typeface="Arial" panose="020B0604020202020204" pitchFamily="34" charset="0"/>
              </a:rPr>
              <a:t>cầu</a:t>
            </a:r>
            <a:r>
              <a:rPr lang="en-US" sz="3600"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chemeClr val="tx1"/>
                </a:solidFill>
                <a:latin typeface="Arial" panose="020B0604020202020204" pitchFamily="34" charset="0"/>
                <a:ea typeface="Tahoma" panose="020B0604030504040204" pitchFamily="34" charset="0"/>
                <a:cs typeface="Arial" panose="020B0604020202020204" pitchFamily="34" charset="0"/>
              </a:rPr>
              <a:t>Có</a:t>
            </a:r>
            <a:r>
              <a:rPr lang="en-US" sz="3600" dirty="0">
                <a:solidFill>
                  <a:schemeClr val="tx1"/>
                </a:solidFill>
                <a:latin typeface="Arial" panose="020B0604020202020204" pitchFamily="34" charset="0"/>
                <a:ea typeface="Tahoma" panose="020B0604030504040204" pitchFamily="34" charset="0"/>
                <a:cs typeface="Arial" panose="020B0604020202020204" pitchFamily="34" charset="0"/>
              </a:rPr>
              <a:t> 10 </a:t>
            </a:r>
            <a:r>
              <a:rPr lang="en-US" sz="3600" dirty="0" err="1">
                <a:solidFill>
                  <a:schemeClr val="tx1"/>
                </a:solidFill>
                <a:latin typeface="Arial" panose="020B0604020202020204" pitchFamily="34" charset="0"/>
                <a:ea typeface="Tahoma" panose="020B0604030504040204" pitchFamily="34" charset="0"/>
                <a:cs typeface="Arial" panose="020B0604020202020204" pitchFamily="34" charset="0"/>
              </a:rPr>
              <a:t>từ</a:t>
            </a:r>
            <a:r>
              <a:rPr lang="en-US" sz="3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chemeClr val="tx1"/>
                </a:solidFill>
                <a:latin typeface="Arial" panose="020B0604020202020204" pitchFamily="34" charset="0"/>
                <a:ea typeface="Tahoma" panose="020B0604030504040204" pitchFamily="34" charset="0"/>
                <a:cs typeface="Arial" panose="020B0604020202020204" pitchFamily="34" charset="0"/>
              </a:rPr>
              <a:t>khóa</a:t>
            </a:r>
            <a:r>
              <a:rPr lang="en-US" sz="3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chemeClr val="tx1"/>
                </a:solidFill>
                <a:latin typeface="Arial" panose="020B0604020202020204" pitchFamily="34" charset="0"/>
                <a:ea typeface="Tahoma" panose="020B0604030504040204" pitchFamily="34" charset="0"/>
                <a:cs typeface="Arial" panose="020B0604020202020204" pitchFamily="34" charset="0"/>
              </a:rPr>
              <a:t>về</a:t>
            </a:r>
            <a:r>
              <a:rPr lang="en-US" sz="3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chemeClr val="tx1"/>
                </a:solidFill>
                <a:latin typeface="Arial" panose="020B0604020202020204" pitchFamily="34" charset="0"/>
                <a:ea typeface="Tahoma" panose="020B0604030504040204" pitchFamily="34" charset="0"/>
                <a:cs typeface="Arial" panose="020B0604020202020204" pitchFamily="34" charset="0"/>
              </a:rPr>
              <a:t>vùng</a:t>
            </a:r>
            <a:r>
              <a:rPr lang="en-US" sz="3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chemeClr val="tx1"/>
                </a:solidFill>
                <a:latin typeface="Arial" panose="020B0604020202020204" pitchFamily="34" charset="0"/>
                <a:ea typeface="Tahoma" panose="020B0604030504040204" pitchFamily="34" charset="0"/>
                <a:cs typeface="Arial" panose="020B0604020202020204" pitchFamily="34" charset="0"/>
              </a:rPr>
              <a:t>chủ</a:t>
            </a:r>
            <a:r>
              <a:rPr lang="en-US" sz="3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chemeClr val="tx1"/>
                </a:solidFill>
                <a:latin typeface="Arial" panose="020B0604020202020204" pitchFamily="34" charset="0"/>
                <a:ea typeface="Tahoma" panose="020B0604030504040204" pitchFamily="34" charset="0"/>
                <a:cs typeface="Arial" panose="020B0604020202020204" pitchFamily="34" charset="0"/>
              </a:rPr>
              <a:t>đề</a:t>
            </a:r>
            <a:endParaRPr lang="en-US" sz="360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marL="285750" indent="-285750" algn="just">
              <a:buFont typeface="Wingdings" panose="05000000000000000000" pitchFamily="2" charset="2"/>
              <a:buChar char="v"/>
            </a:pP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2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đại</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diện</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nam</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và</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nữ</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lên</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bảng</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quay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mặt</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xuống</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lớp</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Các</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thành</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viên</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trong</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lớp</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gợi</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ý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từ</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khóa</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xem</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ai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đoán</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nhanh</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hơn</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đúng</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hơn</a:t>
            </a:r>
            <a:endParaRPr lang="en-US" sz="3200" dirty="0">
              <a:solidFill>
                <a:schemeClr val="tx1"/>
              </a:solidFill>
              <a:latin typeface="Arial" panose="020B0604020202020204" pitchFamily="34" charset="0"/>
              <a:ea typeface="Tahoma" panose="020B0604030504040204" pitchFamily="34" charset="0"/>
              <a:cs typeface="Arial" panose="020B0604020202020204" pitchFamily="34" charset="0"/>
            </a:endParaRPr>
          </a:p>
          <a:p>
            <a:pPr marL="285750" indent="-285750">
              <a:buFont typeface="Wingdings" panose="05000000000000000000" pitchFamily="2" charset="2"/>
              <a:buChar char="v"/>
            </a:pPr>
            <a:r>
              <a:rPr lang="en-US" sz="3200" b="1" dirty="0" err="1">
                <a:solidFill>
                  <a:srgbClr val="C00000"/>
                </a:solidFill>
                <a:latin typeface="Arial" panose="020B0604020202020204" pitchFamily="34" charset="0"/>
                <a:ea typeface="Tahoma" panose="020B0604030504040204" pitchFamily="34" charset="0"/>
                <a:cs typeface="Arial" panose="020B0604020202020204" pitchFamily="34" charset="0"/>
              </a:rPr>
              <a:t>Thời</a:t>
            </a:r>
            <a:r>
              <a:rPr lang="en-US" sz="32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sz="3200" b="1" dirty="0" err="1">
                <a:solidFill>
                  <a:srgbClr val="C00000"/>
                </a:solidFill>
                <a:latin typeface="Arial" panose="020B0604020202020204" pitchFamily="34" charset="0"/>
                <a:ea typeface="Tahoma" panose="020B0604030504040204" pitchFamily="34" charset="0"/>
                <a:cs typeface="Arial" panose="020B0604020202020204" pitchFamily="34" charset="0"/>
              </a:rPr>
              <a:t>gian</a:t>
            </a:r>
            <a:r>
              <a:rPr lang="en-US" sz="32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sz="3200" dirty="0">
                <a:solidFill>
                  <a:schemeClr val="tx1"/>
                </a:solidFill>
                <a:latin typeface="Arial" panose="020B0604020202020204" pitchFamily="34" charset="0"/>
                <a:ea typeface="Tahoma" panose="020B0604030504040204" pitchFamily="34" charset="0"/>
                <a:cs typeface="Arial" panose="020B0604020202020204" pitchFamily="34" charset="0"/>
              </a:rPr>
              <a:t>2 </a:t>
            </a:r>
            <a:r>
              <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rPr>
              <a:t>phút</a:t>
            </a:r>
            <a:endParaRPr lang="en-US" sz="3200" dirty="0" err="1">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7" name="TextBox 6"/>
          <p:cNvSpPr txBox="1"/>
          <p:nvPr/>
        </p:nvSpPr>
        <p:spPr>
          <a:xfrm>
            <a:off x="6324601" y="279704"/>
            <a:ext cx="5405891" cy="6126998"/>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10000"/>
              </a:lnSpc>
            </a:pPr>
            <a:r>
              <a:rPr lang="en-US" sz="3600" dirty="0">
                <a:latin typeface="Arial" panose="020B0604020202020204" pitchFamily="34" charset="0"/>
                <a:cs typeface="Arial" panose="020B0604020202020204" pitchFamily="34" charset="0"/>
              </a:rPr>
              <a:t>NÚI LỬA</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TRO BỤI</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MẮC MA</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ĐỘNG ĐẤT</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NHẬT BẢN</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MẢNG KIẾN TẠO</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PHÚ SĨ</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ĐỨT GÃY</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ĐẤT ĐỎ BADAN</a:t>
            </a:r>
            <a:endParaRPr lang="en-US" sz="3600" dirty="0">
              <a:latin typeface="Arial" panose="020B0604020202020204" pitchFamily="34" charset="0"/>
              <a:cs typeface="Arial" panose="020B0604020202020204" pitchFamily="34" charset="0"/>
            </a:endParaRPr>
          </a:p>
          <a:p>
            <a:pPr algn="ctr">
              <a:lnSpc>
                <a:spcPct val="110000"/>
              </a:lnSpc>
            </a:pPr>
            <a:r>
              <a:rPr lang="en-US" sz="3600" dirty="0">
                <a:latin typeface="Arial" panose="020B0604020202020204" pitchFamily="34" charset="0"/>
                <a:cs typeface="Arial" panose="020B0604020202020204" pitchFamily="34" charset="0"/>
              </a:rPr>
              <a:t>SÓNG THẦN</a:t>
            </a:r>
            <a:endParaRPr lang="en-US" sz="3600" dirty="0">
              <a:latin typeface="Arial" panose="020B0604020202020204" pitchFamily="34" charset="0"/>
              <a:cs typeface="Arial" panose="020B0604020202020204" pitchFamily="34" charset="0"/>
            </a:endParaRPr>
          </a:p>
        </p:txBody>
      </p:sp>
      <p:sp>
        <p:nvSpPr>
          <p:cNvPr id="2" name="Frame 1"/>
          <p:cNvSpPr/>
          <p:nvPr/>
        </p:nvSpPr>
        <p:spPr>
          <a:xfrm>
            <a:off x="0" y="0"/>
            <a:ext cx="12192000" cy="6858000"/>
          </a:xfrm>
          <a:prstGeom prst="frame">
            <a:avLst>
              <a:gd name="adj1" fmla="val 2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pic>
        <p:nvPicPr>
          <p:cNvPr id="4" name="2 Minute Timer (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0327254" y="279704"/>
            <a:ext cx="1397000" cy="785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1000"/>
                                        <p:tgtEl>
                                          <p:spTgt spid="7">
                                            <p:txEl>
                                              <p:pRg st="7" end="7"/>
                                            </p:txEl>
                                          </p:spTgt>
                                        </p:tgtEl>
                                      </p:cBhvr>
                                    </p:animEffect>
                                    <p:anim calcmode="lin" valueType="num">
                                      <p:cBhvr>
                                        <p:cTn id="6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8" end="8"/>
                                            </p:txEl>
                                          </p:spTgt>
                                        </p:tgtEl>
                                        <p:attrNameLst>
                                          <p:attrName>style.visibility</p:attrName>
                                        </p:attrNameLst>
                                      </p:cBhvr>
                                      <p:to>
                                        <p:strVal val="visible"/>
                                      </p:to>
                                    </p:set>
                                    <p:animEffect transition="in" filter="fade">
                                      <p:cBhvr>
                                        <p:cTn id="70" dur="1000"/>
                                        <p:tgtEl>
                                          <p:spTgt spid="7">
                                            <p:txEl>
                                              <p:pRg st="8" end="8"/>
                                            </p:txEl>
                                          </p:spTgt>
                                        </p:tgtEl>
                                      </p:cBhvr>
                                    </p:animEffect>
                                    <p:anim calcmode="lin" valueType="num">
                                      <p:cBhvr>
                                        <p:cTn id="7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xEl>
                                              <p:pRg st="9" end="9"/>
                                            </p:txEl>
                                          </p:spTgt>
                                        </p:tgtEl>
                                        <p:attrNameLst>
                                          <p:attrName>style.visibility</p:attrName>
                                        </p:attrNameLst>
                                      </p:cBhvr>
                                      <p:to>
                                        <p:strVal val="visible"/>
                                      </p:to>
                                    </p:set>
                                    <p:animEffect transition="in" filter="fade">
                                      <p:cBhvr>
                                        <p:cTn id="77" dur="1000"/>
                                        <p:tgtEl>
                                          <p:spTgt spid="7">
                                            <p:txEl>
                                              <p:pRg st="9" end="9"/>
                                            </p:txEl>
                                          </p:spTgt>
                                        </p:tgtEl>
                                      </p:cBhvr>
                                    </p:animEffect>
                                    <p:anim calcmode="lin" valueType="num">
                                      <p:cBhvr>
                                        <p:cTn id="7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135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4" fill="hold" display="0">
                  <p:stCondLst>
                    <p:cond delay="indefinite"/>
                  </p:stCondLst>
                </p:cTn>
                <p:tgtEl>
                  <p:spTgt spid="4"/>
                </p:tgtEl>
              </p:cMediaNode>
            </p:video>
            <p:seq concurrent="1" nextAc="seek">
              <p:cTn id="85" restart="whenNotActive" fill="hold" evtFilter="cancelBubble" nodeType="interactiveSeq">
                <p:stCondLst>
                  <p:cond evt="onClick" delay="0">
                    <p:tgtEl>
                      <p:spTgt spid="4"/>
                    </p:tgtEl>
                  </p:cond>
                </p:stCondLst>
                <p:endSync evt="end" delay="0">
                  <p:rtn val="all"/>
                </p:endSync>
                <p:childTnLst>
                  <p:par>
                    <p:cTn id="86" fill="hold">
                      <p:stCondLst>
                        <p:cond delay="0"/>
                      </p:stCondLst>
                      <p:childTnLst>
                        <p:par>
                          <p:cTn id="87" fill="hold">
                            <p:stCondLst>
                              <p:cond delay="0"/>
                            </p:stCondLst>
                            <p:childTnLst>
                              <p:par>
                                <p:cTn id="88" presetID="2" presetClass="mediacall" presetSubtype="0" fill="hold" nodeType="clickEffect">
                                  <p:stCondLst>
                                    <p:cond delay="0"/>
                                  </p:stCondLst>
                                  <p:childTnLst>
                                    <p:cmd type="call" cmd="togglePause">
                                      <p:cBhvr>
                                        <p:cTn id="89"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animBg="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190" y="928370"/>
            <a:ext cx="5407660" cy="5605780"/>
          </a:xfrm>
          <a:prstGeom prst="rect">
            <a:avLst/>
          </a:prstGeom>
          <a:noFill/>
        </p:spPr>
        <p:txBody>
          <a:bodyPr wrap="square">
            <a:spAutoFit/>
          </a:bodyPr>
          <a:lstStyle/>
          <a:p>
            <a:pPr marL="457200" marR="0" indent="-457200" algn="just">
              <a:lnSpc>
                <a:spcPct val="112000"/>
              </a:lnSpc>
              <a:spcBef>
                <a:spcPts val="0"/>
              </a:spcBef>
              <a:spcAft>
                <a:spcPts val="0"/>
              </a:spcAft>
              <a:buFont typeface="Wingdings" panose="05000000000000000000" pitchFamily="2" charset="2"/>
              <a:buChar char="ü"/>
            </a:pP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Tham</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gia</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trò</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chơi</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a:solidFill>
                  <a:srgbClr val="FF0000"/>
                </a:solidFill>
                <a:effectLst/>
                <a:latin typeface="Arial" panose="020B0604020202020204" pitchFamily="34" charset="0"/>
                <a:ea typeface="Cambria" panose="02040503050406030204" pitchFamily="18" charset="0"/>
                <a:cs typeface="Arial" panose="020B0604020202020204" pitchFamily="34" charset="0"/>
              </a:rPr>
              <a:t>TRẢ LỜI NHANH</a:t>
            </a:r>
            <a:endParaRPr lang="en-US" sz="3200" dirty="0">
              <a:solidFill>
                <a:srgbClr val="FF0000"/>
              </a:solidFill>
              <a:effectLst/>
              <a:latin typeface="Arial" panose="020B0604020202020204" pitchFamily="34" charset="0"/>
              <a:ea typeface="Cambria" panose="02040503050406030204" pitchFamily="18" charset="0"/>
              <a:cs typeface="Arial" panose="020B0604020202020204" pitchFamily="34" charset="0"/>
            </a:endParaRPr>
          </a:p>
          <a:p>
            <a:pPr marL="457200" marR="0" indent="-457200" algn="just">
              <a:lnSpc>
                <a:spcPct val="112000"/>
              </a:lnSpc>
              <a:spcBef>
                <a:spcPts val="0"/>
              </a:spcBef>
              <a:spcAft>
                <a:spcPts val="0"/>
              </a:spcAft>
              <a:buFont typeface="Wingdings" panose="05000000000000000000" pitchFamily="2" charset="2"/>
              <a:buChar char="ü"/>
            </a:pP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Mỗi</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HS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đặt</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5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câu</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hỏi</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theo</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cấu</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trúc</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a:solidFill>
                  <a:srgbClr val="FF0000"/>
                </a:solidFill>
                <a:latin typeface="Arial" panose="020B0604020202020204" pitchFamily="34" charset="0"/>
                <a:ea typeface="Cambria" panose="02040503050406030204" pitchFamily="18" charset="0"/>
                <a:cs typeface="Arial" panose="020B0604020202020204" pitchFamily="34" charset="0"/>
              </a:rPr>
              <a:t>5W1H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nhằm</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kiểm</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tra</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nhanh</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kiến</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thức</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của</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các</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bạn</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trong</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nhóm</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a:t>
            </a:r>
            <a:endParaRPr lang="en-US" sz="3200" dirty="0">
              <a:solidFill>
                <a:srgbClr val="0070C0"/>
              </a:solidFill>
              <a:latin typeface="Arial" panose="020B0604020202020204" pitchFamily="34" charset="0"/>
              <a:ea typeface="Cambria" panose="02040503050406030204" pitchFamily="18" charset="0"/>
              <a:cs typeface="Arial" panose="020B0604020202020204" pitchFamily="34" charset="0"/>
            </a:endParaRPr>
          </a:p>
          <a:p>
            <a:pPr marL="457200" marR="0" indent="-457200" algn="just">
              <a:lnSpc>
                <a:spcPct val="112000"/>
              </a:lnSpc>
              <a:spcBef>
                <a:spcPts val="0"/>
              </a:spcBef>
              <a:spcAft>
                <a:spcPts val="0"/>
              </a:spcAft>
              <a:buFont typeface="Wingdings" panose="05000000000000000000" pitchFamily="2" charset="2"/>
              <a:buChar char="ü"/>
            </a:pP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HS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hỏi</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theo</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FF0000"/>
                </a:solidFill>
                <a:effectLst/>
                <a:latin typeface="Arial" panose="020B0604020202020204" pitchFamily="34" charset="0"/>
                <a:ea typeface="Cambria" panose="02040503050406030204" pitchFamily="18" charset="0"/>
                <a:cs typeface="Arial" panose="020B0604020202020204" pitchFamily="34" charset="0"/>
              </a:rPr>
              <a:t>vòng</a:t>
            </a:r>
            <a:r>
              <a:rPr lang="en-US" sz="3200" dirty="0">
                <a:solidFill>
                  <a:srgbClr val="FF000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FF0000"/>
                </a:solidFill>
                <a:effectLst/>
                <a:latin typeface="Arial" panose="020B0604020202020204" pitchFamily="34" charset="0"/>
                <a:ea typeface="Cambria" panose="02040503050406030204" pitchFamily="18" charset="0"/>
                <a:cs typeface="Arial" panose="020B0604020202020204" pitchFamily="34" charset="0"/>
              </a:rPr>
              <a:t>tròn</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Các</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câu</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hỏi</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không</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trùng</a:t>
            </a:r>
            <a:r>
              <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effectLst/>
                <a:latin typeface="Arial" panose="020B0604020202020204" pitchFamily="34" charset="0"/>
                <a:ea typeface="Cambria" panose="02040503050406030204" pitchFamily="18" charset="0"/>
                <a:cs typeface="Arial" panose="020B0604020202020204" pitchFamily="34" charset="0"/>
              </a:rPr>
              <a:t>nhau</a:t>
            </a:r>
            <a:endParaRPr lang="en-US" sz="3200" dirty="0">
              <a:solidFill>
                <a:srgbClr val="0070C0"/>
              </a:solidFill>
              <a:effectLst/>
              <a:latin typeface="Arial" panose="020B0604020202020204" pitchFamily="34" charset="0"/>
              <a:ea typeface="Cambria" panose="02040503050406030204" pitchFamily="18" charset="0"/>
              <a:cs typeface="Arial" panose="020B0604020202020204" pitchFamily="34" charset="0"/>
            </a:endParaRPr>
          </a:p>
          <a:p>
            <a:pPr marL="457200" marR="0" indent="-457200" algn="just">
              <a:lnSpc>
                <a:spcPct val="112000"/>
              </a:lnSpc>
              <a:spcBef>
                <a:spcPts val="0"/>
              </a:spcBef>
              <a:spcAft>
                <a:spcPts val="0"/>
              </a:spcAft>
              <a:buFont typeface="Wingdings" panose="05000000000000000000" pitchFamily="2" charset="2"/>
              <a:buChar char="ü"/>
            </a:pP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Thời</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70C0"/>
                </a:solidFill>
                <a:latin typeface="Arial" panose="020B0604020202020204" pitchFamily="34" charset="0"/>
                <a:ea typeface="Cambria" panose="02040503050406030204" pitchFamily="18" charset="0"/>
                <a:cs typeface="Arial" panose="020B0604020202020204" pitchFamily="34" charset="0"/>
              </a:rPr>
              <a:t>gian</a:t>
            </a:r>
            <a:r>
              <a:rPr lang="en-US" sz="3200" dirty="0">
                <a:solidFill>
                  <a:srgbClr val="0070C0"/>
                </a:solidFill>
                <a:latin typeface="Arial" panose="020B0604020202020204" pitchFamily="34" charset="0"/>
                <a:ea typeface="Cambria" panose="02040503050406030204" pitchFamily="18" charset="0"/>
                <a:cs typeface="Arial" panose="020B0604020202020204" pitchFamily="34" charset="0"/>
              </a:rPr>
              <a:t> </a:t>
            </a:r>
            <a:r>
              <a:rPr lang="en-US" sz="3200" dirty="0">
                <a:solidFill>
                  <a:srgbClr val="FF0000"/>
                </a:solidFill>
                <a:latin typeface="Arial" panose="020B0604020202020204" pitchFamily="34" charset="0"/>
                <a:ea typeface="Cambria" panose="02040503050406030204" pitchFamily="18" charset="0"/>
                <a:cs typeface="Arial" panose="020B0604020202020204" pitchFamily="34" charset="0"/>
              </a:rPr>
              <a:t>3 </a:t>
            </a:r>
            <a:r>
              <a:rPr lang="en-US" sz="3200" dirty="0" err="1">
                <a:solidFill>
                  <a:srgbClr val="FF0000"/>
                </a:solidFill>
                <a:latin typeface="Arial" panose="020B0604020202020204" pitchFamily="34" charset="0"/>
                <a:ea typeface="Cambria" panose="02040503050406030204" pitchFamily="18" charset="0"/>
                <a:cs typeface="Arial" panose="020B0604020202020204" pitchFamily="34" charset="0"/>
              </a:rPr>
              <a:t>phút</a:t>
            </a:r>
            <a:endParaRPr lang="en-US" sz="3200" dirty="0" err="1">
              <a:solidFill>
                <a:srgbClr val="FF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6" name="Frame 5"/>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1458595" y="189230"/>
            <a:ext cx="9030970" cy="824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400" dirty="0">
                <a:solidFill>
                  <a:srgbClr val="C00000"/>
                </a:solidFill>
                <a:effectLst/>
                <a:latin typeface="Arial" panose="020B0604020202020204" pitchFamily="34" charset="0"/>
                <a:ea typeface="Tahoma" panose="020B0604030504040204" pitchFamily="34" charset="0"/>
                <a:cs typeface="Arial" panose="020B0604020202020204" pitchFamily="34" charset="0"/>
              </a:rPr>
              <a:t>TÔI TÀI GIỎI – BẠN CŨNG THẾ</a:t>
            </a:r>
            <a:endParaRPr lang="en-US" sz="4400" dirty="0">
              <a:solidFill>
                <a:srgbClr val="C00000"/>
              </a:solidFill>
              <a:effectLst/>
              <a:latin typeface="Arial" panose="020B0604020202020204" pitchFamily="34" charset="0"/>
              <a:ea typeface="Tahoma" panose="020B0604030504040204" pitchFamily="34" charset="0"/>
              <a:cs typeface="Arial" panose="020B0604020202020204" pitchFamily="34" charset="0"/>
            </a:endParaRPr>
          </a:p>
        </p:txBody>
      </p:sp>
      <p:pic>
        <p:nvPicPr>
          <p:cNvPr id="12" name="Picture 2" descr="Should Earthquake Insurance Be Part Of Your Disaster Plan? – Forbes Advis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64668" y="1261153"/>
            <a:ext cx="60706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Volcano vector illustration. Stock Vector Image by ©luplupme.gmail.com  #113843222"/>
          <p:cNvPicPr>
            <a:picLocks noChangeAspect="1" noChangeArrowheads="1"/>
          </p:cNvPicPr>
          <p:nvPr/>
        </p:nvPicPr>
        <p:blipFill rotWithShape="1">
          <a:blip r:embed="rId2">
            <a:extLst>
              <a:ext uri="{28A0092B-C50C-407E-A947-70E740481C1C}">
                <a14:useLocalDpi xmlns:a14="http://schemas.microsoft.com/office/drawing/2010/main" val="0"/>
              </a:ext>
            </a:extLst>
          </a:blip>
          <a:srcRect t="69453" b="6251"/>
          <a:stretch>
            <a:fillRect/>
          </a:stretch>
        </p:blipFill>
        <p:spPr bwMode="auto">
          <a:xfrm>
            <a:off x="5565730" y="5108838"/>
            <a:ext cx="6420122" cy="1559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9395" y="942340"/>
            <a:ext cx="4893310" cy="5262245"/>
          </a:xfrm>
          <a:prstGeom prst="rect">
            <a:avLst/>
          </a:prstGeom>
          <a:noFill/>
        </p:spPr>
        <p:txBody>
          <a:bodyPr wrap="square">
            <a:spAutoFit/>
          </a:bodyPr>
          <a:lstStyle/>
          <a:p>
            <a:pPr marL="457200" indent="-457200">
              <a:buFont typeface="Wingdings" panose="05000000000000000000" pitchFamily="2" charset="2"/>
              <a:buChar char="ü"/>
            </a:pPr>
            <a:r>
              <a:rPr lang="en-US" sz="2800" dirty="0">
                <a:solidFill>
                  <a:srgbClr val="7030A0"/>
                </a:solidFill>
                <a:latin typeface="Arial" panose="020B0604020202020204" pitchFamily="34" charset="0"/>
                <a:cs typeface="Arial" panose="020B0604020202020204" pitchFamily="34" charset="0"/>
              </a:rPr>
              <a:t>HS </a:t>
            </a:r>
            <a:r>
              <a:rPr lang="en-US" sz="2800" dirty="0" err="1">
                <a:solidFill>
                  <a:srgbClr val="7030A0"/>
                </a:solidFill>
                <a:latin typeface="Arial" panose="020B0604020202020204" pitchFamily="34" charset="0"/>
                <a:cs typeface="Arial" panose="020B0604020202020204" pitchFamily="34" charset="0"/>
              </a:rPr>
              <a:t>tự</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chọn</a:t>
            </a:r>
            <a:r>
              <a:rPr lang="en-US" sz="2800" dirty="0">
                <a:solidFill>
                  <a:srgbClr val="7030A0"/>
                </a:solidFill>
                <a:latin typeface="Arial" panose="020B0604020202020204" pitchFamily="34" charset="0"/>
                <a:cs typeface="Arial" panose="020B0604020202020204" pitchFamily="34" charset="0"/>
              </a:rPr>
              <a:t> 1 </a:t>
            </a:r>
            <a:r>
              <a:rPr lang="en-US" sz="2800" dirty="0" err="1">
                <a:solidFill>
                  <a:srgbClr val="7030A0"/>
                </a:solidFill>
                <a:latin typeface="Arial" panose="020B0604020202020204" pitchFamily="34" charset="0"/>
                <a:cs typeface="Arial" panose="020B0604020202020204" pitchFamily="34" charset="0"/>
              </a:rPr>
              <a:t>trong</a:t>
            </a:r>
            <a:r>
              <a:rPr lang="en-US" sz="2800" dirty="0">
                <a:solidFill>
                  <a:srgbClr val="7030A0"/>
                </a:solidFill>
                <a:latin typeface="Arial" panose="020B0604020202020204" pitchFamily="34" charset="0"/>
                <a:cs typeface="Arial" panose="020B0604020202020204" pitchFamily="34" charset="0"/>
              </a:rPr>
              <a:t> 2 </a:t>
            </a:r>
            <a:r>
              <a:rPr lang="en-US" sz="2800" dirty="0" err="1">
                <a:solidFill>
                  <a:srgbClr val="7030A0"/>
                </a:solidFill>
                <a:latin typeface="Arial" panose="020B0604020202020204" pitchFamily="34" charset="0"/>
                <a:cs typeface="Arial" panose="020B0604020202020204" pitchFamily="34" charset="0"/>
              </a:rPr>
              <a:t>yêu</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cầu</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sau</a:t>
            </a:r>
            <a:endParaRPr lang="en-US" sz="2800" dirty="0">
              <a:solidFill>
                <a:srgbClr val="7030A0"/>
              </a:solidFill>
              <a:latin typeface="Arial" panose="020B0604020202020204" pitchFamily="34" charset="0"/>
              <a:cs typeface="Arial" panose="020B0604020202020204" pitchFamily="34" charset="0"/>
            </a:endParaRP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Tìm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hiểu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về</a:t>
            </a:r>
            <a:r>
              <a:rPr lang="en-US" sz="2800" dirty="0">
                <a:solidFill>
                  <a:srgbClr val="0070C0"/>
                </a:solidFill>
                <a:latin typeface="Arial" panose="020B0604020202020204" pitchFamily="34" charset="0"/>
                <a:cs typeface="Arial" panose="020B0604020202020204" pitchFamily="34" charset="0"/>
              </a:rPr>
              <a:t> 1 </a:t>
            </a:r>
            <a:r>
              <a:rPr lang="en-US" sz="2800" dirty="0" err="1">
                <a:solidFill>
                  <a:srgbClr val="0070C0"/>
                </a:solidFill>
                <a:latin typeface="Arial" panose="020B0604020202020204" pitchFamily="34" charset="0"/>
                <a:cs typeface="Arial" panose="020B0604020202020204" pitchFamily="34" charset="0"/>
              </a:rPr>
              <a:t>trận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đất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tiêu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biểu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trên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thế</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giới</a:t>
            </a:r>
            <a:endParaRPr lang="en-US" sz="2800" dirty="0">
              <a:solidFill>
                <a:srgbClr val="0070C0"/>
              </a:solidFill>
              <a:latin typeface="Arial" panose="020B0604020202020204" pitchFamily="34" charset="0"/>
              <a:cs typeface="Arial" panose="020B0604020202020204" pitchFamily="34" charset="0"/>
            </a:endParaRPr>
          </a:p>
          <a:p>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Tìm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hiểu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về</a:t>
            </a:r>
            <a:r>
              <a:rPr lang="en-US" sz="2800" dirty="0">
                <a:solidFill>
                  <a:srgbClr val="0070C0"/>
                </a:solidFill>
                <a:latin typeface="Arial" panose="020B0604020202020204" pitchFamily="34" charset="0"/>
                <a:cs typeface="Arial" panose="020B0604020202020204" pitchFamily="34" charset="0"/>
              </a:rPr>
              <a:t> 1 </a:t>
            </a:r>
            <a:r>
              <a:rPr lang="en-US" sz="2800" dirty="0" err="1">
                <a:solidFill>
                  <a:srgbClr val="0070C0"/>
                </a:solidFill>
                <a:latin typeface="Arial" panose="020B0604020202020204" pitchFamily="34" charset="0"/>
                <a:cs typeface="Arial" panose="020B0604020202020204" pitchFamily="34" charset="0"/>
              </a:rPr>
              <a:t>ngọn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núi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lửa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tiêu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biểu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đã</a:t>
            </a:r>
            <a:r>
              <a:rPr lang="en-US" sz="2800" dirty="0">
                <a:solidFill>
                  <a:srgbClr val="0070C0"/>
                </a:solidFill>
                <a:latin typeface="Arial" panose="020B0604020202020204" pitchFamily="34" charset="0"/>
                <a:cs typeface="Arial" panose="020B0604020202020204" pitchFamily="34" charset="0"/>
              </a:rPr>
              <a:t>/</a:t>
            </a:r>
            <a:r>
              <a:rPr lang="en-US" sz="2800" dirty="0" err="1">
                <a:solidFill>
                  <a:srgbClr val="0070C0"/>
                </a:solidFill>
                <a:latin typeface="Arial" panose="020B0604020202020204" pitchFamily="34" charset="0"/>
                <a:cs typeface="Arial" panose="020B0604020202020204" pitchFamily="34" charset="0"/>
              </a:rPr>
              <a:t>đang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hoạt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trên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thế</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giới</a:t>
            </a:r>
            <a:endParaRPr lang="en-US" sz="2800" dirty="0">
              <a:solidFill>
                <a:srgbClr val="0070C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800" dirty="0" err="1">
                <a:solidFill>
                  <a:srgbClr val="7030A0"/>
                </a:solidFill>
                <a:latin typeface="Arial" panose="020B0604020202020204" pitchFamily="34" charset="0"/>
                <a:cs typeface="Arial" panose="020B0604020202020204" pitchFamily="34" charset="0"/>
              </a:rPr>
              <a:t>Nội</a:t>
            </a:r>
            <a:r>
              <a:rPr lang="en-US" sz="2800" dirty="0">
                <a:solidFill>
                  <a:srgbClr val="7030A0"/>
                </a:solidFill>
                <a:latin typeface="Arial" panose="020B0604020202020204" pitchFamily="34" charset="0"/>
                <a:cs typeface="Arial" panose="020B0604020202020204" pitchFamily="34" charset="0"/>
              </a:rPr>
              <a:t> dung: </a:t>
            </a:r>
            <a:r>
              <a:rPr lang="en-US" sz="2800" dirty="0" err="1">
                <a:solidFill>
                  <a:srgbClr val="7030A0"/>
                </a:solidFill>
                <a:latin typeface="Arial" panose="020B0604020202020204" pitchFamily="34" charset="0"/>
                <a:cs typeface="Arial" panose="020B0604020202020204" pitchFamily="34" charset="0"/>
              </a:rPr>
              <a:t>Hình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ảnh</a:t>
            </a:r>
            <a:r>
              <a:rPr lang="en-US" sz="2800" dirty="0">
                <a:solidFill>
                  <a:srgbClr val="7030A0"/>
                </a:solidFill>
                <a:latin typeface="Arial" panose="020B0604020202020204" pitchFamily="34" charset="0"/>
                <a:cs typeface="Arial" panose="020B0604020202020204" pitchFamily="34" charset="0"/>
              </a:rPr>
              <a:t>/</a:t>
            </a:r>
            <a:r>
              <a:rPr lang="en-US" sz="2800" dirty="0" err="1">
                <a:solidFill>
                  <a:srgbClr val="7030A0"/>
                </a:solidFill>
                <a:latin typeface="Arial" panose="020B0604020202020204" pitchFamily="34" charset="0"/>
                <a:cs typeface="Arial" panose="020B0604020202020204" pitchFamily="34" charset="0"/>
              </a:rPr>
              <a:t>hình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vẽ</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Thông</a:t>
            </a:r>
            <a:r>
              <a:rPr lang="en-US" sz="2800" dirty="0">
                <a:solidFill>
                  <a:srgbClr val="7030A0"/>
                </a:solidFill>
                <a:latin typeface="Arial" panose="020B0604020202020204" pitchFamily="34" charset="0"/>
                <a:cs typeface="Arial" panose="020B0604020202020204" pitchFamily="34" charset="0"/>
              </a:rPr>
              <a:t> tin </a:t>
            </a:r>
            <a:r>
              <a:rPr lang="en-US" sz="2800" dirty="0" err="1">
                <a:solidFill>
                  <a:srgbClr val="7030A0"/>
                </a:solidFill>
                <a:latin typeface="Arial" panose="020B0604020202020204" pitchFamily="34" charset="0"/>
                <a:cs typeface="Arial" panose="020B0604020202020204" pitchFamily="34" charset="0"/>
              </a:rPr>
              <a:t>trình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bày</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đẹp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cân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đối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trên</a:t>
            </a:r>
            <a:r>
              <a:rPr lang="en-US" sz="2800" dirty="0">
                <a:solidFill>
                  <a:srgbClr val="7030A0"/>
                </a:solidFill>
                <a:latin typeface="Arial" panose="020B0604020202020204" pitchFamily="34" charset="0"/>
                <a:cs typeface="Arial" panose="020B0604020202020204" pitchFamily="34" charset="0"/>
              </a:rPr>
              <a:t> 1 </a:t>
            </a:r>
            <a:r>
              <a:rPr lang="en-US" sz="2800" dirty="0" err="1">
                <a:solidFill>
                  <a:srgbClr val="7030A0"/>
                </a:solidFill>
                <a:latin typeface="Arial" panose="020B0604020202020204" pitchFamily="34" charset="0"/>
                <a:cs typeface="Arial" panose="020B0604020202020204" pitchFamily="34" charset="0"/>
              </a:rPr>
              <a:t>trang</a:t>
            </a:r>
            <a:r>
              <a:rPr lang="en-US" sz="2800" dirty="0">
                <a:solidFill>
                  <a:srgbClr val="7030A0"/>
                </a:solidFill>
                <a:latin typeface="Arial" panose="020B0604020202020204" pitchFamily="34" charset="0"/>
                <a:cs typeface="Arial" panose="020B0604020202020204" pitchFamily="34" charset="0"/>
              </a:rPr>
              <a:t> A4. </a:t>
            </a:r>
            <a:endParaRPr lang="en-US" sz="2800" dirty="0">
              <a:solidFill>
                <a:srgbClr val="7030A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800" dirty="0" err="1">
                <a:solidFill>
                  <a:srgbClr val="7030A0"/>
                </a:solidFill>
                <a:latin typeface="Arial" panose="020B0604020202020204" pitchFamily="34" charset="0"/>
                <a:cs typeface="Arial" panose="020B0604020202020204" pitchFamily="34" charset="0"/>
              </a:rPr>
              <a:t>Hình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thức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Bằng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tay</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hoặc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bằng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máy</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tính</a:t>
            </a:r>
            <a:r>
              <a:rPr lang="en-US" sz="2800" dirty="0">
                <a:solidFill>
                  <a:srgbClr val="7030A0"/>
                </a:solidFill>
                <a:latin typeface="Arial" panose="020B0604020202020204" pitchFamily="34" charset="0"/>
                <a:cs typeface="Arial" panose="020B0604020202020204" pitchFamily="34" charset="0"/>
              </a:rPr>
              <a:t> (in </a:t>
            </a:r>
            <a:r>
              <a:rPr lang="en-US" sz="2800" dirty="0" err="1">
                <a:solidFill>
                  <a:srgbClr val="7030A0"/>
                </a:solidFill>
                <a:latin typeface="Arial" panose="020B0604020202020204" pitchFamily="34" charset="0"/>
                <a:cs typeface="Arial" panose="020B0604020202020204" pitchFamily="34" charset="0"/>
              </a:rPr>
              <a:t>nộp</a:t>
            </a:r>
            <a:r>
              <a:rPr lang="en-US" sz="2800" dirty="0">
                <a:solidFill>
                  <a:srgbClr val="7030A0"/>
                </a:solidFill>
                <a:latin typeface="Arial" panose="020B0604020202020204" pitchFamily="34" charset="0"/>
                <a:cs typeface="Arial" panose="020B0604020202020204" pitchFamily="34" charset="0"/>
              </a:rPr>
              <a:t>)</a:t>
            </a:r>
            <a:endParaRPr lang="en-US" sz="2800" dirty="0">
              <a:solidFill>
                <a:srgbClr val="7030A0"/>
              </a:solidFill>
              <a:latin typeface="Arial" panose="020B0604020202020204" pitchFamily="34" charset="0"/>
              <a:cs typeface="Arial" panose="020B0604020202020204" pitchFamily="34" charset="0"/>
            </a:endParaRPr>
          </a:p>
        </p:txBody>
      </p:sp>
      <p:sp>
        <p:nvSpPr>
          <p:cNvPr id="6" name="Frame 5"/>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a:off x="1458311" y="189310"/>
            <a:ext cx="9031013" cy="9834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80340" algn="ctr">
              <a:lnSpc>
                <a:spcPct val="115000"/>
              </a:lnSpc>
              <a:spcBef>
                <a:spcPts val="0"/>
              </a:spcBef>
              <a:spcAft>
                <a:spcPts val="0"/>
              </a:spcAft>
            </a:pPr>
            <a:r>
              <a:rPr lang="en-US" sz="4000" dirty="0">
                <a:solidFill>
                  <a:srgbClr val="C00000"/>
                </a:solidFill>
                <a:effectLst/>
                <a:latin typeface="Arial" panose="020B0604020202020204" pitchFamily="34" charset="0"/>
                <a:ea typeface="Tahoma" panose="020B0604030504040204" pitchFamily="34" charset="0"/>
                <a:cs typeface="Arial" panose="020B0604020202020204" pitchFamily="34" charset="0"/>
              </a:rPr>
              <a:t>THỬ THÁCH HÔM NAY</a:t>
            </a:r>
            <a:endParaRPr lang="en-US" sz="4000" dirty="0">
              <a:solidFill>
                <a:srgbClr val="C00000"/>
              </a:solidFill>
              <a:effectLst/>
              <a:latin typeface="Arial" panose="020B0604020202020204" pitchFamily="34" charset="0"/>
              <a:ea typeface="Tahoma" panose="020B0604030504040204" pitchFamily="34" charset="0"/>
              <a:cs typeface="Arial" panose="020B0604020202020204" pitchFamily="34" charset="0"/>
            </a:endParaRPr>
          </a:p>
        </p:txBody>
      </p:sp>
      <p:graphicFrame>
        <p:nvGraphicFramePr>
          <p:cNvPr id="8" name="Content Placeholder 3"/>
          <p:cNvGraphicFramePr>
            <a:graphicFrameLocks noGrp="1"/>
          </p:cNvGraphicFramePr>
          <p:nvPr>
            <p:ph idx="1"/>
          </p:nvPr>
        </p:nvGraphicFramePr>
        <p:xfrm>
          <a:off x="4975709" y="1173118"/>
          <a:ext cx="6831722" cy="3614439"/>
        </p:xfrm>
        <a:graphic>
          <a:graphicData uri="http://schemas.openxmlformats.org/drawingml/2006/table">
            <a:tbl>
              <a:tblPr firstRow="1" firstCol="1" bandRow="1"/>
              <a:tblGrid>
                <a:gridCol w="1813358"/>
                <a:gridCol w="2506391"/>
                <a:gridCol w="2511973"/>
              </a:tblGrid>
              <a:tr h="581271">
                <a:tc>
                  <a:txBody>
                    <a:bodyPr/>
                    <a:lstStyle/>
                    <a:p>
                      <a:pPr marL="0" marR="0" indent="0" algn="ctr" fontAlgn="t">
                        <a:lnSpc>
                          <a:spcPct val="115000"/>
                        </a:lnSpc>
                        <a:spcBef>
                          <a:spcPts val="0"/>
                        </a:spcBef>
                        <a:spcAft>
                          <a:spcPts val="0"/>
                        </a:spcAft>
                      </a:pPr>
                      <a:r>
                        <a:rPr lang="en-US" sz="2400" b="1" i="0" u="none" strike="noStrike" dirty="0" err="1">
                          <a:effectLst/>
                          <a:latin typeface="Arial" panose="020B0604020202020204" pitchFamily="34" charset="0"/>
                          <a:ea typeface="Tahoma" panose="020B0604030504040204" pitchFamily="34" charset="0"/>
                          <a:cs typeface="Arial" panose="020B0604020202020204" pitchFamily="34" charset="0"/>
                        </a:rPr>
                        <a:t>Tiêu</a:t>
                      </a:r>
                      <a:r>
                        <a:rPr lang="en-US" sz="2400" b="1"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effectLst/>
                          <a:latin typeface="Arial" panose="020B0604020202020204" pitchFamily="34" charset="0"/>
                          <a:ea typeface="Tahoma" panose="020B0604030504040204" pitchFamily="34" charset="0"/>
                          <a:cs typeface="Arial" panose="020B0604020202020204" pitchFamily="34" charset="0"/>
                        </a:rPr>
                        <a:t>chí</a:t>
                      </a: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1</a:t>
                      </a:r>
                      <a:endPar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2</a:t>
                      </a:r>
                      <a:endPar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2124075">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Nội</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dung</a:t>
                      </a:r>
                      <a:endPar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endParaRPr>
                    </a:p>
                    <a:p>
                      <a:pPr marL="0" marR="0" indent="0" algn="ctr" fontAlgn="t">
                        <a:lnSpc>
                          <a:spcPct val="115000"/>
                        </a:lnSpc>
                        <a:spcBef>
                          <a:spcPts val="0"/>
                        </a:spcBef>
                        <a:spcAft>
                          <a:spcPts val="0"/>
                        </a:spcAft>
                      </a:pP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Hình</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ảnh</a:t>
                      </a: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Đáp</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ứng</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yêu</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cầu</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cơ</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bản</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về</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nội</a:t>
                      </a:r>
                      <a:r>
                        <a:rPr lang="en-US" sz="2400" b="0" i="0" u="none" strike="noStrike" dirty="0">
                          <a:effectLst/>
                          <a:latin typeface="Arial" panose="020B0604020202020204" pitchFamily="34" charset="0"/>
                          <a:cs typeface="Arial" panose="020B0604020202020204" pitchFamily="34" charset="0"/>
                        </a:rPr>
                        <a:t> dung</a:t>
                      </a:r>
                      <a:endParaRPr lang="en-US" sz="2400" b="0" i="0" u="none" strike="noStrike" dirty="0">
                        <a:effectLst/>
                        <a:latin typeface="Arial" panose="020B0604020202020204" pitchFamily="34" charset="0"/>
                        <a:cs typeface="Arial" panose="020B0604020202020204" pitchFamily="34" charset="0"/>
                      </a:endParaRPr>
                    </a:p>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Hình</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ảnh</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có</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chọn</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lọc</a:t>
                      </a: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Nội</a:t>
                      </a:r>
                      <a:r>
                        <a:rPr lang="en-US" sz="2400" b="0" i="0" u="none" strike="noStrike" dirty="0">
                          <a:effectLst/>
                          <a:latin typeface="Arial" panose="020B0604020202020204" pitchFamily="34" charset="0"/>
                          <a:cs typeface="Arial" panose="020B0604020202020204" pitchFamily="34" charset="0"/>
                        </a:rPr>
                        <a:t> dung </a:t>
                      </a:r>
                      <a:r>
                        <a:rPr lang="en-US" sz="2400" b="0" i="0" u="none" strike="noStrike" dirty="0" err="1">
                          <a:effectLst/>
                          <a:latin typeface="Arial" panose="020B0604020202020204" pitchFamily="34" charset="0"/>
                          <a:cs typeface="Arial" panose="020B0604020202020204" pitchFamily="34" charset="0"/>
                        </a:rPr>
                        <a:t>ngắn</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gọn</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sinh</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động</a:t>
                      </a:r>
                      <a:endParaRPr lang="en-US" sz="2400" b="0" i="0" u="none" strike="noStrike" dirty="0">
                        <a:effectLst/>
                        <a:latin typeface="Arial" panose="020B0604020202020204" pitchFamily="34" charset="0"/>
                        <a:cs typeface="Arial" panose="020B0604020202020204" pitchFamily="34" charset="0"/>
                      </a:endParaRPr>
                    </a:p>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Hình</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ảnh</a:t>
                      </a:r>
                      <a:r>
                        <a:rPr lang="en-US" sz="2400" b="0" i="0" u="none" strike="noStrike" dirty="0">
                          <a:effectLst/>
                          <a:latin typeface="Arial" panose="020B0604020202020204" pitchFamily="34" charset="0"/>
                          <a:cs typeface="Arial" panose="020B0604020202020204" pitchFamily="34" charset="0"/>
                        </a:rPr>
                        <a:t>/</a:t>
                      </a:r>
                      <a:r>
                        <a:rPr lang="en-US" sz="2400" b="0" i="0" u="none" strike="noStrike" dirty="0" err="1">
                          <a:effectLst/>
                          <a:latin typeface="Arial" panose="020B0604020202020204" pitchFamily="34" charset="0"/>
                          <a:cs typeface="Arial" panose="020B0604020202020204" pitchFamily="34" charset="0"/>
                        </a:rPr>
                        <a:t>hình</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vẽ</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hấp</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dẫn</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trọng</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tâm</a:t>
                      </a: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093">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Thẩm</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mỹ</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bố</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cục</a:t>
                      </a: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Chưa</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cân</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đối</a:t>
                      </a:r>
                      <a:endParaRPr lang="en-US" sz="2400" b="0" i="0" u="none" strike="noStrike" dirty="0">
                        <a:effectLst/>
                        <a:latin typeface="Arial" panose="020B0604020202020204" pitchFamily="34" charset="0"/>
                        <a:cs typeface="Arial" panose="020B0604020202020204" pitchFamily="34" charset="0"/>
                      </a:endParaRPr>
                    </a:p>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Còn</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sơ</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sài</a:t>
                      </a: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Sắc</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nét</a:t>
                      </a:r>
                      <a:endParaRPr lang="en-US" sz="2400" b="0" i="0" u="none" strike="noStrike" dirty="0">
                        <a:effectLst/>
                        <a:latin typeface="Arial" panose="020B0604020202020204" pitchFamily="34" charset="0"/>
                        <a:cs typeface="Arial" panose="020B0604020202020204" pitchFamily="34" charset="0"/>
                      </a:endParaRPr>
                    </a:p>
                    <a:p>
                      <a:pPr marL="0" marR="0" indent="0" algn="just" fontAlgn="t">
                        <a:lnSpc>
                          <a:spcPct val="115000"/>
                        </a:lnSpc>
                        <a:spcBef>
                          <a:spcPts val="0"/>
                        </a:spcBef>
                        <a:spcAft>
                          <a:spcPts val="0"/>
                        </a:spcAft>
                      </a:pPr>
                      <a:r>
                        <a:rPr lang="en-US" sz="2400" b="0" i="0" u="none" strike="noStrike" dirty="0">
                          <a:effectLst/>
                          <a:latin typeface="Arial" panose="020B0604020202020204" pitchFamily="34" charset="0"/>
                          <a:cs typeface="Arial" panose="020B0604020202020204" pitchFamily="34" charset="0"/>
                        </a:rPr>
                        <a:t>Thu </a:t>
                      </a:r>
                      <a:r>
                        <a:rPr lang="en-US" sz="2400" b="0" i="0" u="none" strike="noStrike" dirty="0" err="1">
                          <a:effectLst/>
                          <a:latin typeface="Arial" panose="020B0604020202020204" pitchFamily="34" charset="0"/>
                          <a:cs typeface="Arial" panose="020B0604020202020204" pitchFamily="34" charset="0"/>
                        </a:rPr>
                        <a:t>hút</a:t>
                      </a: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Picture 4" descr="PHÚ SĨ - NGỌN NÚI NỔI TIẾNG, BIỂU TƯỢNG CỦA ĐẤT NƯỚC NÀO?"/>
          <p:cNvPicPr>
            <a:picLocks noChangeAspect="1" noChangeArrowheads="1"/>
          </p:cNvPicPr>
          <p:nvPr/>
        </p:nvPicPr>
        <p:blipFill rotWithShape="1">
          <a:blip r:embed="rId1">
            <a:extLst>
              <a:ext uri="{28A0092B-C50C-407E-A947-70E740481C1C}">
                <a14:useLocalDpi xmlns:a14="http://schemas.microsoft.com/office/drawing/2010/main" val="0"/>
              </a:ext>
            </a:extLst>
          </a:blip>
          <a:srcRect r="-1" b="28249"/>
          <a:stretch>
            <a:fillRect/>
          </a:stretch>
        </p:blipFill>
        <p:spPr bwMode="auto">
          <a:xfrm>
            <a:off x="4975602" y="4646066"/>
            <a:ext cx="3466756" cy="1865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Vì sao nhiều người chết trong động đất ở Nepal? - Phân tích"/>
          <p:cNvPicPr>
            <a:picLocks noChangeAspect="1" noChangeArrowheads="1"/>
          </p:cNvPicPr>
          <p:nvPr/>
        </p:nvPicPr>
        <p:blipFill>
          <a:blip r:embed="rId2"/>
          <a:stretch>
            <a:fillRect/>
          </a:stretch>
        </p:blipFill>
        <p:spPr bwMode="auto">
          <a:xfrm>
            <a:off x="8572501" y="4641594"/>
            <a:ext cx="3188575" cy="1865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525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ow to Write a Genuine Thank You Note - Sugar and Spice"/>
          <p:cNvPicPr>
            <a:picLocks noChangeAspect="1" noChangeArrowheads="1"/>
          </p:cNvPicPr>
          <p:nvPr/>
        </p:nvPicPr>
        <p:blipFill rotWithShape="1">
          <a:blip r:embed="rId1">
            <a:extLst>
              <a:ext uri="{28A0092B-C50C-407E-A947-70E740481C1C}">
                <a14:useLocalDpi xmlns:a14="http://schemas.microsoft.com/office/drawing/2010/main" val="0"/>
              </a:ext>
            </a:extLst>
          </a:blip>
          <a:srcRect l="1978" r="4064"/>
          <a:stretch>
            <a:fillRect/>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p:cNvSpPr>
            <a:spLocks noGrp="1" noRot="1" noChangeAspect="1" noMove="1" noResize="1" noEditPoints="1" noAdjustHandles="1" noChangeArrowheads="1" noChangeShapeType="1" noTextEdit="1"/>
          </p:cNvSpPr>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p:cNvSpPr txBox="1"/>
          <p:nvPr/>
        </p:nvSpPr>
        <p:spPr>
          <a:xfrm>
            <a:off x="3804132" y="3842526"/>
            <a:ext cx="5634692" cy="245415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t">
            <a:normAutofit/>
          </a:bodyPr>
          <a:lstStyle/>
          <a:p>
            <a:pPr algn="ctr">
              <a:lnSpc>
                <a:spcPct val="120000"/>
              </a:lnSpc>
              <a:spcBef>
                <a:spcPct val="0"/>
              </a:spcBef>
              <a:spcAft>
                <a:spcPts val="600"/>
              </a:spcAft>
            </a:pPr>
            <a:r>
              <a:rPr lang="en-US" sz="6000" kern="1200" dirty="0">
                <a:solidFill>
                  <a:schemeClr val="tx1"/>
                </a:solidFill>
                <a:latin typeface="Arial" panose="020B0604020202020204" pitchFamily="34" charset="0"/>
                <a:ea typeface="+mj-ea"/>
                <a:cs typeface="Arial" panose="020B0604020202020204" pitchFamily="34" charset="0"/>
              </a:rPr>
              <a:t>NÚI LỬA </a:t>
            </a:r>
            <a:endParaRPr lang="en-US" sz="6000" kern="1200" dirty="0">
              <a:solidFill>
                <a:schemeClr val="tx1"/>
              </a:solidFill>
              <a:latin typeface="Arial" panose="020B0604020202020204" pitchFamily="34" charset="0"/>
              <a:ea typeface="+mj-ea"/>
              <a:cs typeface="Arial" panose="020B0604020202020204" pitchFamily="34" charset="0"/>
            </a:endParaRPr>
          </a:p>
          <a:p>
            <a:pPr algn="ctr">
              <a:lnSpc>
                <a:spcPct val="120000"/>
              </a:lnSpc>
              <a:spcBef>
                <a:spcPct val="0"/>
              </a:spcBef>
              <a:spcAft>
                <a:spcPts val="600"/>
              </a:spcAft>
            </a:pPr>
            <a:r>
              <a:rPr lang="en-US" sz="6000" kern="1200" dirty="0">
                <a:solidFill>
                  <a:schemeClr val="tx1"/>
                </a:solidFill>
                <a:latin typeface="Arial" panose="020B0604020202020204" pitchFamily="34" charset="0"/>
                <a:ea typeface="+mj-ea"/>
                <a:cs typeface="Arial" panose="020B0604020202020204" pitchFamily="34" charset="0"/>
              </a:rPr>
              <a:t>VÀ ĐỘNG ĐẤT</a:t>
            </a:r>
            <a:endParaRPr lang="en-US" sz="6000" kern="1200" dirty="0">
              <a:solidFill>
                <a:schemeClr val="tx1"/>
              </a:solidFill>
              <a:latin typeface="Arial" panose="020B0604020202020204" pitchFamily="34" charset="0"/>
              <a:ea typeface="+mj-ea"/>
              <a:cs typeface="Arial" panose="020B0604020202020204" pitchFamily="34" charset="0"/>
            </a:endParaRPr>
          </a:p>
        </p:txBody>
      </p:sp>
      <p:sp>
        <p:nvSpPr>
          <p:cNvPr id="79" name="Freeform: Shape 78"/>
          <p:cNvSpPr>
            <a:spLocks noGrp="1" noRot="1" noChangeAspect="1" noMove="1" noResize="1" noEditPoints="1" noAdjustHandles="1" noChangeArrowheads="1" noChangeShapeType="1" noTextEdit="1"/>
          </p:cNvSpPr>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p:cNvSpPr>
            <a:spLocks noGrp="1" noRot="1" noChangeAspect="1" noMove="1" noResize="1" noEditPoints="1" noAdjustHandles="1" noChangeArrowheads="1" noChangeShapeType="1" noTextEdit="1"/>
          </p:cNvSpPr>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4" name="Picture 6" descr="CLIMBING MOUNT KILIMANJARO - YouTube"/>
          <p:cNvPicPr>
            <a:picLocks noChangeAspect="1" noChangeArrowheads="1"/>
          </p:cNvPicPr>
          <p:nvPr/>
        </p:nvPicPr>
        <p:blipFill rotWithShape="1">
          <a:blip r:embed="rId1">
            <a:extLst>
              <a:ext uri="{28A0092B-C50C-407E-A947-70E740481C1C}">
                <a14:useLocalDpi xmlns:a14="http://schemas.microsoft.com/office/drawing/2010/main" val="0"/>
              </a:ext>
            </a:extLst>
          </a:blip>
          <a:srcRect l="2578" r="1093" b="4"/>
          <a:stretch>
            <a:fillRect/>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Mount Fuji: the Most Famous Mountain in Japan"/>
          <p:cNvPicPr>
            <a:picLocks noChangeAspect="1" noChangeArrowheads="1"/>
          </p:cNvPicPr>
          <p:nvPr/>
        </p:nvPicPr>
        <p:blipFill rotWithShape="1">
          <a:blip r:embed="rId2">
            <a:extLst>
              <a:ext uri="{28A0092B-C50C-407E-A947-70E740481C1C}">
                <a14:useLocalDpi xmlns:a14="http://schemas.microsoft.com/office/drawing/2010/main" val="0"/>
              </a:ext>
            </a:extLst>
          </a:blip>
          <a:srcRect l="30210" r="11285" b="-1"/>
          <a:stretch>
            <a:fillRect/>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83" name="Oval 82"/>
          <p:cNvSpPr>
            <a:spLocks noGrp="1" noRot="1" noChangeAspect="1" noMove="1" noResize="1" noEditPoints="1" noAdjustHandles="1" noChangeArrowheads="1" noChangeShapeType="1" noTextEdit="1"/>
          </p:cNvSpPr>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6" name="Picture 8" descr="Should Earthquake Insurance Be Part Of Your Disaster Plan? – Forbes Advisor"/>
          <p:cNvPicPr>
            <a:picLocks noChangeAspect="1" noChangeArrowheads="1"/>
          </p:cNvPicPr>
          <p:nvPr/>
        </p:nvPicPr>
        <p:blipFill rotWithShape="1">
          <a:blip r:embed="rId3">
            <a:extLst>
              <a:ext uri="{28A0092B-C50C-407E-A947-70E740481C1C}">
                <a14:useLocalDpi xmlns:a14="http://schemas.microsoft.com/office/drawing/2010/main" val="0"/>
              </a:ext>
            </a:extLst>
          </a:blip>
          <a:srcRect l="22810" r="20692" b="3"/>
          <a:stretch>
            <a:fillRect/>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85" name="Freeform: Shape 84"/>
          <p:cNvSpPr>
            <a:spLocks noGrp="1" noRot="1" noChangeAspect="1" noMove="1" noResize="1" noEditPoints="1" noAdjustHandles="1" noChangeArrowheads="1" noChangeShapeType="1" noTextEdit="1"/>
          </p:cNvSpPr>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8" name="Picture 10" descr="Earthquakes: Everything you need to know - ClearIAS"/>
          <p:cNvPicPr>
            <a:picLocks noChangeAspect="1" noChangeArrowheads="1"/>
          </p:cNvPicPr>
          <p:nvPr/>
        </p:nvPicPr>
        <p:blipFill rotWithShape="1">
          <a:blip r:embed="rId4">
            <a:extLst>
              <a:ext uri="{28A0092B-C50C-407E-A947-70E740481C1C}">
                <a14:useLocalDpi xmlns:a14="http://schemas.microsoft.com/office/drawing/2010/main" val="0"/>
              </a:ext>
            </a:extLst>
          </a:blip>
          <a:srcRect l="8184" r="23378" b="-2"/>
          <a:stretch>
            <a:fillRect/>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87" name="Freeform: Shape 86"/>
          <p:cNvSpPr>
            <a:spLocks noGrp="1" noRot="1" noChangeAspect="1" noMove="1" noResize="1" noEditPoints="1" noAdjustHandles="1" noChangeArrowheads="1" noChangeShapeType="1" noTextEdit="1"/>
          </p:cNvSpPr>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Độc đáo tour du lịch khám phá núi lửa ở Gia Lai"/>
          <p:cNvPicPr>
            <a:picLocks noChangeAspect="1" noChangeArrowheads="1"/>
          </p:cNvPicPr>
          <p:nvPr/>
        </p:nvPicPr>
        <p:blipFill rotWithShape="1">
          <a:blip r:embed="rId5">
            <a:extLst>
              <a:ext uri="{28A0092B-C50C-407E-A947-70E740481C1C}">
                <a14:useLocalDpi xmlns:a14="http://schemas.microsoft.com/office/drawing/2010/main" val="0"/>
              </a:ext>
            </a:extLst>
          </a:blip>
          <a:srcRect l="21948" r="23489" b="-2"/>
          <a:stretch>
            <a:fillRect/>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564638" y="6250640"/>
            <a:ext cx="6096000" cy="523220"/>
          </a:xfrm>
          <a:prstGeom prst="rect">
            <a:avLst/>
          </a:prstGeom>
          <a:noFill/>
        </p:spPr>
        <p:txBody>
          <a:bodyPr wrap="square">
            <a:spAutoFit/>
          </a:bodyPr>
          <a:lstStyle/>
          <a:p>
            <a:pPr algn="ctr"/>
            <a:r>
              <a:rPr lang="en-US" sz="2800" b="1" dirty="0" err="1">
                <a:solidFill>
                  <a:srgbClr val="FFFF00"/>
                </a:solidFill>
                <a:latin typeface="#9Slide05 SVNEgregio Script" panose="02000500000000000000" pitchFamily="2" charset="0"/>
                <a:ea typeface="Tahoma" panose="020B0604030504040204" pitchFamily="34" charset="0"/>
                <a:cs typeface="Tahoma" panose="020B0604030504040204" pitchFamily="34" charset="0"/>
              </a:rPr>
              <a:t>Bài</a:t>
            </a:r>
            <a:r>
              <a:rPr lang="en-US" sz="2800" b="1" dirty="0">
                <a:solidFill>
                  <a:srgbClr val="FFFF00"/>
                </a:solidFill>
                <a:latin typeface="#9Slide05 SVNEgregio Script" panose="02000500000000000000" pitchFamily="2" charset="0"/>
                <a:ea typeface="Tahoma" panose="020B0604030504040204" pitchFamily="34" charset="0"/>
                <a:cs typeface="Tahoma" panose="020B0604030504040204" pitchFamily="34" charset="0"/>
              </a:rPr>
              <a:t> 12 – </a:t>
            </a:r>
            <a:r>
              <a:rPr lang="en-US" sz="2800" b="1" dirty="0" err="1">
                <a:solidFill>
                  <a:srgbClr val="FFFF00"/>
                </a:solidFill>
                <a:latin typeface="#9Slide05 SVNEgregio Script" panose="02000500000000000000" pitchFamily="2" charset="0"/>
                <a:ea typeface="Tahoma" panose="020B0604030504040204" pitchFamily="34" charset="0"/>
                <a:cs typeface="Tahoma" panose="020B0604030504040204" pitchFamily="34" charset="0"/>
              </a:rPr>
              <a:t>Địa</a:t>
            </a:r>
            <a:r>
              <a:rPr lang="en-US" sz="2800" b="1" dirty="0">
                <a:solidFill>
                  <a:srgbClr val="FFFF00"/>
                </a:solidFill>
                <a:latin typeface="#9Slide05 SVNEgregio Script" panose="02000500000000000000" pitchFamily="2" charset="0"/>
                <a:ea typeface="Tahoma" panose="020B0604030504040204" pitchFamily="34" charset="0"/>
                <a:cs typeface="Tahoma" panose="020B0604030504040204" pitchFamily="34" charset="0"/>
              </a:rPr>
              <a:t> </a:t>
            </a:r>
            <a:r>
              <a:rPr lang="en-US" sz="2800" b="1" dirty="0" err="1">
                <a:solidFill>
                  <a:srgbClr val="FFFF00"/>
                </a:solidFill>
                <a:latin typeface="#9Slide05 SVNEgregio Script" panose="02000500000000000000" pitchFamily="2" charset="0"/>
                <a:ea typeface="Tahoma" panose="020B0604030504040204" pitchFamily="34" charset="0"/>
                <a:cs typeface="Tahoma" panose="020B0604030504040204" pitchFamily="34" charset="0"/>
              </a:rPr>
              <a:t>lí</a:t>
            </a:r>
            <a:r>
              <a:rPr lang="en-US" sz="2800" b="1" dirty="0">
                <a:solidFill>
                  <a:srgbClr val="FFFF00"/>
                </a:solidFill>
                <a:latin typeface="#9Slide05 SVNEgregio Script" panose="02000500000000000000" pitchFamily="2" charset="0"/>
                <a:ea typeface="Tahoma" panose="020B0604030504040204" pitchFamily="34" charset="0"/>
                <a:cs typeface="Tahoma" panose="020B0604030504040204" pitchFamily="34" charset="0"/>
              </a:rPr>
              <a:t> 6</a:t>
            </a:r>
            <a:endParaRPr lang="en-US" sz="2800" b="1" dirty="0">
              <a:solidFill>
                <a:srgbClr val="FFFF00"/>
              </a:solidFill>
              <a:latin typeface="#9Slide05 SVNEgregio Script" panose="02000500000000000000" pitchFamily="2" charset="0"/>
              <a:ea typeface="Tahoma" panose="020B0604030504040204" pitchFamily="34" charset="0"/>
              <a:cs typeface="Tahoma" panose="020B0604030504040204" pitchFamily="34" charset="0"/>
            </a:endParaRPr>
          </a:p>
        </p:txBody>
      </p:sp>
    </p:spTree>
  </p:cSld>
  <p:clrMapOvr>
    <a:overrideClrMapping bg1="dk1" tx1="lt1" bg2="dk2" tx2="lt2" accent1="accent1" accent2="accent2" accent3="accent3" accent4="accent4" accent5="accent5" accent6="accent6" hlink="hlink" folHlink="folHlink"/>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18440" y="1117600"/>
          <a:ext cx="5661025" cy="5357495"/>
        </p:xfrm>
        <a:graphic>
          <a:graphicData uri="http://schemas.openxmlformats.org/drawingml/2006/table">
            <a:tbl>
              <a:tblPr firstRow="1" firstCol="1" bandRow="1"/>
              <a:tblGrid>
                <a:gridCol w="1975485"/>
                <a:gridCol w="1820545"/>
                <a:gridCol w="1864995"/>
              </a:tblGrid>
              <a:tr h="592672">
                <a:tc>
                  <a:txBody>
                    <a:bodyPr/>
                    <a:lstStyle/>
                    <a:p>
                      <a:pPr marL="0" marR="0" indent="0" algn="ctr" fontAlgn="t">
                        <a:lnSpc>
                          <a:spcPct val="115000"/>
                        </a:lnSpc>
                        <a:spcBef>
                          <a:spcPts val="0"/>
                        </a:spcBef>
                        <a:spcAft>
                          <a:spcPts val="0"/>
                        </a:spcAft>
                      </a:pPr>
                      <a:r>
                        <a:rPr lang="en-US" sz="2400" b="1" i="0" u="none" strike="noStrike" dirty="0" err="1">
                          <a:effectLst/>
                          <a:latin typeface="Arial" panose="020B0604020202020204" pitchFamily="34" charset="0"/>
                          <a:ea typeface="Tahoma" panose="020B0604030504040204" pitchFamily="34" charset="0"/>
                          <a:cs typeface="Arial" panose="020B0604020202020204" pitchFamily="34" charset="0"/>
                        </a:rPr>
                        <a:t>T</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ên</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hoạt</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endPar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Núi lửa</a:t>
                      </a:r>
                      <a:endPar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 đất</a:t>
                      </a:r>
                      <a:endPar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088635">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Nguyên</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nhân</a:t>
                      </a:r>
                      <a:endPar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8635">
                <a:tc>
                  <a:txBody>
                    <a:bodyPr/>
                    <a:lstStyle/>
                    <a:p>
                      <a:pPr marL="0" marR="0" indent="0" algn="ctr" fontAlgn="t">
                        <a:lnSpc>
                          <a:spcPct val="115000"/>
                        </a:lnSpc>
                        <a:spcBef>
                          <a:spcPts val="0"/>
                        </a:spcBef>
                        <a:spcAft>
                          <a:spcPts val="0"/>
                        </a:spcAft>
                      </a:pP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Biểu</a:t>
                      </a:r>
                      <a:r>
                        <a:rPr lang="en-US" sz="24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hiện</a:t>
                      </a:r>
                      <a:endParaRPr lang="en-US" sz="24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8635">
                <a:tc>
                  <a:txBody>
                    <a:bodyPr/>
                    <a:lstStyle/>
                    <a:p>
                      <a:pPr marL="0" marR="0" indent="0" algn="ctr"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Hậu</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quả</a:t>
                      </a:r>
                      <a:endParaRPr lang="en-US" sz="24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8635">
                <a:tc>
                  <a:txBody>
                    <a:bodyPr/>
                    <a:lstStyle/>
                    <a:p>
                      <a:pPr marL="0" marR="0" indent="0" algn="ctr" fontAlgn="t">
                        <a:lnSpc>
                          <a:spcPct val="115000"/>
                        </a:lnSpc>
                        <a:spcBef>
                          <a:spcPts val="0"/>
                        </a:spcBef>
                        <a:spcAft>
                          <a:spcPts val="0"/>
                        </a:spcAft>
                      </a:pPr>
                      <a:r>
                        <a:rPr lang="en-US" sz="2400" b="0" i="0" u="none" strike="noStrike" dirty="0" err="1">
                          <a:effectLst/>
                          <a:latin typeface="Arial" panose="020B0604020202020204" pitchFamily="34" charset="0"/>
                          <a:cs typeface="Arial" panose="020B0604020202020204" pitchFamily="34" charset="0"/>
                        </a:rPr>
                        <a:t>Phòng</a:t>
                      </a:r>
                      <a:r>
                        <a:rPr lang="en-US" sz="2400" b="0" i="0" u="none" strike="noStrike" dirty="0">
                          <a:effectLst/>
                          <a:latin typeface="Arial" panose="020B0604020202020204" pitchFamily="34" charset="0"/>
                          <a:cs typeface="Arial" panose="020B0604020202020204" pitchFamily="34" charset="0"/>
                        </a:rPr>
                        <a:t> </a:t>
                      </a:r>
                      <a:r>
                        <a:rPr lang="en-US" sz="2400" b="0" i="0" u="none" strike="noStrike" dirty="0" err="1">
                          <a:effectLst/>
                          <a:latin typeface="Arial" panose="020B0604020202020204" pitchFamily="34" charset="0"/>
                          <a:cs typeface="Arial" panose="020B0604020202020204" pitchFamily="34" charset="0"/>
                        </a:rPr>
                        <a:t>chống</a:t>
                      </a:r>
                      <a:endParaRPr lang="en-US" sz="24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4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Frame 7"/>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419690" y="273330"/>
            <a:ext cx="5460000" cy="706755"/>
          </a:xfrm>
          <a:prstGeom prst="rect">
            <a:avLst/>
          </a:prstGeom>
          <a:noFill/>
        </p:spPr>
        <p:txBody>
          <a:bodyPr wrap="square">
            <a:spAutoFit/>
          </a:bodyPr>
          <a:lstStyle/>
          <a:p>
            <a:pPr algn="ctr"/>
            <a:r>
              <a:rPr lang="en-US" sz="4000" dirty="0">
                <a:solidFill>
                  <a:srgbClr val="FF0000"/>
                </a:solidFill>
                <a:latin typeface="Arial" panose="020B0604020202020204" pitchFamily="34" charset="0"/>
                <a:cs typeface="Arial" panose="020B0604020202020204" pitchFamily="34" charset="0"/>
              </a:rPr>
              <a:t>CHUYÊN GIA TRỔ TÀI</a:t>
            </a:r>
            <a:endParaRPr lang="en-US" sz="4000" dirty="0">
              <a:solidFill>
                <a:srgbClr val="FF0000"/>
              </a:solidFill>
              <a:latin typeface="Arial" panose="020B0604020202020204" pitchFamily="34" charset="0"/>
              <a:cs typeface="Arial" panose="020B0604020202020204" pitchFamily="34" charset="0"/>
            </a:endParaRPr>
          </a:p>
        </p:txBody>
      </p:sp>
      <p:sp>
        <p:nvSpPr>
          <p:cNvPr id="23" name="TextBox 22"/>
          <p:cNvSpPr txBox="1"/>
          <p:nvPr/>
        </p:nvSpPr>
        <p:spPr>
          <a:xfrm>
            <a:off x="6020676" y="347403"/>
            <a:ext cx="3516614" cy="939800"/>
          </a:xfrm>
          <a:prstGeom prst="rect">
            <a:avLst/>
          </a:prstGeom>
          <a:solidFill>
            <a:schemeClr val="accent2">
              <a:lumMod val="20000"/>
              <a:lumOff val="80000"/>
            </a:schemeClr>
          </a:solidFill>
        </p:spPr>
        <p:txBody>
          <a:bodyPr wrap="square">
            <a:spAutoFit/>
          </a:bodyPr>
          <a:lstStyle/>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Thời</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gian</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20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phút</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làm</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việc</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nhóm</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trên</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Giấy</a:t>
            </a:r>
            <a:r>
              <a:rPr lang="en-US" sz="2400" dirty="0">
                <a:latin typeface="Arial" panose="020B0604020202020204" pitchFamily="34" charset="0"/>
                <a:ea typeface="Tahoma" panose="020B0604030504040204" pitchFamily="34" charset="0"/>
                <a:cs typeface="Arial" panose="020B0604020202020204" pitchFamily="34" charset="0"/>
              </a:rPr>
              <a:t> A1</a:t>
            </a:r>
            <a:endParaRPr lang="en-US" sz="2400" b="0" i="0" u="none" strike="noStrike" dirty="0">
              <a:effectLst/>
              <a:latin typeface="Arial" panose="020B0604020202020204" pitchFamily="34" charset="0"/>
              <a:ea typeface="Tahoma" panose="020B0604030504040204" pitchFamily="34" charset="0"/>
              <a:cs typeface="Arial" panose="020B0604020202020204" pitchFamily="34" charset="0"/>
            </a:endParaRPr>
          </a:p>
        </p:txBody>
      </p:sp>
      <p:pic>
        <p:nvPicPr>
          <p:cNvPr id="2" name="5 Minute Timer (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744054" y="273330"/>
            <a:ext cx="2080829" cy="1169553"/>
          </a:xfrm>
          <a:prstGeom prst="rect">
            <a:avLst/>
          </a:prstGeom>
        </p:spPr>
      </p:pic>
      <p:sp>
        <p:nvSpPr>
          <p:cNvPr id="19" name="TextBox 18"/>
          <p:cNvSpPr txBox="1"/>
          <p:nvPr/>
        </p:nvSpPr>
        <p:spPr>
          <a:xfrm>
            <a:off x="6020675" y="1543665"/>
            <a:ext cx="5804207" cy="1364615"/>
          </a:xfrm>
          <a:prstGeom prst="rect">
            <a:avLst/>
          </a:prstGeom>
          <a:solidFill>
            <a:schemeClr val="accent5">
              <a:lumMod val="20000"/>
              <a:lumOff val="80000"/>
            </a:schemeClr>
          </a:solidFill>
        </p:spPr>
        <p:txBody>
          <a:bodyPr wrap="square">
            <a:spAutoFit/>
          </a:bodyPr>
          <a:lstStyle/>
          <a:p>
            <a:pPr marL="0" marR="0" indent="0" algn="just">
              <a:lnSpc>
                <a:spcPct val="115000"/>
              </a:lnSpc>
              <a:spcBef>
                <a:spcPts val="0"/>
              </a:spcBef>
              <a:spcAft>
                <a:spcPts val="0"/>
              </a:spcAft>
            </a:pPr>
            <a:r>
              <a:rPr lang="en-US" sz="2400" dirty="0">
                <a:effectLst/>
                <a:latin typeface="Arial" panose="020B0604020202020204" pitchFamily="34" charset="0"/>
                <a:ea typeface="Tahoma" panose="020B0604030504040204" pitchFamily="34" charset="0"/>
                <a:cs typeface="Arial" panose="020B0604020202020204" pitchFamily="34" charset="0"/>
              </a:rPr>
              <a:t>+ 5 </a:t>
            </a:r>
            <a:r>
              <a:rPr lang="en-US" sz="2400" dirty="0" err="1">
                <a:effectLst/>
                <a:latin typeface="Arial" panose="020B0604020202020204" pitchFamily="34" charset="0"/>
                <a:ea typeface="Tahoma" panose="020B0604030504040204" pitchFamily="34" charset="0"/>
                <a:cs typeface="Arial" panose="020B0604020202020204" pitchFamily="34" charset="0"/>
              </a:rPr>
              <a:t>phút</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làm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nhiệm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vụ</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nhóm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chuẩn</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bị</a:t>
            </a:r>
            <a:endParaRPr lang="en-US" sz="2400" dirty="0">
              <a:effectLst/>
              <a:latin typeface="Arial" panose="020B0604020202020204" pitchFamily="34" charset="0"/>
              <a:ea typeface="Tahoma" panose="020B0604030504040204" pitchFamily="34" charset="0"/>
              <a:cs typeface="Arial" panose="020B0604020202020204" pitchFamily="34" charset="0"/>
            </a:endParaRPr>
          </a:p>
          <a:p>
            <a:pPr marL="0" marR="0" indent="0" algn="just">
              <a:lnSpc>
                <a:spcPct val="115000"/>
              </a:lnSpc>
              <a:spcBef>
                <a:spcPts val="0"/>
              </a:spcBef>
              <a:spcAft>
                <a:spcPts val="0"/>
              </a:spcAft>
            </a:pPr>
            <a:r>
              <a:rPr lang="en-US" sz="2400" dirty="0">
                <a:effectLst/>
                <a:latin typeface="Arial" panose="020B0604020202020204" pitchFamily="34" charset="0"/>
                <a:ea typeface="Tahoma" panose="020B0604030504040204" pitchFamily="34" charset="0"/>
                <a:cs typeface="Arial" panose="020B0604020202020204" pitchFamily="34" charset="0"/>
              </a:rPr>
              <a:t>+ 3 </a:t>
            </a:r>
            <a:r>
              <a:rPr lang="en-US" sz="2400" dirty="0" err="1">
                <a:effectLst/>
                <a:latin typeface="Arial" panose="020B0604020202020204" pitchFamily="34" charset="0"/>
                <a:ea typeface="Tahoma" panose="020B0604030504040204" pitchFamily="34" charset="0"/>
                <a:cs typeface="Arial" panose="020B0604020202020204" pitchFamily="34" charset="0"/>
              </a:rPr>
              <a:t>Nhóm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lẻ</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tìm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hiểu</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núi</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lửa</a:t>
            </a:r>
            <a:endParaRPr lang="en-US" sz="2400" dirty="0">
              <a:latin typeface="Arial" panose="020B0604020202020204" pitchFamily="34" charset="0"/>
              <a:ea typeface="Tahoma" panose="020B0604030504040204" pitchFamily="34" charset="0"/>
              <a:cs typeface="Arial" panose="020B0604020202020204" pitchFamily="34" charset="0"/>
            </a:endParaRPr>
          </a:p>
          <a:p>
            <a:pPr marL="0" marR="0" indent="0" algn="just">
              <a:lnSpc>
                <a:spcPct val="115000"/>
              </a:lnSpc>
              <a:spcBef>
                <a:spcPts val="0"/>
              </a:spcBef>
              <a:spcAft>
                <a:spcPts val="0"/>
              </a:spcAft>
            </a:pPr>
            <a:r>
              <a:rPr lang="en-US" sz="2400" dirty="0">
                <a:effectLst/>
                <a:latin typeface="Arial" panose="020B0604020202020204" pitchFamily="34" charset="0"/>
                <a:ea typeface="Tahoma" panose="020B0604030504040204" pitchFamily="34" charset="0"/>
                <a:cs typeface="Arial" panose="020B0604020202020204" pitchFamily="34" charset="0"/>
              </a:rPr>
              <a:t>+ 3 </a:t>
            </a:r>
            <a:r>
              <a:rPr lang="en-US" sz="2400" dirty="0" err="1">
                <a:effectLst/>
                <a:latin typeface="Arial" panose="020B0604020202020204" pitchFamily="34" charset="0"/>
                <a:ea typeface="Tahoma" panose="020B0604030504040204" pitchFamily="34" charset="0"/>
                <a:cs typeface="Arial" panose="020B0604020202020204" pitchFamily="34" charset="0"/>
              </a:rPr>
              <a:t>Nhóm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chẵn</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tìm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hiểu</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động</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đất</a:t>
            </a:r>
            <a:endParaRPr lang="en-US" sz="2400" dirty="0" err="1">
              <a:effectLst/>
              <a:latin typeface="Arial" panose="020B0604020202020204" pitchFamily="34" charset="0"/>
              <a:ea typeface="Tahoma" panose="020B0604030504040204" pitchFamily="34" charset="0"/>
              <a:cs typeface="Arial" panose="020B0604020202020204" pitchFamily="34" charset="0"/>
            </a:endParaRPr>
          </a:p>
        </p:txBody>
      </p:sp>
      <p:sp>
        <p:nvSpPr>
          <p:cNvPr id="20" name="TextBox 19"/>
          <p:cNvSpPr txBox="1"/>
          <p:nvPr/>
        </p:nvSpPr>
        <p:spPr>
          <a:xfrm>
            <a:off x="6020676" y="3009309"/>
            <a:ext cx="5804206" cy="1364615"/>
          </a:xfrm>
          <a:prstGeom prst="rect">
            <a:avLst/>
          </a:prstGeom>
          <a:solidFill>
            <a:schemeClr val="accent2">
              <a:lumMod val="20000"/>
              <a:lumOff val="80000"/>
            </a:schemeClr>
          </a:solidFill>
        </p:spPr>
        <p:txBody>
          <a:bodyPr wrap="square">
            <a:spAutoFit/>
          </a:bodyPr>
          <a:lstStyle/>
          <a:p>
            <a:pPr marL="0" marR="0" indent="0" algn="just" fontAlgn="t">
              <a:lnSpc>
                <a:spcPct val="115000"/>
              </a:lnSpc>
              <a:spcBef>
                <a:spcPts val="0"/>
              </a:spcBef>
              <a:spcAft>
                <a:spcPts val="0"/>
              </a:spcAft>
            </a:pP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Hoàn</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thành</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&gt;&gt;&gt;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ghép</a:t>
            </a:r>
            <a:r>
              <a:rPr lang="en-US" sz="2400" b="0"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rPr>
              <a:t>nhóm</a:t>
            </a:r>
            <a:r>
              <a:rPr lang="en-US" sz="2400" dirty="0">
                <a:latin typeface="Arial" panose="020B0604020202020204" pitchFamily="34" charset="0"/>
                <a:ea typeface="Tahoma" panose="020B0604030504040204" pitchFamily="34" charset="0"/>
                <a:cs typeface="Arial" panose="020B0604020202020204" pitchFamily="34" charset="0"/>
              </a:rPr>
              <a:t> &gt;&gt;&gt; 3 HS </a:t>
            </a:r>
            <a:r>
              <a:rPr lang="en-US" sz="2400" dirty="0" err="1">
                <a:latin typeface="Arial" panose="020B0604020202020204" pitchFamily="34" charset="0"/>
                <a:ea typeface="Tahoma" panose="020B0604030504040204" pitchFamily="34" charset="0"/>
                <a:cs typeface="Arial" panose="020B0604020202020204" pitchFamily="34" charset="0"/>
              </a:rPr>
              <a:t>nhóm</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chẵn</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lẻ</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đổi</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chỗ</a:t>
            </a:r>
            <a:r>
              <a:rPr lang="en-US" sz="2400" dirty="0">
                <a:latin typeface="Arial" panose="020B0604020202020204" pitchFamily="34" charset="0"/>
                <a:ea typeface="Tahoma" panose="020B0604030504040204" pitchFamily="34" charset="0"/>
                <a:cs typeface="Arial" panose="020B0604020202020204" pitchFamily="34" charset="0"/>
              </a:rPr>
              <a:t> &gt;&gt;&gt; HS </a:t>
            </a:r>
            <a:r>
              <a:rPr lang="en-US" sz="2400" dirty="0" err="1">
                <a:latin typeface="Arial" panose="020B0604020202020204" pitchFamily="34" charset="0"/>
                <a:ea typeface="Tahoma" panose="020B0604030504040204" pitchFamily="34" charset="0"/>
                <a:cs typeface="Arial" panose="020B0604020202020204" pitchFamily="34" charset="0"/>
              </a:rPr>
              <a:t>tự</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ghi</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bài</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theo</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mẫu</a:t>
            </a:r>
            <a:endParaRPr lang="en-US" sz="2400" b="0" i="0" u="none" strike="noStrike" dirty="0" err="1">
              <a:effectLst/>
              <a:latin typeface="Arial" panose="020B0604020202020204" pitchFamily="34" charset="0"/>
              <a:ea typeface="Tahoma" panose="020B0604030504040204" pitchFamily="34" charset="0"/>
              <a:cs typeface="Arial" panose="020B0604020202020204" pitchFamily="34" charset="0"/>
            </a:endParaRPr>
          </a:p>
        </p:txBody>
      </p:sp>
      <p:graphicFrame>
        <p:nvGraphicFramePr>
          <p:cNvPr id="21" name="Content Placeholder 3"/>
          <p:cNvGraphicFramePr/>
          <p:nvPr/>
        </p:nvGraphicFramePr>
        <p:xfrm>
          <a:off x="6020435" y="4394835"/>
          <a:ext cx="5803900" cy="2136775"/>
        </p:xfrm>
        <a:graphic>
          <a:graphicData uri="http://schemas.openxmlformats.org/drawingml/2006/table">
            <a:tbl>
              <a:tblPr firstRow="1" firstCol="1" bandRow="1"/>
              <a:tblGrid>
                <a:gridCol w="3634740"/>
                <a:gridCol w="708025"/>
                <a:gridCol w="717550"/>
                <a:gridCol w="743585"/>
              </a:tblGrid>
              <a:tr h="490220">
                <a:tc>
                  <a:txBody>
                    <a:bodyPr/>
                    <a:lstStyle/>
                    <a:p>
                      <a:pPr marL="0" marR="0" indent="0" algn="ctr" fontAlgn="t">
                        <a:lnSpc>
                          <a:spcPct val="115000"/>
                        </a:lnSpc>
                        <a:spcBef>
                          <a:spcPts val="0"/>
                        </a:spcBef>
                        <a:spcAft>
                          <a:spcPts val="0"/>
                        </a:spcAft>
                      </a:pPr>
                      <a:r>
                        <a:rPr lang="en-US" sz="2000" b="1" i="0" u="none" strike="noStrike" dirty="0" err="1">
                          <a:effectLst/>
                          <a:latin typeface="Arial" panose="020B0604020202020204" pitchFamily="34" charset="0"/>
                          <a:ea typeface="Tahoma" panose="020B0604030504040204" pitchFamily="34" charset="0"/>
                          <a:cs typeface="Arial" panose="020B0604020202020204" pitchFamily="34" charset="0"/>
                        </a:rPr>
                        <a:t>Tiêu</a:t>
                      </a:r>
                      <a:r>
                        <a:rPr lang="en-US" sz="2000" b="1"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000" b="1" i="0" u="none" strike="noStrike" dirty="0" err="1">
                          <a:effectLst/>
                          <a:latin typeface="Arial" panose="020B0604020202020204" pitchFamily="34" charset="0"/>
                          <a:ea typeface="Tahoma" panose="020B0604030504040204" pitchFamily="34" charset="0"/>
                          <a:cs typeface="Arial" panose="020B0604020202020204" pitchFamily="34" charset="0"/>
                        </a:rPr>
                        <a:t>chí</a:t>
                      </a:r>
                      <a:endParaRPr lang="en-US" sz="2000" b="1" i="0" u="none" strike="noStrike" dirty="0" err="1">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000" b="0" i="0" u="none" strike="noStrike" dirty="0">
                          <a:effectLst/>
                          <a:latin typeface="Arial" panose="020B0604020202020204" pitchFamily="34" charset="0"/>
                          <a:cs typeface="Arial" panose="020B0604020202020204" pitchFamily="34" charset="0"/>
                        </a:rPr>
                        <a:t>1</a:t>
                      </a: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000" b="0" i="0" u="none" strike="noStrike" dirty="0">
                          <a:effectLst/>
                          <a:latin typeface="Arial" panose="020B0604020202020204" pitchFamily="34" charset="0"/>
                          <a:cs typeface="Arial" panose="020B0604020202020204" pitchFamily="34" charset="0"/>
                        </a:rPr>
                        <a:t>2</a:t>
                      </a: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000" b="0" i="0" u="none" strike="noStrike" dirty="0">
                          <a:effectLst/>
                          <a:latin typeface="Arial" panose="020B0604020202020204" pitchFamily="34" charset="0"/>
                          <a:cs typeface="Arial" panose="020B0604020202020204" pitchFamily="34" charset="0"/>
                        </a:rPr>
                        <a:t>3</a:t>
                      </a: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665480">
                <a:tc>
                  <a:txBody>
                    <a:bodyPr/>
                    <a:lstStyle/>
                    <a:p>
                      <a:pPr marL="0" marR="0" indent="0" algn="just" fontAlgn="t">
                        <a:lnSpc>
                          <a:spcPct val="115000"/>
                        </a:lnSpc>
                        <a:spcBef>
                          <a:spcPts val="0"/>
                        </a:spcBef>
                        <a:spcAft>
                          <a:spcPts val="0"/>
                        </a:spcAft>
                      </a:pPr>
                      <a:r>
                        <a:rPr lang="en-US" sz="2000" b="0" i="0" u="none" strike="noStrike" dirty="0" err="1">
                          <a:effectLst/>
                          <a:latin typeface="Arial" panose="020B0604020202020204" pitchFamily="34" charset="0"/>
                          <a:cs typeface="Arial" panose="020B0604020202020204" pitchFamily="34" charset="0"/>
                        </a:rPr>
                        <a:t>Nội</a:t>
                      </a:r>
                      <a:r>
                        <a:rPr lang="en-US" sz="2000" b="0" i="0" u="none" strike="noStrike" dirty="0">
                          <a:effectLst/>
                          <a:latin typeface="Arial" panose="020B0604020202020204" pitchFamily="34" charset="0"/>
                          <a:cs typeface="Arial" panose="020B0604020202020204" pitchFamily="34" charset="0"/>
                        </a:rPr>
                        <a:t> dung </a:t>
                      </a:r>
                      <a:r>
                        <a:rPr lang="en-US" sz="2000" b="0" i="0" u="none" strike="noStrike" dirty="0" err="1">
                          <a:effectLst/>
                          <a:latin typeface="Arial" panose="020B0604020202020204" pitchFamily="34" charset="0"/>
                          <a:cs typeface="Arial" panose="020B0604020202020204" pitchFamily="34" charset="0"/>
                        </a:rPr>
                        <a:t>đầy</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đủ</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rõ</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ràng</a:t>
                      </a:r>
                      <a:endParaRPr lang="en-US" sz="20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855">
                <a:tc>
                  <a:txBody>
                    <a:bodyPr/>
                    <a:lstStyle/>
                    <a:p>
                      <a:pPr marL="0" marR="0" indent="0" algn="just" fontAlgn="t">
                        <a:lnSpc>
                          <a:spcPct val="115000"/>
                        </a:lnSpc>
                        <a:spcBef>
                          <a:spcPts val="0"/>
                        </a:spcBef>
                        <a:spcAft>
                          <a:spcPts val="0"/>
                        </a:spcAft>
                      </a:pPr>
                      <a:r>
                        <a:rPr lang="en-US" sz="2000" b="0" i="0" u="none" strike="noStrike" dirty="0" err="1">
                          <a:effectLst/>
                          <a:latin typeface="Arial" panose="020B0604020202020204" pitchFamily="34" charset="0"/>
                          <a:cs typeface="Arial" panose="020B0604020202020204" pitchFamily="34" charset="0"/>
                        </a:rPr>
                        <a:t>Bố</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cục</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cân</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đối</a:t>
                      </a:r>
                      <a:r>
                        <a:rPr lang="en-US" sz="2000" b="0" i="0" u="none" strike="noStrike" dirty="0">
                          <a:effectLst/>
                          <a:latin typeface="Arial" panose="020B0604020202020204" pitchFamily="34" charset="0"/>
                          <a:cs typeface="Arial" panose="020B0604020202020204" pitchFamily="34" charset="0"/>
                        </a:rPr>
                        <a:t>, khoa </a:t>
                      </a:r>
                      <a:r>
                        <a:rPr lang="en-US" sz="2000" b="0" i="0" u="none" strike="noStrike" dirty="0" err="1">
                          <a:effectLst/>
                          <a:latin typeface="Arial" panose="020B0604020202020204" pitchFamily="34" charset="0"/>
                          <a:cs typeface="Arial" panose="020B0604020202020204" pitchFamily="34" charset="0"/>
                        </a:rPr>
                        <a:t>học</a:t>
                      </a:r>
                      <a:endParaRPr lang="en-US" sz="20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0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220">
                <a:tc>
                  <a:txBody>
                    <a:bodyPr/>
                    <a:lstStyle/>
                    <a:p>
                      <a:pPr marL="0" marR="0" indent="0" algn="just" fontAlgn="t">
                        <a:lnSpc>
                          <a:spcPct val="115000"/>
                        </a:lnSpc>
                        <a:spcBef>
                          <a:spcPts val="0"/>
                        </a:spcBef>
                        <a:spcAft>
                          <a:spcPts val="0"/>
                        </a:spcAft>
                      </a:pPr>
                      <a:r>
                        <a:rPr lang="en-US" sz="2000" b="0" i="0" u="none" strike="noStrike" dirty="0" err="1">
                          <a:effectLst/>
                          <a:latin typeface="Arial" panose="020B0604020202020204" pitchFamily="34" charset="0"/>
                          <a:cs typeface="Arial" panose="020B0604020202020204" pitchFamily="34" charset="0"/>
                        </a:rPr>
                        <a:t>Thẩm</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mỹ</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nói</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lưu</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loát</a:t>
                      </a:r>
                      <a:endParaRPr lang="en-US" sz="20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0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9Slide07 IcielBaliho Script" pitchFamily="2"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23" grpId="0" bldLvl="0" animBg="1"/>
      <p:bldP spid="19" grpId="0" bldLvl="0" animBg="1"/>
      <p:bldP spid="2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19690" y="1117632"/>
          <a:ext cx="5460000" cy="5358515"/>
        </p:xfrm>
        <a:graphic>
          <a:graphicData uri="http://schemas.openxmlformats.org/drawingml/2006/table">
            <a:tbl>
              <a:tblPr firstRow="1" firstCol="1" bandRow="1"/>
              <a:tblGrid>
                <a:gridCol w="1904998"/>
                <a:gridCol w="1755699"/>
                <a:gridCol w="1799303"/>
              </a:tblGrid>
              <a:tr h="592672">
                <a:tc>
                  <a:txBody>
                    <a:bodyPr/>
                    <a:lstStyle/>
                    <a:p>
                      <a:pPr marL="0" marR="0" indent="0" algn="ctr" fontAlgn="t">
                        <a:lnSpc>
                          <a:spcPct val="115000"/>
                        </a:lnSpc>
                        <a:spcBef>
                          <a:spcPts val="0"/>
                        </a:spcBef>
                        <a:spcAft>
                          <a:spcPts val="0"/>
                        </a:spcAft>
                      </a:pPr>
                      <a:r>
                        <a:rPr lang="en-US" sz="2800" b="1" i="0" u="none" strike="noStrike" dirty="0" err="1">
                          <a:effectLst/>
                          <a:latin typeface="Arial" panose="020B0604020202020204" pitchFamily="34" charset="0"/>
                          <a:ea typeface="Tahoma" panose="020B0604030504040204" pitchFamily="34" charset="0"/>
                          <a:cs typeface="Arial" panose="020B0604020202020204" pitchFamily="34" charset="0"/>
                        </a:rPr>
                        <a:t>T</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ên</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hoạt</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đất</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Núi</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lửa</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088635">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Nguyên</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nhân</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8635">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Biểu</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hiện</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8635">
                <a:tc>
                  <a:txBody>
                    <a:bodyPr/>
                    <a:lstStyle/>
                    <a:p>
                      <a:pPr marL="0" marR="0" indent="0" algn="ctr" fontAlgn="t">
                        <a:lnSpc>
                          <a:spcPct val="115000"/>
                        </a:lnSpc>
                        <a:spcBef>
                          <a:spcPts val="0"/>
                        </a:spcBef>
                        <a:spcAft>
                          <a:spcPts val="0"/>
                        </a:spcAft>
                      </a:pPr>
                      <a:r>
                        <a:rPr lang="en-US" sz="2800" b="0" i="0" u="none" strike="noStrike" dirty="0" err="1">
                          <a:effectLst/>
                          <a:latin typeface="Arial" panose="020B0604020202020204" pitchFamily="34" charset="0"/>
                          <a:cs typeface="Arial" panose="020B0604020202020204" pitchFamily="34" charset="0"/>
                        </a:rPr>
                        <a:t>Hậu</a:t>
                      </a:r>
                      <a:r>
                        <a:rPr lang="en-US" sz="2800" b="0" i="0" u="none" strike="noStrike" dirty="0">
                          <a:effectLst/>
                          <a:latin typeface="Arial" panose="020B0604020202020204" pitchFamily="34" charset="0"/>
                          <a:cs typeface="Arial" panose="020B0604020202020204" pitchFamily="34" charset="0"/>
                        </a:rPr>
                        <a:t> </a:t>
                      </a:r>
                      <a:r>
                        <a:rPr lang="en-US" sz="2800" b="0" i="0" u="none" strike="noStrike" dirty="0" err="1">
                          <a:effectLst/>
                          <a:latin typeface="Arial" panose="020B0604020202020204" pitchFamily="34" charset="0"/>
                          <a:cs typeface="Arial" panose="020B0604020202020204" pitchFamily="34" charset="0"/>
                        </a:rPr>
                        <a:t>quả</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8635">
                <a:tc>
                  <a:txBody>
                    <a:bodyPr/>
                    <a:lstStyle/>
                    <a:p>
                      <a:pPr marL="0" marR="0" indent="0" algn="ctr" fontAlgn="t">
                        <a:lnSpc>
                          <a:spcPct val="115000"/>
                        </a:lnSpc>
                        <a:spcBef>
                          <a:spcPts val="0"/>
                        </a:spcBef>
                        <a:spcAft>
                          <a:spcPts val="0"/>
                        </a:spcAft>
                      </a:pPr>
                      <a:r>
                        <a:rPr lang="en-US" sz="2800" b="0" i="0" u="none" strike="noStrike" dirty="0" err="1">
                          <a:effectLst/>
                          <a:latin typeface="Arial" panose="020B0604020202020204" pitchFamily="34" charset="0"/>
                          <a:cs typeface="Arial" panose="020B0604020202020204" pitchFamily="34" charset="0"/>
                        </a:rPr>
                        <a:t>Phòng</a:t>
                      </a:r>
                      <a:r>
                        <a:rPr lang="en-US" sz="2800" b="0" i="0" u="none" strike="noStrike" dirty="0">
                          <a:effectLst/>
                          <a:latin typeface="Arial" panose="020B0604020202020204" pitchFamily="34" charset="0"/>
                          <a:cs typeface="Arial" panose="020B0604020202020204" pitchFamily="34" charset="0"/>
                        </a:rPr>
                        <a:t> </a:t>
                      </a:r>
                      <a:r>
                        <a:rPr lang="en-US" sz="2800" b="0" i="0" u="none" strike="noStrike" dirty="0" err="1">
                          <a:effectLst/>
                          <a:latin typeface="Arial" panose="020B0604020202020204" pitchFamily="34" charset="0"/>
                          <a:cs typeface="Arial" panose="020B0604020202020204" pitchFamily="34" charset="0"/>
                        </a:rPr>
                        <a:t>chống</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Frame 7"/>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419690" y="273330"/>
            <a:ext cx="5460000" cy="706755"/>
          </a:xfrm>
          <a:prstGeom prst="rect">
            <a:avLst/>
          </a:prstGeom>
          <a:noFill/>
        </p:spPr>
        <p:txBody>
          <a:bodyPr wrap="square">
            <a:spAutoFit/>
          </a:bodyPr>
          <a:lstStyle/>
          <a:p>
            <a:pPr algn="ctr"/>
            <a:r>
              <a:rPr lang="en-US" sz="4000" dirty="0">
                <a:solidFill>
                  <a:srgbClr val="FF0000"/>
                </a:solidFill>
                <a:latin typeface="Arial" panose="020B0604020202020204" pitchFamily="34" charset="0"/>
                <a:cs typeface="Arial" panose="020B0604020202020204" pitchFamily="34" charset="0"/>
              </a:rPr>
              <a:t>CHUYÊN GIA TRỔ TÀI</a:t>
            </a:r>
            <a:endParaRPr lang="en-US" sz="4000" dirty="0">
              <a:solidFill>
                <a:srgbClr val="FF0000"/>
              </a:solidFill>
              <a:latin typeface="Arial" panose="020B0604020202020204" pitchFamily="34" charset="0"/>
              <a:cs typeface="Arial" panose="020B0604020202020204" pitchFamily="34" charset="0"/>
            </a:endParaRPr>
          </a:p>
        </p:txBody>
      </p:sp>
      <p:pic>
        <p:nvPicPr>
          <p:cNvPr id="2" name="5 Minute Timer (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744054" y="273330"/>
            <a:ext cx="2080829" cy="1169553"/>
          </a:xfrm>
          <a:prstGeom prst="rect">
            <a:avLst/>
          </a:prstGeom>
        </p:spPr>
      </p:pic>
      <p:sp>
        <p:nvSpPr>
          <p:cNvPr id="20" name="TextBox 19"/>
          <p:cNvSpPr txBox="1"/>
          <p:nvPr/>
        </p:nvSpPr>
        <p:spPr>
          <a:xfrm>
            <a:off x="6020435" y="273050"/>
            <a:ext cx="3496945" cy="1486535"/>
          </a:xfrm>
          <a:prstGeom prst="rect">
            <a:avLst/>
          </a:prstGeom>
          <a:solidFill>
            <a:schemeClr val="accent2">
              <a:lumMod val="20000"/>
              <a:lumOff val="80000"/>
            </a:schemeClr>
          </a:solidFill>
        </p:spPr>
        <p:txBody>
          <a:bodyPr wrap="square">
            <a:noAutofit/>
          </a:bodyPr>
          <a:lstStyle/>
          <a:p>
            <a:pPr marL="0" marR="0" indent="0" algn="just" fontAlgn="t">
              <a:lnSpc>
                <a:spcPct val="115000"/>
              </a:lnSpc>
              <a:spcBef>
                <a:spcPts val="0"/>
              </a:spcBef>
              <a:spcAft>
                <a:spcPts val="0"/>
              </a:spcAft>
            </a:pPr>
            <a:r>
              <a:rPr lang="en-US" sz="2800" dirty="0">
                <a:latin typeface="Arial" panose="020B0604020202020204" pitchFamily="34" charset="0"/>
                <a:ea typeface="Tahoma" panose="020B0604030504040204" pitchFamily="34" charset="0"/>
                <a:cs typeface="Arial" panose="020B0604020202020204" pitchFamily="34" charset="0"/>
              </a:rPr>
              <a:t>3 HS </a:t>
            </a:r>
            <a:r>
              <a:rPr lang="en-US" sz="2800" dirty="0" err="1">
                <a:latin typeface="Arial" panose="020B0604020202020204" pitchFamily="34" charset="0"/>
                <a:ea typeface="Tahoma" panose="020B0604030504040204" pitchFamily="34" charset="0"/>
                <a:cs typeface="Arial" panose="020B0604020202020204" pitchFamily="34" charset="0"/>
              </a:rPr>
              <a:t>nhóm</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chẵn</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lẻ</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đổi</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chỗ</a:t>
            </a:r>
            <a:r>
              <a:rPr lang="en-US" sz="2800" dirty="0">
                <a:latin typeface="Arial" panose="020B0604020202020204" pitchFamily="34" charset="0"/>
                <a:ea typeface="Tahoma" panose="020B0604030504040204" pitchFamily="34" charset="0"/>
                <a:cs typeface="Arial" panose="020B0604020202020204" pitchFamily="34" charset="0"/>
              </a:rPr>
              <a:t> &gt;&gt;&gt; HS </a:t>
            </a:r>
            <a:r>
              <a:rPr lang="en-US" sz="2800" dirty="0" err="1">
                <a:latin typeface="Arial" panose="020B0604020202020204" pitchFamily="34" charset="0"/>
                <a:ea typeface="Tahoma" panose="020B0604030504040204" pitchFamily="34" charset="0"/>
                <a:cs typeface="Arial" panose="020B0604020202020204" pitchFamily="34" charset="0"/>
              </a:rPr>
              <a:t>tự</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ghi</a:t>
            </a:r>
            <a:r>
              <a:rPr lang="en-US" sz="2800" dirty="0">
                <a:latin typeface="Arial" panose="020B0604020202020204" pitchFamily="34" charset="0"/>
                <a:ea typeface="Tahoma" panose="020B0604030504040204" pitchFamily="34" charset="0"/>
                <a:cs typeface="Arial" panose="020B0604020202020204" pitchFamily="34" charset="0"/>
              </a:rPr>
              <a:t> </a:t>
            </a:r>
            <a:r>
              <a:rPr lang="en-US" sz="2800" dirty="0" err="1">
                <a:latin typeface="Arial" panose="020B0604020202020204" pitchFamily="34" charset="0"/>
                <a:ea typeface="Tahoma" panose="020B0604030504040204" pitchFamily="34" charset="0"/>
                <a:cs typeface="Arial" panose="020B0604020202020204" pitchFamily="34" charset="0"/>
              </a:rPr>
              <a:t>bài</a:t>
            </a:r>
            <a:endParaRPr lang="en-US" sz="2800" b="0" i="0" u="none" strike="noStrike" dirty="0">
              <a:effectLst/>
              <a:latin typeface="Arial" panose="020B0604020202020204" pitchFamily="34" charset="0"/>
              <a:cs typeface="Arial" panose="020B0604020202020204" pitchFamily="34" charset="0"/>
            </a:endParaRPr>
          </a:p>
        </p:txBody>
      </p:sp>
      <p:graphicFrame>
        <p:nvGraphicFramePr>
          <p:cNvPr id="21" name="Content Placeholder 3"/>
          <p:cNvGraphicFramePr/>
          <p:nvPr/>
        </p:nvGraphicFramePr>
        <p:xfrm>
          <a:off x="6020674" y="4394815"/>
          <a:ext cx="5804205" cy="2081332"/>
        </p:xfrm>
        <a:graphic>
          <a:graphicData uri="http://schemas.openxmlformats.org/drawingml/2006/table">
            <a:tbl>
              <a:tblPr firstRow="1" firstCol="1" bandRow="1"/>
              <a:tblGrid>
                <a:gridCol w="3634603"/>
                <a:gridCol w="708025"/>
                <a:gridCol w="717653"/>
                <a:gridCol w="743924"/>
              </a:tblGrid>
              <a:tr h="520333">
                <a:tc>
                  <a:txBody>
                    <a:bodyPr/>
                    <a:lstStyle/>
                    <a:p>
                      <a:pPr marL="0" marR="0" indent="0" algn="ctr" fontAlgn="t">
                        <a:lnSpc>
                          <a:spcPct val="115000"/>
                        </a:lnSpc>
                        <a:spcBef>
                          <a:spcPts val="0"/>
                        </a:spcBef>
                        <a:spcAft>
                          <a:spcPts val="0"/>
                        </a:spcAft>
                      </a:pPr>
                      <a:r>
                        <a:rPr lang="en-US" sz="2000" b="1" i="0" u="none" strike="noStrike" dirty="0" err="1">
                          <a:effectLst/>
                          <a:latin typeface="Arial" panose="020B0604020202020204" pitchFamily="34" charset="0"/>
                          <a:ea typeface="Tahoma" panose="020B0604030504040204" pitchFamily="34" charset="0"/>
                          <a:cs typeface="Arial" panose="020B0604020202020204" pitchFamily="34" charset="0"/>
                        </a:rPr>
                        <a:t>Tiêu</a:t>
                      </a:r>
                      <a:r>
                        <a:rPr lang="en-US" sz="2000" b="1" i="0" u="none" strike="noStrike" dirty="0">
                          <a:effectLst/>
                          <a:latin typeface="Arial" panose="020B0604020202020204" pitchFamily="34" charset="0"/>
                          <a:ea typeface="Tahoma" panose="020B0604030504040204" pitchFamily="34" charset="0"/>
                          <a:cs typeface="Arial" panose="020B0604020202020204" pitchFamily="34" charset="0"/>
                        </a:rPr>
                        <a:t> </a:t>
                      </a:r>
                      <a:r>
                        <a:rPr lang="en-US" sz="2000" b="1" i="0" u="none" strike="noStrike" dirty="0" err="1">
                          <a:effectLst/>
                          <a:latin typeface="Arial" panose="020B0604020202020204" pitchFamily="34" charset="0"/>
                          <a:ea typeface="Tahoma" panose="020B0604030504040204" pitchFamily="34" charset="0"/>
                          <a:cs typeface="Arial" panose="020B0604020202020204" pitchFamily="34" charset="0"/>
                        </a:rPr>
                        <a:t>chí</a:t>
                      </a:r>
                      <a:endParaRPr lang="en-US" sz="2000" b="1" i="0" u="none" strike="noStrike" dirty="0" err="1">
                        <a:effectLst/>
                        <a:latin typeface="Arial" panose="020B0604020202020204" pitchFamily="34" charset="0"/>
                        <a:ea typeface="Tahoma" panose="020B060403050404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000" b="0" i="0" u="none" strike="noStrike" dirty="0">
                          <a:effectLst/>
                          <a:latin typeface="Arial" panose="020B0604020202020204" pitchFamily="34" charset="0"/>
                          <a:cs typeface="Arial" panose="020B0604020202020204" pitchFamily="34" charset="0"/>
                        </a:rPr>
                        <a:t>1</a:t>
                      </a: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000" b="0" i="0" u="none" strike="noStrike" dirty="0">
                          <a:effectLst/>
                          <a:latin typeface="Arial" panose="020B0604020202020204" pitchFamily="34" charset="0"/>
                          <a:cs typeface="Arial" panose="020B0604020202020204" pitchFamily="34" charset="0"/>
                        </a:rPr>
                        <a:t>2</a:t>
                      </a: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000" b="0" i="0" u="none" strike="noStrike" dirty="0">
                          <a:effectLst/>
                          <a:latin typeface="Arial" panose="020B0604020202020204" pitchFamily="34" charset="0"/>
                          <a:cs typeface="Arial" panose="020B0604020202020204" pitchFamily="34" charset="0"/>
                        </a:rPr>
                        <a:t>3</a:t>
                      </a: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520333">
                <a:tc>
                  <a:txBody>
                    <a:bodyPr/>
                    <a:lstStyle/>
                    <a:p>
                      <a:pPr marL="0" marR="0" indent="0" algn="just" fontAlgn="t">
                        <a:lnSpc>
                          <a:spcPct val="115000"/>
                        </a:lnSpc>
                        <a:spcBef>
                          <a:spcPts val="0"/>
                        </a:spcBef>
                        <a:spcAft>
                          <a:spcPts val="0"/>
                        </a:spcAft>
                      </a:pPr>
                      <a:r>
                        <a:rPr lang="en-US" sz="2000" b="0" i="0" u="none" strike="noStrike" dirty="0" err="1">
                          <a:effectLst/>
                          <a:latin typeface="Arial" panose="020B0604020202020204" pitchFamily="34" charset="0"/>
                          <a:cs typeface="Arial" panose="020B0604020202020204" pitchFamily="34" charset="0"/>
                        </a:rPr>
                        <a:t>Nội</a:t>
                      </a:r>
                      <a:r>
                        <a:rPr lang="en-US" sz="2000" b="0" i="0" u="none" strike="noStrike" dirty="0">
                          <a:effectLst/>
                          <a:latin typeface="Arial" panose="020B0604020202020204" pitchFamily="34" charset="0"/>
                          <a:cs typeface="Arial" panose="020B0604020202020204" pitchFamily="34" charset="0"/>
                        </a:rPr>
                        <a:t> dung </a:t>
                      </a:r>
                      <a:r>
                        <a:rPr lang="en-US" sz="2000" b="0" i="0" u="none" strike="noStrike" dirty="0" err="1">
                          <a:effectLst/>
                          <a:latin typeface="Arial" panose="020B0604020202020204" pitchFamily="34" charset="0"/>
                          <a:cs typeface="Arial" panose="020B0604020202020204" pitchFamily="34" charset="0"/>
                        </a:rPr>
                        <a:t>đầy</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đủ</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rõ</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ràng</a:t>
                      </a:r>
                      <a:endParaRPr lang="en-US" sz="20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333">
                <a:tc>
                  <a:txBody>
                    <a:bodyPr/>
                    <a:lstStyle/>
                    <a:p>
                      <a:pPr marL="0" marR="0" indent="0" algn="just" fontAlgn="t">
                        <a:lnSpc>
                          <a:spcPct val="115000"/>
                        </a:lnSpc>
                        <a:spcBef>
                          <a:spcPts val="0"/>
                        </a:spcBef>
                        <a:spcAft>
                          <a:spcPts val="0"/>
                        </a:spcAft>
                      </a:pPr>
                      <a:r>
                        <a:rPr lang="en-US" sz="2000" b="0" i="0" u="none" strike="noStrike" dirty="0" err="1">
                          <a:effectLst/>
                          <a:latin typeface="Arial" panose="020B0604020202020204" pitchFamily="34" charset="0"/>
                          <a:cs typeface="Arial" panose="020B0604020202020204" pitchFamily="34" charset="0"/>
                        </a:rPr>
                        <a:t>Bố</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cục</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cân</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đối</a:t>
                      </a:r>
                      <a:r>
                        <a:rPr lang="en-US" sz="2000" b="0" i="0" u="none" strike="noStrike" dirty="0">
                          <a:effectLst/>
                          <a:latin typeface="Arial" panose="020B0604020202020204" pitchFamily="34" charset="0"/>
                          <a:cs typeface="Arial" panose="020B0604020202020204" pitchFamily="34" charset="0"/>
                        </a:rPr>
                        <a:t>, khoa </a:t>
                      </a:r>
                      <a:r>
                        <a:rPr lang="en-US" sz="2000" b="0" i="0" u="none" strike="noStrike" dirty="0" err="1">
                          <a:effectLst/>
                          <a:latin typeface="Arial" panose="020B0604020202020204" pitchFamily="34" charset="0"/>
                          <a:cs typeface="Arial" panose="020B0604020202020204" pitchFamily="34" charset="0"/>
                        </a:rPr>
                        <a:t>học</a:t>
                      </a:r>
                      <a:endParaRPr lang="en-US" sz="20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0333">
                <a:tc>
                  <a:txBody>
                    <a:bodyPr/>
                    <a:lstStyle/>
                    <a:p>
                      <a:pPr marL="0" marR="0" indent="0" algn="just" fontAlgn="t">
                        <a:lnSpc>
                          <a:spcPct val="115000"/>
                        </a:lnSpc>
                        <a:spcBef>
                          <a:spcPts val="0"/>
                        </a:spcBef>
                        <a:spcAft>
                          <a:spcPts val="0"/>
                        </a:spcAft>
                      </a:pPr>
                      <a:r>
                        <a:rPr lang="en-US" sz="2000" b="0" i="0" u="none" strike="noStrike" dirty="0" err="1">
                          <a:effectLst/>
                          <a:latin typeface="Arial" panose="020B0604020202020204" pitchFamily="34" charset="0"/>
                          <a:cs typeface="Arial" panose="020B0604020202020204" pitchFamily="34" charset="0"/>
                        </a:rPr>
                        <a:t>Thẩm</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mỹ</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nói</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lưu</a:t>
                      </a:r>
                      <a:r>
                        <a:rPr lang="en-US" sz="2000" b="0" i="0" u="none" strike="noStrike" dirty="0">
                          <a:effectLst/>
                          <a:latin typeface="Arial" panose="020B0604020202020204" pitchFamily="34" charset="0"/>
                          <a:cs typeface="Arial" panose="020B0604020202020204" pitchFamily="34" charset="0"/>
                        </a:rPr>
                        <a:t> </a:t>
                      </a:r>
                      <a:r>
                        <a:rPr lang="en-US" sz="2000" b="0" i="0" u="none" strike="noStrike" dirty="0" err="1">
                          <a:effectLst/>
                          <a:latin typeface="Arial" panose="020B0604020202020204" pitchFamily="34" charset="0"/>
                          <a:cs typeface="Arial" panose="020B0604020202020204" pitchFamily="34" charset="0"/>
                        </a:rPr>
                        <a:t>loát</a:t>
                      </a:r>
                      <a:endParaRPr lang="en-US" sz="2000" b="0" i="0" u="none" strike="noStrike" dirty="0" err="1">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fontAlgn="t">
                        <a:lnSpc>
                          <a:spcPct val="115000"/>
                        </a:lnSpc>
                        <a:spcBef>
                          <a:spcPts val="0"/>
                        </a:spcBef>
                        <a:spcAft>
                          <a:spcPts val="0"/>
                        </a:spcAft>
                      </a:pPr>
                      <a:endParaRPr lang="en-US" sz="20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6096000" y="1661652"/>
            <a:ext cx="2507226" cy="80153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1,2,3,4,5,6</a:t>
            </a:r>
            <a:endParaRPr lang="en-US" sz="3600"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9317653" y="1630034"/>
            <a:ext cx="2507226" cy="80153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1,2,3,4,5,6</a:t>
            </a:r>
            <a:endParaRPr lang="en-US" sz="3600"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6096000" y="3291686"/>
            <a:ext cx="2713703" cy="80153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rial" panose="020B0604020202020204" pitchFamily="34" charset="0"/>
                <a:cs typeface="Arial" panose="020B0604020202020204" pitchFamily="34" charset="0"/>
              </a:rPr>
              <a:t>1,2,3 + 1,2,3</a:t>
            </a:r>
            <a:endParaRPr lang="en-US" sz="3200"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9111176" y="3303756"/>
            <a:ext cx="2713703" cy="80153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Arial" panose="020B0604020202020204" pitchFamily="34" charset="0"/>
                <a:cs typeface="Arial" panose="020B0604020202020204" pitchFamily="34" charset="0"/>
              </a:rPr>
              <a:t>4,5,6+ 4,5,6</a:t>
            </a:r>
            <a:endParaRPr lang="en-US" sz="3600" dirty="0">
              <a:solidFill>
                <a:schemeClr val="bg1"/>
              </a:solidFill>
              <a:latin typeface="Arial" panose="020B0604020202020204" pitchFamily="34" charset="0"/>
              <a:cs typeface="Arial" panose="020B0604020202020204" pitchFamily="34" charset="0"/>
            </a:endParaRPr>
          </a:p>
        </p:txBody>
      </p:sp>
      <p:sp>
        <p:nvSpPr>
          <p:cNvPr id="5" name="Arrow: Down 4"/>
          <p:cNvSpPr/>
          <p:nvPr/>
        </p:nvSpPr>
        <p:spPr>
          <a:xfrm>
            <a:off x="6857999" y="2652252"/>
            <a:ext cx="1189703" cy="501445"/>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Arrow: Down 15"/>
          <p:cNvSpPr/>
          <p:nvPr/>
        </p:nvSpPr>
        <p:spPr>
          <a:xfrm>
            <a:off x="9976414" y="2616939"/>
            <a:ext cx="1189703" cy="501445"/>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
                </p:tgtEl>
              </p:cMediaNode>
            </p:video>
          </p:childTnLst>
        </p:cTn>
      </p:par>
    </p:tnLst>
    <p:bldLst>
      <p:bldP spid="12" grpId="0"/>
      <p:bldP spid="20" grpId="0" bldLvl="0" animBg="1"/>
      <p:bldP spid="3" grpId="0" animBg="1"/>
      <p:bldP spid="13" grpId="0" animBg="1"/>
      <p:bldP spid="14" grpId="0" animBg="1"/>
      <p:bldP spid="15" grpId="0" animBg="1"/>
      <p:bldP spid="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Free Show And Tell Clipart Black And White, Download Free Show And Tell  Clipart Black And White png images, Free ClipArts on Clipart Library"/>
          <p:cNvPicPr>
            <a:picLocks noChangeAspect="1" noChangeArrowheads="1"/>
          </p:cNvPicPr>
          <p:nvPr/>
        </p:nvPicPr>
        <p:blipFill rotWithShape="1">
          <a:blip r:embed="rId1">
            <a:extLst>
              <a:ext uri="{28A0092B-C50C-407E-A947-70E740481C1C}">
                <a14:useLocalDpi xmlns:a14="http://schemas.microsoft.com/office/drawing/2010/main" val="0"/>
              </a:ext>
            </a:extLst>
          </a:blip>
          <a:srcRect l="19652" r="21010"/>
          <a:stretch>
            <a:fillRect/>
          </a:stretch>
        </p:blipFill>
        <p:spPr bwMode="auto">
          <a:xfrm>
            <a:off x="3974574" y="2162124"/>
            <a:ext cx="1430157" cy="3116218"/>
          </a:xfrm>
          <a:prstGeom prst="rect">
            <a:avLst/>
          </a:prstGeom>
          <a:noFill/>
          <a:extLst>
            <a:ext uri="{909E8E84-426E-40DD-AFC4-6F175D3DCCD1}">
              <a14:hiddenFill xmlns:a14="http://schemas.microsoft.com/office/drawing/2010/main">
                <a:solidFill>
                  <a:srgbClr val="FFFFFF"/>
                </a:solidFill>
              </a14:hiddenFill>
            </a:ext>
          </a:extLst>
        </p:spPr>
      </p:pic>
      <p:sp>
        <p:nvSpPr>
          <p:cNvPr id="4" name="Frame 3"/>
          <p:cNvSpPr/>
          <p:nvPr/>
        </p:nvSpPr>
        <p:spPr>
          <a:xfrm>
            <a:off x="0"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320094" y="357973"/>
            <a:ext cx="3661971" cy="769441"/>
          </a:xfrm>
          <a:prstGeom prst="rect">
            <a:avLst/>
          </a:prstGeom>
          <a:noFill/>
        </p:spPr>
        <p:txBody>
          <a:bodyPr wrap="square">
            <a:spAutoFit/>
          </a:bodyPr>
          <a:lstStyle/>
          <a:p>
            <a:pPr algn="ctr"/>
            <a:r>
              <a:rPr lang="en-US" sz="4400" dirty="0">
                <a:solidFill>
                  <a:srgbClr val="FF0000"/>
                </a:solidFill>
                <a:latin typeface="Arial" panose="020B0604020202020204" pitchFamily="34" charset="0"/>
                <a:cs typeface="Arial" panose="020B0604020202020204" pitchFamily="34" charset="0"/>
              </a:rPr>
              <a:t>1. </a:t>
            </a:r>
            <a:r>
              <a:rPr lang="en-US" sz="4400" dirty="0" err="1">
                <a:solidFill>
                  <a:srgbClr val="FF0000"/>
                </a:solidFill>
                <a:latin typeface="Arial" panose="020B0604020202020204" pitchFamily="34" charset="0"/>
                <a:cs typeface="Arial" panose="020B0604020202020204" pitchFamily="34" charset="0"/>
              </a:rPr>
              <a:t>Núi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lửa</a:t>
            </a:r>
            <a:endParaRPr lang="en-US" sz="4400" dirty="0">
              <a:solidFill>
                <a:srgbClr val="FF0000"/>
              </a:solidFill>
              <a:latin typeface="Arial" panose="020B0604020202020204" pitchFamily="34" charset="0"/>
              <a:cs typeface="Arial" panose="020B0604020202020204" pitchFamily="34" charset="0"/>
            </a:endParaRPr>
          </a:p>
        </p:txBody>
      </p:sp>
      <p:pic>
        <p:nvPicPr>
          <p:cNvPr id="19" name="Picture 18" descr="Map&#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3619"/>
          <a:stretch>
            <a:fillRect/>
          </a:stretch>
        </p:blipFill>
        <p:spPr>
          <a:xfrm>
            <a:off x="3860389" y="307425"/>
            <a:ext cx="1658526" cy="1547275"/>
          </a:xfrm>
          <a:prstGeom prst="rect">
            <a:avLst/>
          </a:prstGeom>
        </p:spPr>
      </p:pic>
      <p:graphicFrame>
        <p:nvGraphicFramePr>
          <p:cNvPr id="14" name="Content Placeholder 3"/>
          <p:cNvGraphicFramePr>
            <a:graphicFrameLocks noGrp="1"/>
          </p:cNvGraphicFramePr>
          <p:nvPr>
            <p:ph idx="1"/>
          </p:nvPr>
        </p:nvGraphicFramePr>
        <p:xfrm>
          <a:off x="5640591" y="252393"/>
          <a:ext cx="6344931" cy="6539230"/>
        </p:xfrm>
        <a:graphic>
          <a:graphicData uri="http://schemas.openxmlformats.org/drawingml/2006/table">
            <a:tbl>
              <a:tblPr firstRow="1" firstCol="1" bandRow="1"/>
              <a:tblGrid>
                <a:gridCol w="1915383"/>
                <a:gridCol w="4429548"/>
              </a:tblGrid>
              <a:tr h="948204">
                <a:tc>
                  <a:txBody>
                    <a:bodyPr/>
                    <a:lstStyle/>
                    <a:p>
                      <a:pPr marL="0" marR="0" indent="0" algn="ctr" fontAlgn="t">
                        <a:lnSpc>
                          <a:spcPct val="115000"/>
                        </a:lnSpc>
                        <a:spcBef>
                          <a:spcPts val="0"/>
                        </a:spcBef>
                        <a:spcAft>
                          <a:spcPts val="0"/>
                        </a:spcAft>
                      </a:pPr>
                      <a:r>
                        <a:rPr lang="en-US" sz="2800" b="1" i="0" u="none" strike="noStrike" dirty="0" err="1">
                          <a:effectLst/>
                          <a:latin typeface="Arial" panose="020B0604020202020204" pitchFamily="34" charset="0"/>
                          <a:ea typeface="Tahoma" panose="020B0604030504040204" pitchFamily="34" charset="0"/>
                          <a:cs typeface="Arial" panose="020B0604020202020204" pitchFamily="34" charset="0"/>
                        </a:rPr>
                        <a:t>T</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ên</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hoạt</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động</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Núi</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lửa</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1336922">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Nguyên</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nhân</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6155">
                <a:tc>
                  <a:txBody>
                    <a:bodyPr/>
                    <a:lstStyle/>
                    <a:p>
                      <a:pPr marL="0" marR="0" indent="0" algn="ctr" fontAlgn="t">
                        <a:lnSpc>
                          <a:spcPct val="115000"/>
                        </a:lnSpc>
                        <a:spcBef>
                          <a:spcPts val="0"/>
                        </a:spcBef>
                        <a:spcAft>
                          <a:spcPts val="0"/>
                        </a:spcAft>
                      </a:pP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Biểu</a:t>
                      </a:r>
                      <a:r>
                        <a:rPr lang="en-US" sz="2800" b="1" i="0" u="none" strike="noStrike" dirty="0">
                          <a:solidFill>
                            <a:srgbClr val="000000"/>
                          </a:solidFill>
                          <a:effectLst/>
                          <a:latin typeface="Arial" panose="020B0604020202020204" pitchFamily="34" charset="0"/>
                          <a:ea typeface="Tahoma" panose="020B0604030504040204" pitchFamily="34" charset="0"/>
                          <a:cs typeface="Arial" panose="020B0604020202020204" pitchFamily="34" charset="0"/>
                        </a:rPr>
                        <a:t> </a:t>
                      </a:r>
                      <a:r>
                        <a:rPr lang="en-US" sz="2800" b="1" i="0" u="none" strike="noStrike" dirty="0" err="1">
                          <a:solidFill>
                            <a:srgbClr val="000000"/>
                          </a:solidFill>
                          <a:effectLst/>
                          <a:latin typeface="Arial" panose="020B0604020202020204" pitchFamily="34" charset="0"/>
                          <a:ea typeface="Tahoma" panose="020B0604030504040204" pitchFamily="34" charset="0"/>
                          <a:cs typeface="Arial" panose="020B0604020202020204" pitchFamily="34" charset="0"/>
                        </a:rPr>
                        <a:t>hiện</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9280">
                <a:tc>
                  <a:txBody>
                    <a:bodyPr/>
                    <a:lstStyle/>
                    <a:p>
                      <a:pPr marL="0" marR="0" indent="0" algn="ctr" fontAlgn="t">
                        <a:lnSpc>
                          <a:spcPct val="115000"/>
                        </a:lnSpc>
                        <a:spcBef>
                          <a:spcPts val="0"/>
                        </a:spcBef>
                        <a:spcAft>
                          <a:spcPts val="0"/>
                        </a:spcAft>
                      </a:pPr>
                      <a:r>
                        <a:rPr lang="en-US" sz="2800" b="0" i="0" u="none" strike="noStrike" dirty="0" err="1">
                          <a:effectLst/>
                          <a:latin typeface="Arial" panose="020B0604020202020204" pitchFamily="34" charset="0"/>
                          <a:cs typeface="Arial" panose="020B0604020202020204" pitchFamily="34" charset="0"/>
                        </a:rPr>
                        <a:t>Hậu</a:t>
                      </a:r>
                      <a:r>
                        <a:rPr lang="en-US" sz="2800" b="0" i="0" u="none" strike="noStrike" dirty="0">
                          <a:effectLst/>
                          <a:latin typeface="Arial" panose="020B0604020202020204" pitchFamily="34" charset="0"/>
                          <a:cs typeface="Arial" panose="020B0604020202020204" pitchFamily="34" charset="0"/>
                        </a:rPr>
                        <a:t> </a:t>
                      </a:r>
                      <a:r>
                        <a:rPr lang="en-US" sz="2800" b="0" i="0" u="none" strike="noStrike" dirty="0" err="1">
                          <a:effectLst/>
                          <a:latin typeface="Arial" panose="020B0604020202020204" pitchFamily="34" charset="0"/>
                          <a:cs typeface="Arial" panose="020B0604020202020204" pitchFamily="34" charset="0"/>
                        </a:rPr>
                        <a:t>quả</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6922">
                <a:tc>
                  <a:txBody>
                    <a:bodyPr/>
                    <a:lstStyle/>
                    <a:p>
                      <a:pPr marL="0" marR="0" indent="0" algn="ctr" fontAlgn="t">
                        <a:lnSpc>
                          <a:spcPct val="115000"/>
                        </a:lnSpc>
                        <a:spcBef>
                          <a:spcPts val="0"/>
                        </a:spcBef>
                        <a:spcAft>
                          <a:spcPts val="0"/>
                        </a:spcAft>
                      </a:pPr>
                      <a:r>
                        <a:rPr lang="en-US" sz="2800" b="0" i="0" u="none" strike="noStrike" dirty="0" err="1">
                          <a:effectLst/>
                          <a:latin typeface="Arial" panose="020B0604020202020204" pitchFamily="34" charset="0"/>
                          <a:cs typeface="Arial" panose="020B0604020202020204" pitchFamily="34" charset="0"/>
                        </a:rPr>
                        <a:t>Phòng</a:t>
                      </a:r>
                      <a:r>
                        <a:rPr lang="en-US" sz="2800" b="0" i="0" u="none" strike="noStrike" dirty="0">
                          <a:effectLst/>
                          <a:latin typeface="Arial" panose="020B0604020202020204" pitchFamily="34" charset="0"/>
                          <a:cs typeface="Arial" panose="020B0604020202020204" pitchFamily="34" charset="0"/>
                        </a:rPr>
                        <a:t> </a:t>
                      </a:r>
                      <a:r>
                        <a:rPr lang="en-US" sz="2800" b="0" i="0" u="none" strike="noStrike" dirty="0" err="1">
                          <a:effectLst/>
                          <a:latin typeface="Arial" panose="020B0604020202020204" pitchFamily="34" charset="0"/>
                          <a:cs typeface="Arial" panose="020B0604020202020204" pitchFamily="34" charset="0"/>
                        </a:rPr>
                        <a:t>chống</a:t>
                      </a: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indent="0" algn="just" fontAlgn="t">
                        <a:lnSpc>
                          <a:spcPct val="115000"/>
                        </a:lnSpc>
                        <a:spcBef>
                          <a:spcPts val="0"/>
                        </a:spcBef>
                        <a:spcAft>
                          <a:spcPts val="0"/>
                        </a:spcAft>
                      </a:pPr>
                      <a:endParaRPr lang="en-US" sz="2800" b="0" i="0" u="none" strike="noStrike" dirty="0">
                        <a:effectLst/>
                        <a:latin typeface="Arial" panose="020B0604020202020204" pitchFamily="34" charset="0"/>
                        <a:cs typeface="Arial" panose="020B0604020202020204" pitchFamily="34" charset="0"/>
                      </a:endParaRPr>
                    </a:p>
                  </a:txBody>
                  <a:tcPr marL="162136" marR="162136" marT="2251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7642123" y="1317523"/>
            <a:ext cx="4188543" cy="1200329"/>
          </a:xfrm>
          <a:prstGeom prst="rect">
            <a:avLst/>
          </a:prstGeom>
          <a:noFill/>
        </p:spPr>
        <p:txBody>
          <a:bodyPr wrap="square">
            <a:spAutoFit/>
          </a:bodyPr>
          <a:lstStyle/>
          <a:p>
            <a:r>
              <a:rPr lang="en-US" sz="2400" dirty="0">
                <a:latin typeface="Arial" panose="020B0604020202020204" pitchFamily="34" charset="0"/>
                <a:ea typeface="Tahoma" panose="020B0604030504040204" pitchFamily="34" charset="0"/>
                <a:cs typeface="Arial" panose="020B0604020202020204" pitchFamily="34" charset="0"/>
              </a:rPr>
              <a:t>D</a:t>
            </a:r>
            <a:r>
              <a:rPr lang="vi-VN" sz="2400" dirty="0">
                <a:effectLst/>
                <a:latin typeface="Arial" panose="020B0604020202020204" pitchFamily="34" charset="0"/>
                <a:ea typeface="Tahoma" panose="020B0604030504040204" pitchFamily="34" charset="0"/>
                <a:cs typeface="Arial" panose="020B0604020202020204" pitchFamily="34" charset="0"/>
              </a:rPr>
              <a:t>o mac-ma từ trong lòng Trái Đất theo các khe nứt của vỏ Trái Đất phun trào lên bề mặt.</a:t>
            </a:r>
            <a:endParaRPr lang="en-US" sz="3200" dirty="0">
              <a:latin typeface="Arial" panose="020B0604020202020204" pitchFamily="34" charset="0"/>
              <a:cs typeface="Arial" panose="020B0604020202020204" pitchFamily="34" charset="0"/>
            </a:endParaRPr>
          </a:p>
        </p:txBody>
      </p:sp>
      <p:sp>
        <p:nvSpPr>
          <p:cNvPr id="10" name="TextBox 9"/>
          <p:cNvSpPr txBox="1"/>
          <p:nvPr/>
        </p:nvSpPr>
        <p:spPr>
          <a:xfrm>
            <a:off x="7621789" y="3650284"/>
            <a:ext cx="4363733" cy="1755545"/>
          </a:xfrm>
          <a:prstGeom prst="rect">
            <a:avLst/>
          </a:prstGeom>
          <a:noFill/>
        </p:spPr>
        <p:txBody>
          <a:bodyPr wrap="square">
            <a:spAutoFit/>
          </a:bodyPr>
          <a:lstStyle/>
          <a:p>
            <a:pPr marL="0" marR="0" indent="0" algn="just">
              <a:lnSpc>
                <a:spcPct val="115000"/>
              </a:lnSpc>
              <a:spcBef>
                <a:spcPts val="0"/>
              </a:spcBef>
              <a:spcAft>
                <a:spcPts val="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Tro</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bụi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vùi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lấp</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cửa</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15000"/>
              </a:lnSpc>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 Che </a:t>
            </a:r>
            <a:r>
              <a:rPr lang="en-US" sz="2400" dirty="0" err="1">
                <a:latin typeface="Arial" panose="020B0604020202020204" pitchFamily="34" charset="0"/>
                <a:ea typeface="Times New Roman" panose="02020603050405020304" pitchFamily="18" charset="0"/>
                <a:cs typeface="Arial" panose="020B0604020202020204" pitchFamily="34" charset="0"/>
              </a:rPr>
              <a:t>lấp</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tầm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nhìn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hoãn</a:t>
            </a:r>
            <a:r>
              <a:rPr lang="en-US" sz="2400" dirty="0">
                <a:latin typeface="Arial" panose="020B0604020202020204" pitchFamily="34" charset="0"/>
                <a:ea typeface="Times New Roman" panose="02020603050405020304" pitchFamily="18" charset="0"/>
                <a:cs typeface="Arial" panose="020B0604020202020204" pitchFamily="34" charset="0"/>
              </a:rPr>
              <a:t> bay</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15000"/>
              </a:lnSpc>
              <a:spcBef>
                <a:spcPts val="0"/>
              </a:spcBef>
              <a:spcAft>
                <a:spcPts val="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xuất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bị</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trệ</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0" marR="0" indent="0" algn="just">
              <a:lnSpc>
                <a:spcPct val="115000"/>
              </a:lnSpc>
              <a:spcBef>
                <a:spcPts val="0"/>
              </a:spcBef>
              <a:spcAft>
                <a:spcPts val="0"/>
              </a:spcAft>
            </a:pP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a:latin typeface="Arial" panose="020B0604020202020204" pitchFamily="34" charset="0"/>
                <a:ea typeface="Times New Roman" panose="02020603050405020304" pitchFamily="18" charset="0"/>
                <a:cs typeface="Arial" panose="020B0604020202020204" pitchFamily="34" charset="0"/>
              </a:rPr>
              <a:t>Ô </a:t>
            </a:r>
            <a:r>
              <a:rPr lang="en-US" sz="2400" dirty="0" err="1">
                <a:latin typeface="Arial" panose="020B0604020202020204" pitchFamily="34" charset="0"/>
                <a:ea typeface="Times New Roman" panose="02020603050405020304" pitchFamily="18" charset="0"/>
                <a:cs typeface="Arial" panose="020B0604020202020204" pitchFamily="34" charset="0"/>
              </a:rPr>
              <a:t>nhiễm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bệnh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hô</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hấp</a:t>
            </a: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p:cNvSpPr txBox="1"/>
          <p:nvPr/>
        </p:nvSpPr>
        <p:spPr>
          <a:xfrm>
            <a:off x="7671284" y="5521904"/>
            <a:ext cx="4264742" cy="830997"/>
          </a:xfrm>
          <a:prstGeom prst="rect">
            <a:avLst/>
          </a:prstGeom>
          <a:noFill/>
        </p:spPr>
        <p:txBody>
          <a:bodyPr wrap="square">
            <a:spAutoFit/>
          </a:bodyPr>
          <a:lstStyle/>
          <a:p>
            <a:pPr algn="just"/>
            <a:r>
              <a:rPr lang="en-US" sz="2400" dirty="0" err="1">
                <a:effectLst/>
                <a:latin typeface="Arial" panose="020B0604020202020204" pitchFamily="34" charset="0"/>
                <a:ea typeface="Tahoma" panose="020B0604030504040204" pitchFamily="34" charset="0"/>
                <a:cs typeface="Arial" panose="020B0604020202020204" pitchFamily="34" charset="0"/>
              </a:rPr>
              <a:t>Chủ</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động</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phòng</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chống</a:t>
            </a:r>
            <a:endParaRPr lang="en-US" sz="2400" dirty="0">
              <a:effectLst/>
              <a:latin typeface="Arial" panose="020B0604020202020204" pitchFamily="34" charset="0"/>
              <a:ea typeface="Tahoma" panose="020B0604030504040204" pitchFamily="34" charset="0"/>
              <a:cs typeface="Arial" panose="020B0604020202020204" pitchFamily="34" charset="0"/>
            </a:endParaRPr>
          </a:p>
          <a:p>
            <a:pPr algn="just"/>
            <a:r>
              <a:rPr lang="en-US" sz="2400" dirty="0" err="1">
                <a:effectLst/>
                <a:latin typeface="Arial" panose="020B0604020202020204" pitchFamily="34" charset="0"/>
                <a:ea typeface="Tahoma" panose="020B0604030504040204" pitchFamily="34" charset="0"/>
                <a:cs typeface="Arial" panose="020B0604020202020204" pitchFamily="34" charset="0"/>
              </a:rPr>
              <a:t>Dự</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báo</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chính</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xác</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hoạt</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động</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núi</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lửa</a:t>
            </a:r>
            <a:endParaRPr lang="en-US" sz="2400" dirty="0">
              <a:latin typeface="Arial" panose="020B0604020202020204" pitchFamily="34" charset="0"/>
              <a:cs typeface="Arial" panose="020B0604020202020204" pitchFamily="34" charset="0"/>
            </a:endParaRPr>
          </a:p>
        </p:txBody>
      </p:sp>
      <p:sp>
        <p:nvSpPr>
          <p:cNvPr id="13" name="TextBox 12"/>
          <p:cNvSpPr txBox="1"/>
          <p:nvPr/>
        </p:nvSpPr>
        <p:spPr>
          <a:xfrm>
            <a:off x="7621905" y="2609850"/>
            <a:ext cx="4363085" cy="829945"/>
          </a:xfrm>
          <a:prstGeom prst="rect">
            <a:avLst/>
          </a:prstGeom>
          <a:noFill/>
        </p:spPr>
        <p:txBody>
          <a:bodyPr wrap="square">
            <a:spAutoFit/>
          </a:bodyPr>
          <a:lstStyle/>
          <a:p>
            <a:pPr algn="just"/>
            <a:r>
              <a:rPr lang="en-US" sz="2400" dirty="0" err="1">
                <a:latin typeface="Arial" panose="020B0604020202020204" pitchFamily="34" charset="0"/>
                <a:ea typeface="Tahoma" panose="020B0604030504040204" pitchFamily="34" charset="0"/>
                <a:cs typeface="Arial" panose="020B0604020202020204" pitchFamily="34" charset="0"/>
              </a:rPr>
              <a:t>Mặt</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đất</a:t>
            </a:r>
            <a:r>
              <a:rPr lang="en-US" sz="2400" dirty="0">
                <a:latin typeface="Arial" panose="020B0604020202020204" pitchFamily="34" charset="0"/>
                <a:ea typeface="Tahoma" panose="020B0604030504040204" pitchFamily="34" charset="0"/>
                <a:cs typeface="Arial" panose="020B0604020202020204" pitchFamily="34" charset="0"/>
              </a:rPr>
              <a:t> rung </a:t>
            </a:r>
            <a:r>
              <a:rPr lang="en-US" sz="2400" dirty="0" err="1">
                <a:latin typeface="Arial" panose="020B0604020202020204" pitchFamily="34" charset="0"/>
                <a:ea typeface="Tahoma" panose="020B0604030504040204" pitchFamily="34" charset="0"/>
                <a:cs typeface="Arial" panose="020B0604020202020204" pitchFamily="34" charset="0"/>
              </a:rPr>
              <a:t>chuyển</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khói</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bốc</a:t>
            </a:r>
            <a:r>
              <a:rPr lang="en-US" sz="2400" dirty="0">
                <a:latin typeface="Arial" panose="020B0604020202020204" pitchFamily="34" charset="0"/>
                <a:ea typeface="Tahoma" panose="020B0604030504040204" pitchFamily="34" charset="0"/>
                <a:cs typeface="Arial" panose="020B0604020202020204" pitchFamily="34" charset="0"/>
              </a:rPr>
              <a:t> </a:t>
            </a:r>
            <a:r>
              <a:rPr lang="en-US" sz="2400" dirty="0" err="1">
                <a:latin typeface="Arial" panose="020B0604020202020204" pitchFamily="34" charset="0"/>
                <a:ea typeface="Tahoma" panose="020B0604030504040204" pitchFamily="34" charset="0"/>
                <a:cs typeface="Arial" panose="020B0604020202020204" pitchFamily="34" charset="0"/>
              </a:rPr>
              <a:t>lên; </a:t>
            </a:r>
            <a:r>
              <a:rPr lang="en-US" sz="2400" dirty="0">
                <a:effectLst/>
                <a:latin typeface="Arial" panose="020B0604020202020204" pitchFamily="34" charset="0"/>
                <a:ea typeface="Tahoma" panose="020B0604030504040204" pitchFamily="34" charset="0"/>
                <a:cs typeface="Arial" panose="020B0604020202020204" pitchFamily="34" charset="0"/>
              </a:rPr>
              <a:t>Dung </a:t>
            </a:r>
            <a:r>
              <a:rPr lang="en-US" sz="2400" dirty="0" err="1">
                <a:effectLst/>
                <a:latin typeface="Arial" panose="020B0604020202020204" pitchFamily="34" charset="0"/>
                <a:ea typeface="Tahoma" panose="020B0604030504040204" pitchFamily="34" charset="0"/>
                <a:cs typeface="Arial" panose="020B0604020202020204" pitchFamily="34" charset="0"/>
              </a:rPr>
              <a:t>nham</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chảy</a:t>
            </a:r>
            <a:r>
              <a:rPr lang="en-US" sz="2400" dirty="0">
                <a:effectLst/>
                <a:latin typeface="Arial" panose="020B0604020202020204" pitchFamily="34" charset="0"/>
                <a:ea typeface="Tahoma" panose="020B0604030504040204" pitchFamily="34" charset="0"/>
                <a:cs typeface="Arial" panose="020B0604020202020204" pitchFamily="34" charset="0"/>
              </a:rPr>
              <a:t> </a:t>
            </a:r>
            <a:r>
              <a:rPr lang="en-US" sz="2400" dirty="0" err="1">
                <a:effectLst/>
                <a:latin typeface="Arial" panose="020B0604020202020204" pitchFamily="34" charset="0"/>
                <a:ea typeface="Tahoma" panose="020B0604030504040204" pitchFamily="34" charset="0"/>
                <a:cs typeface="Arial" panose="020B0604020202020204" pitchFamily="34" charset="0"/>
              </a:rPr>
              <a:t>tràn</a:t>
            </a:r>
            <a:endParaRPr lang="en-US" sz="2400" dirty="0">
              <a:effectLst/>
              <a:latin typeface="Arial" panose="020B0604020202020204" pitchFamily="34" charset="0"/>
              <a:ea typeface="Tahoma" panose="020B0604030504040204" pitchFamily="34" charset="0"/>
              <a:cs typeface="Arial" panose="020B0604020202020204" pitchFamily="34" charset="0"/>
            </a:endParaRPr>
          </a:p>
        </p:txBody>
      </p:sp>
      <p:sp>
        <p:nvSpPr>
          <p:cNvPr id="7" name="Speech Bubble: Oval 6"/>
          <p:cNvSpPr/>
          <p:nvPr/>
        </p:nvSpPr>
        <p:spPr>
          <a:xfrm>
            <a:off x="777412" y="1208950"/>
            <a:ext cx="2732703" cy="1174129"/>
          </a:xfrm>
          <a:prstGeom prst="wedgeEllipseCallout">
            <a:avLst>
              <a:gd name="adj1" fmla="val 69342"/>
              <a:gd name="adj2" fmla="val 76735"/>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7030A0"/>
                </a:solidFill>
                <a:latin typeface="Arial" panose="020B0604020202020204" pitchFamily="34" charset="0"/>
                <a:cs typeface="Arial" panose="020B0604020202020204" pitchFamily="34" charset="0"/>
              </a:rPr>
              <a:t>Chào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các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quý</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vị</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khán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giả</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sau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đây</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tôi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sẽ</a:t>
            </a:r>
            <a:r>
              <a:rPr lang="en-US" sz="2000" dirty="0">
                <a:solidFill>
                  <a:srgbClr val="7030A0"/>
                </a:solidFill>
                <a:latin typeface="Arial" panose="020B0604020202020204" pitchFamily="34" charset="0"/>
                <a:cs typeface="Arial" panose="020B0604020202020204" pitchFamily="34" charset="0"/>
              </a:rPr>
              <a:t>….</a:t>
            </a:r>
            <a:endParaRPr lang="en-US" sz="2000" dirty="0">
              <a:solidFill>
                <a:srgbClr val="7030A0"/>
              </a:solidFill>
              <a:latin typeface="Arial" panose="020B0604020202020204" pitchFamily="34" charset="0"/>
              <a:cs typeface="Arial" panose="020B0604020202020204" pitchFamily="34" charset="0"/>
            </a:endParaRPr>
          </a:p>
        </p:txBody>
      </p:sp>
      <p:pic>
        <p:nvPicPr>
          <p:cNvPr id="4100" name="Picture 4" descr="Classroom Student Cartoon, PNG, 6742x4180px, Classroom, Blackboard,  Cartoon, Child, Class Download F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34" b="98031" l="3049" r="95000">
                        <a14:foregroundMark x1="33415" y1="6890" x2="33415" y2="6890"/>
                        <a14:foregroundMark x1="8659" y1="73622" x2="8659" y2="73622"/>
                        <a14:foregroundMark x1="3293" y1="75000" x2="3293" y2="75000"/>
                        <a14:foregroundMark x1="3049" y1="97441" x2="3049" y2="97441"/>
                        <a14:foregroundMark x1="58780" y1="65945" x2="58780" y2="65945"/>
                        <a14:foregroundMark x1="47927" y1="64567" x2="47927" y2="64567"/>
                        <a14:foregroundMark x1="56463" y1="66929" x2="56463" y2="66929"/>
                        <a14:foregroundMark x1="65854" y1="39370" x2="65854" y2="39370"/>
                        <a14:foregroundMark x1="67317" y1="42126" x2="67317" y2="42126"/>
                        <a14:foregroundMark x1="67317" y1="42126" x2="67317" y2="42126"/>
                        <a14:foregroundMark x1="71220" y1="48425" x2="71220" y2="48425"/>
                        <a14:foregroundMark x1="71463" y1="43110" x2="71463" y2="43110"/>
                        <a14:foregroundMark x1="67927" y1="44094" x2="67927" y2="44094"/>
                        <a14:foregroundMark x1="67927" y1="44094" x2="67927" y2="44094"/>
                        <a14:foregroundMark x1="65854" y1="41732" x2="65854" y2="41732"/>
                        <a14:foregroundMark x1="63171" y1="37402" x2="63171" y2="37402"/>
                        <a14:foregroundMark x1="63171" y1="37402" x2="63171" y2="37402"/>
                        <a14:foregroundMark x1="69146" y1="43504" x2="69146" y2="43504"/>
                        <a14:foregroundMark x1="69146" y1="43504" x2="69146" y2="43504"/>
                        <a14:foregroundMark x1="57317" y1="66339" x2="57317" y2="66339"/>
                        <a14:foregroundMark x1="56951" y1="66339" x2="56951" y2="66339"/>
                        <a14:foregroundMark x1="30732" y1="41142" x2="30732" y2="41142"/>
                        <a14:foregroundMark x1="30732" y1="41142" x2="30732" y2="41142"/>
                        <a14:foregroundMark x1="33415" y1="37402" x2="33415" y2="37402"/>
                        <a14:foregroundMark x1="33415" y1="37402" x2="33415" y2="37402"/>
                        <a14:foregroundMark x1="9878" y1="63583" x2="9878" y2="63583"/>
                        <a14:foregroundMark x1="85610" y1="65945" x2="85610" y2="65945"/>
                        <a14:foregroundMark x1="95000" y1="71654" x2="95000" y2="71654"/>
                        <a14:foregroundMark x1="51707" y1="33071" x2="51707" y2="33071"/>
                        <a14:foregroundMark x1="80854" y1="65945" x2="80854" y2="65945"/>
                        <a14:foregroundMark x1="27805" y1="98228" x2="27805" y2="98228"/>
                        <a14:foregroundMark x1="51707" y1="31693" x2="51707" y2="31693"/>
                        <a14:foregroundMark x1="30122" y1="9252" x2="30122" y2="9252"/>
                        <a14:foregroundMark x1="23659" y1="4134" x2="23659" y2="4134"/>
                        <a14:foregroundMark x1="56707" y1="66339" x2="56707" y2="66339"/>
                        <a14:foregroundMark x1="55854" y1="61614" x2="55854" y2="61614"/>
                        <a14:foregroundMark x1="55854" y1="61614" x2="55854" y2="61614"/>
                        <a14:foregroundMark x1="55854" y1="65551" x2="55854" y2="65551"/>
                        <a14:foregroundMark x1="70610" y1="42717" x2="70610" y2="42717"/>
                        <a14:foregroundMark x1="70610" y1="42717" x2="70610" y2="42717"/>
                        <a14:foregroundMark x1="70854" y1="43110" x2="70854" y2="43110"/>
                        <a14:foregroundMark x1="71463" y1="44094" x2="71463" y2="44094"/>
                        <a14:foregroundMark x1="71463" y1="44094" x2="71463" y2="44094"/>
                        <a14:foregroundMark x1="71463" y1="44094" x2="71463" y2="44094"/>
                        <a14:foregroundMark x1="71463" y1="44094" x2="71463" y2="44094"/>
                        <a14:foregroundMark x1="71463" y1="44094" x2="71463" y2="44094"/>
                        <a14:foregroundMark x1="70854" y1="43110" x2="70854" y2="43110"/>
                        <a14:foregroundMark x1="70854" y1="43110" x2="70854" y2="43110"/>
                        <a14:foregroundMark x1="68780" y1="38780" x2="68780" y2="38780"/>
                        <a14:foregroundMark x1="70244" y1="41732" x2="70244" y2="41732"/>
                        <a14:foregroundMark x1="70244" y1="41732" x2="70244" y2="41732"/>
                        <a14:foregroundMark x1="32805" y1="43110" x2="32805" y2="43110"/>
                        <a14:foregroundMark x1="85610" y1="60630" x2="85610" y2="60630"/>
                        <a14:foregroundMark x1="10488" y1="68898" x2="10488" y2="68898"/>
                        <a14:foregroundMark x1="9878" y1="64961" x2="9878" y2="64961"/>
                        <a14:foregroundMark x1="81463" y1="36417" x2="81463" y2="36417"/>
                      </a14:backgroundRemoval>
                    </a14:imgEffect>
                  </a14:imgLayer>
                </a14:imgProps>
              </a:ext>
              <a:ext uri="{28A0092B-C50C-407E-A947-70E740481C1C}">
                <a14:useLocalDpi xmlns:a14="http://schemas.microsoft.com/office/drawing/2010/main" val="0"/>
              </a:ext>
            </a:extLst>
          </a:blip>
          <a:srcRect/>
          <a:stretch>
            <a:fillRect/>
          </a:stretch>
        </p:blipFill>
        <p:spPr bwMode="auto">
          <a:xfrm>
            <a:off x="489120" y="2991839"/>
            <a:ext cx="3323918" cy="2059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olcano vector illustration. Stock Vector Image by ©luplupme.gmail.com  #113843222"/>
          <p:cNvPicPr>
            <a:picLocks noChangeAspect="1" noChangeArrowheads="1"/>
          </p:cNvPicPr>
          <p:nvPr/>
        </p:nvPicPr>
        <p:blipFill rotWithShape="1">
          <a:blip r:embed="rId5">
            <a:extLst>
              <a:ext uri="{28A0092B-C50C-407E-A947-70E740481C1C}">
                <a14:useLocalDpi xmlns:a14="http://schemas.microsoft.com/office/drawing/2010/main" val="0"/>
              </a:ext>
            </a:extLst>
          </a:blip>
          <a:srcRect t="69453" b="6251"/>
          <a:stretch>
            <a:fillRect/>
          </a:stretch>
        </p:blipFill>
        <p:spPr bwMode="auto">
          <a:xfrm>
            <a:off x="489120" y="5477103"/>
            <a:ext cx="4624234" cy="11235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ận cảnh núi lửa Iceland phun trào dung nham dữ dội _ VTV2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12799" y="457200"/>
            <a:ext cx="10566401" cy="5943600"/>
          </a:xfrm>
          <a:prstGeom prst="rect">
            <a:avLst/>
          </a:prstGeom>
        </p:spPr>
      </p:pic>
      <p:sp>
        <p:nvSpPr>
          <p:cNvPr id="8" name="TextBox 7"/>
          <p:cNvSpPr txBox="1"/>
          <p:nvPr/>
        </p:nvSpPr>
        <p:spPr>
          <a:xfrm>
            <a:off x="1383665" y="-5080"/>
            <a:ext cx="10360660" cy="460375"/>
          </a:xfrm>
          <a:prstGeom prst="rect">
            <a:avLst/>
          </a:prstGeom>
          <a:noFill/>
        </p:spPr>
        <p:txBody>
          <a:bodyPr wrap="square">
            <a:spAutoFit/>
          </a:bodyPr>
          <a:lstStyle/>
          <a:p>
            <a:pPr algn="ctr"/>
            <a:r>
              <a:rPr lang="en-US" sz="2400" dirty="0" err="1">
                <a:solidFill>
                  <a:srgbClr val="FFFF00"/>
                </a:solidFill>
                <a:latin typeface="Arial" panose="020B0604020202020204" pitchFamily="34" charset="0"/>
                <a:cs typeface="Arial" panose="020B0604020202020204" pitchFamily="34" charset="0"/>
              </a:rPr>
              <a:t>Chúng</a:t>
            </a:r>
            <a:r>
              <a:rPr lang="en-US" sz="2400" dirty="0">
                <a:solidFill>
                  <a:srgbClr val="FFFF00"/>
                </a:solidFill>
                <a:latin typeface="Arial" panose="020B0604020202020204" pitchFamily="34" charset="0"/>
                <a:cs typeface="Arial" panose="020B0604020202020204" pitchFamily="34" charset="0"/>
              </a:rPr>
              <a:t> ta </a:t>
            </a:r>
            <a:r>
              <a:rPr lang="en-US" sz="2400" dirty="0" err="1">
                <a:solidFill>
                  <a:srgbClr val="FFFF00"/>
                </a:solidFill>
                <a:latin typeface="Arial" panose="020B0604020202020204" pitchFamily="34" charset="0"/>
                <a:cs typeface="Arial" panose="020B0604020202020204" pitchFamily="34" charset="0"/>
              </a:rPr>
              <a:t>có</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thể</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biến</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điều</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này</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thành</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cơ</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hội</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phát</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triển</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kinh</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tế</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như</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thế</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nào</a:t>
            </a:r>
            <a:r>
              <a:rPr lang="en-US" sz="2400" dirty="0">
                <a:solidFill>
                  <a:srgbClr val="FFFF00"/>
                </a:solidFill>
                <a:latin typeface="Arial" panose="020B0604020202020204" pitchFamily="34" charset="0"/>
                <a:cs typeface="Arial" panose="020B0604020202020204" pitchFamily="34" charset="0"/>
              </a:rPr>
              <a:t>?</a:t>
            </a:r>
            <a:endParaRPr lang="en-US" sz="2400"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687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radar chart&#10;&#10;Description automatically generated"/>
          <p:cNvPicPr>
            <a:picLocks noChangeAspect="1"/>
          </p:cNvPicPr>
          <p:nvPr/>
        </p:nvPicPr>
        <p:blipFill>
          <a:blip r:embed="rId1"/>
          <a:stretch>
            <a:fillRect/>
          </a:stretch>
        </p:blipFill>
        <p:spPr>
          <a:xfrm>
            <a:off x="2635710" y="643467"/>
            <a:ext cx="6920579" cy="5571066"/>
          </a:xfrm>
          <a:prstGeom prst="rect">
            <a:avLst/>
          </a:prstGeom>
        </p:spPr>
      </p:pic>
      <p:sp>
        <p:nvSpPr>
          <p:cNvPr id="4" name="Rectangle 3"/>
          <p:cNvSpPr/>
          <p:nvPr/>
        </p:nvSpPr>
        <p:spPr>
          <a:xfrm>
            <a:off x="626745" y="643255"/>
            <a:ext cx="4673600" cy="140906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C00000"/>
                </a:solidFill>
                <a:latin typeface="Arial" panose="020B0604020202020204" pitchFamily="34" charset="0"/>
                <a:cs typeface="Arial" panose="020B0604020202020204" pitchFamily="34" charset="0"/>
              </a:rPr>
              <a:t>Quan </a:t>
            </a:r>
            <a:r>
              <a:rPr lang="en-US" sz="2800" dirty="0" err="1">
                <a:solidFill>
                  <a:srgbClr val="C00000"/>
                </a:solidFill>
                <a:latin typeface="Arial" panose="020B0604020202020204" pitchFamily="34" charset="0"/>
                <a:cs typeface="Arial" panose="020B0604020202020204" pitchFamily="34" charset="0"/>
              </a:rPr>
              <a:t>sát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mô</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tả</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và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hoạt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động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núi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lửa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trong</a:t>
            </a:r>
            <a:r>
              <a:rPr lang="en-US" sz="2800" dirty="0">
                <a:solidFill>
                  <a:srgbClr val="C00000"/>
                </a:solidFill>
                <a:latin typeface="Arial" panose="020B0604020202020204" pitchFamily="34" charset="0"/>
                <a:cs typeface="Arial" panose="020B0604020202020204" pitchFamily="34" charset="0"/>
              </a:rPr>
              <a:t>  1 </a:t>
            </a:r>
            <a:r>
              <a:rPr lang="en-US" sz="2800" dirty="0" err="1">
                <a:solidFill>
                  <a:srgbClr val="C00000"/>
                </a:solidFill>
                <a:latin typeface="Arial" panose="020B0604020202020204" pitchFamily="34" charset="0"/>
                <a:cs typeface="Arial" panose="020B0604020202020204" pitchFamily="34" charset="0"/>
              </a:rPr>
              <a:t>phút</a:t>
            </a:r>
            <a:endParaRPr lang="en-US" sz="2800" dirty="0">
              <a:solidFill>
                <a:srgbClr val="C00000"/>
              </a:solidFill>
              <a:latin typeface="Arial" panose="020B0604020202020204" pitchFamily="34" charset="0"/>
              <a:cs typeface="Arial" panose="020B0604020202020204" pitchFamily="34" charset="0"/>
            </a:endParaRPr>
          </a:p>
        </p:txBody>
      </p:sp>
      <p:pic>
        <p:nvPicPr>
          <p:cNvPr id="7" name="Picture 6" descr="Free Show And Tell Clipart Black And White, Download Free Show And Tell  Clipart Black And White png images, Free ClipArts on Clipart Library"/>
          <p:cNvPicPr>
            <a:picLocks noChangeAspect="1" noChangeArrowheads="1"/>
          </p:cNvPicPr>
          <p:nvPr/>
        </p:nvPicPr>
        <p:blipFill rotWithShape="1">
          <a:blip r:embed="rId2">
            <a:extLst>
              <a:ext uri="{28A0092B-C50C-407E-A947-70E740481C1C}">
                <a14:useLocalDpi xmlns:a14="http://schemas.microsoft.com/office/drawing/2010/main" val="0"/>
              </a:ext>
            </a:extLst>
          </a:blip>
          <a:srcRect l="19652" r="21010"/>
          <a:stretch>
            <a:fillRect/>
          </a:stretch>
        </p:blipFill>
        <p:spPr bwMode="auto">
          <a:xfrm>
            <a:off x="9401768" y="3025165"/>
            <a:ext cx="1430157" cy="3116218"/>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p:cNvSpPr/>
          <p:nvPr/>
        </p:nvSpPr>
        <p:spPr>
          <a:xfrm flipH="1">
            <a:off x="9436300" y="1066800"/>
            <a:ext cx="2238691" cy="1355513"/>
          </a:xfrm>
          <a:prstGeom prst="wedgeEllipseCallout">
            <a:avLst>
              <a:gd name="adj1" fmla="val -16131"/>
              <a:gd name="adj2" fmla="val 113352"/>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7030A0"/>
                </a:solidFill>
                <a:latin typeface="Arial" panose="020B0604020202020204" pitchFamily="34" charset="0"/>
                <a:cs typeface="Arial" panose="020B0604020202020204" pitchFamily="34" charset="0"/>
              </a:rPr>
              <a:t>Chào</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các</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quý</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vị</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khán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giả</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sau</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đây</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tôi</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sẽ</a:t>
            </a:r>
            <a:r>
              <a:rPr lang="en-US" sz="2000" dirty="0">
                <a:solidFill>
                  <a:srgbClr val="7030A0"/>
                </a:solidFill>
                <a:latin typeface="Arial" panose="020B0604020202020204" pitchFamily="34" charset="0"/>
                <a:cs typeface="Arial" panose="020B0604020202020204" pitchFamily="34" charset="0"/>
              </a:rPr>
              <a:t>….</a:t>
            </a:r>
            <a:endParaRPr lang="en-US" sz="2000" dirty="0">
              <a:solidFill>
                <a:srgbClr val="7030A0"/>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6A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Núi lửa có cấu tạo như thế nào - VnExpress"/>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88953" y="643467"/>
            <a:ext cx="723515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ap&#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b="13619"/>
          <a:stretch>
            <a:fillRect/>
          </a:stretch>
        </p:blipFill>
        <p:spPr>
          <a:xfrm>
            <a:off x="8136045" y="643467"/>
            <a:ext cx="3367001" cy="3141149"/>
          </a:xfrm>
          <a:prstGeom prst="rect">
            <a:avLst/>
          </a:prstGeom>
        </p:spPr>
      </p:pic>
      <p:sp>
        <p:nvSpPr>
          <p:cNvPr id="8" name="TextBox 7"/>
          <p:cNvSpPr txBox="1"/>
          <p:nvPr/>
        </p:nvSpPr>
        <p:spPr>
          <a:xfrm>
            <a:off x="7924105" y="4044854"/>
            <a:ext cx="3952568" cy="1753235"/>
          </a:xfrm>
          <a:prstGeom prst="rect">
            <a:avLst/>
          </a:prstGeom>
          <a:noFill/>
        </p:spPr>
        <p:txBody>
          <a:bodyPr wrap="square">
            <a:spAutoFit/>
          </a:bodyPr>
          <a:lstStyle/>
          <a:p>
            <a:pPr algn="ctr"/>
            <a:r>
              <a:rPr lang="en-US" sz="3600" dirty="0">
                <a:solidFill>
                  <a:srgbClr val="00B050"/>
                </a:solidFill>
                <a:latin typeface="Arial" panose="020B0604020202020204" pitchFamily="34" charset="0"/>
                <a:cs typeface="Arial" panose="020B0604020202020204" pitchFamily="34" charset="0"/>
              </a:rPr>
              <a:t>NÚI LỬA</a:t>
            </a:r>
            <a:endParaRPr lang="en-US" sz="3600" dirty="0">
              <a:solidFill>
                <a:srgbClr val="00B050"/>
              </a:solidFill>
              <a:latin typeface="Arial" panose="020B0604020202020204" pitchFamily="34" charset="0"/>
              <a:cs typeface="Arial" panose="020B0604020202020204" pitchFamily="34" charset="0"/>
            </a:endParaRPr>
          </a:p>
          <a:p>
            <a:pPr algn="ctr"/>
            <a:r>
              <a:rPr lang="en-US" sz="3600" dirty="0">
                <a:solidFill>
                  <a:srgbClr val="00B050"/>
                </a:solidFill>
                <a:latin typeface="Arial" panose="020B0604020202020204" pitchFamily="34" charset="0"/>
                <a:cs typeface="Arial" panose="020B0604020202020204" pitchFamily="34" charset="0"/>
              </a:rPr>
              <a:t>SỰ KÌ VĨ </a:t>
            </a:r>
            <a:endParaRPr lang="en-US" sz="3600" dirty="0">
              <a:solidFill>
                <a:srgbClr val="00B050"/>
              </a:solidFill>
              <a:latin typeface="Arial" panose="020B0604020202020204" pitchFamily="34" charset="0"/>
              <a:cs typeface="Arial" panose="020B0604020202020204" pitchFamily="34" charset="0"/>
            </a:endParaRPr>
          </a:p>
          <a:p>
            <a:pPr algn="ctr"/>
            <a:r>
              <a:rPr lang="en-US" sz="3600" dirty="0">
                <a:solidFill>
                  <a:srgbClr val="00B050"/>
                </a:solidFill>
                <a:latin typeface="Arial" panose="020B0604020202020204" pitchFamily="34" charset="0"/>
                <a:cs typeface="Arial" panose="020B0604020202020204" pitchFamily="34" charset="0"/>
              </a:rPr>
              <a:t>CỦA TỪ NHIÊN</a:t>
            </a:r>
            <a:endParaRPr lang="en-US" sz="3600"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3384</Words>
  <Application>WPS Presentation</Application>
  <PresentationFormat>Widescreen</PresentationFormat>
  <Paragraphs>225</Paragraphs>
  <Slides>22</Slides>
  <Notes>4</Notes>
  <HiddenSlides>0</HiddenSlides>
  <MMClips>5</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SimSun</vt:lpstr>
      <vt:lpstr>Wingdings</vt:lpstr>
      <vt:lpstr>Tahoma</vt:lpstr>
      <vt:lpstr>Calibri</vt:lpstr>
      <vt:lpstr>#9Slide05 SVNEgregio Script</vt:lpstr>
      <vt:lpstr>Segoe UI Symbol</vt:lpstr>
      <vt:lpstr>#9Slide07 IcielBaliho Script</vt:lpstr>
      <vt:lpstr>Times New Roman</vt:lpstr>
      <vt:lpstr>Microsoft YaHei</vt:lpstr>
      <vt:lpstr>Arial Unicode MS</vt:lpstr>
      <vt:lpstr>Calibri Light</vt:lpstr>
      <vt:lpstr>Cambria</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THU DUNG</cp:lastModifiedBy>
  <cp:revision>30</cp:revision>
  <dcterms:created xsi:type="dcterms:W3CDTF">2021-09-04T07:28:00Z</dcterms:created>
  <dcterms:modified xsi:type="dcterms:W3CDTF">2023-12-12T04:12:14Z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0F8C84D2502C4186B7E1A0285709ADF3_12</vt:lpwstr>
  </property>
  <property fmtid="{D5CDD505-2E9C-101B-9397-08002B2CF9AE}" pid="3" name="KSOProductBuildVer">
    <vt:lpwstr>1033-12.2.0.13359</vt:lpwstr>
  </property>
</Properties>
</file>