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7" r:id="rId3"/>
    <p:sldId id="257" r:id="rId4"/>
    <p:sldId id="288" r:id="rId6"/>
    <p:sldId id="289" r:id="rId7"/>
    <p:sldId id="290" r:id="rId8"/>
    <p:sldId id="297" r:id="rId9"/>
    <p:sldId id="298" r:id="rId10"/>
    <p:sldId id="274" r:id="rId11"/>
    <p:sldId id="296" r:id="rId12"/>
    <p:sldId id="299" r:id="rId13"/>
    <p:sldId id="301" r:id="rId14"/>
    <p:sldId id="278" r:id="rId15"/>
    <p:sldId id="277" r:id="rId16"/>
    <p:sldId id="256" r:id="rId17"/>
    <p:sldId id="300" r:id="rId18"/>
    <p:sldId id="258" r:id="rId19"/>
    <p:sldId id="259" r:id="rId20"/>
    <p:sldId id="260" r:id="rId21"/>
    <p:sldId id="26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29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47A74-18D1-4A76-86BC-528CCBFB667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2ADBD-D987-4B57-BD63-11263E907A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yếu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địa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bề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?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Loại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địa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cao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500m?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1" dirty="0" err="1"/>
              <a:t>Ngọn</a:t>
            </a:r>
            <a:r>
              <a:rPr lang="en-US" sz="1800" b="1" dirty="0"/>
              <a:t> </a:t>
            </a:r>
            <a:r>
              <a:rPr lang="en-US" sz="1800" b="1" dirty="0" err="1"/>
              <a:t>núi</a:t>
            </a:r>
            <a:r>
              <a:rPr lang="en-US" sz="1800" b="1" dirty="0"/>
              <a:t> </a:t>
            </a:r>
            <a:r>
              <a:rPr lang="en-US" sz="1800" b="1" dirty="0" err="1"/>
              <a:t>nào</a:t>
            </a:r>
            <a:r>
              <a:rPr lang="en-US" sz="1800" b="1" dirty="0"/>
              <a:t> </a:t>
            </a:r>
            <a:r>
              <a:rPr lang="en-US" sz="1800" b="1" dirty="0" err="1"/>
              <a:t>cao</a:t>
            </a:r>
            <a:r>
              <a:rPr lang="en-US" sz="1800" b="1" dirty="0"/>
              <a:t> </a:t>
            </a:r>
            <a:r>
              <a:rPr lang="en-US" sz="1800" b="1" dirty="0" err="1"/>
              <a:t>nhất</a:t>
            </a:r>
            <a:r>
              <a:rPr lang="en-US" sz="1800" b="1" dirty="0"/>
              <a:t> </a:t>
            </a:r>
            <a:r>
              <a:rPr lang="en-US" sz="1800" b="1" dirty="0" err="1"/>
              <a:t>thế</a:t>
            </a:r>
            <a:r>
              <a:rPr lang="en-US" sz="1800" b="1" dirty="0"/>
              <a:t> </a:t>
            </a:r>
            <a:r>
              <a:rPr lang="en-US" sz="1800" b="1" dirty="0" err="1"/>
              <a:t>giới</a:t>
            </a:r>
            <a:r>
              <a:rPr lang="en-US" sz="1800" b="1" dirty="0"/>
              <a:t>?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1" dirty="0" err="1"/>
              <a:t>Bản</a:t>
            </a:r>
            <a:r>
              <a:rPr lang="en-US" sz="1800" b="1" dirty="0"/>
              <a:t> </a:t>
            </a:r>
            <a:r>
              <a:rPr lang="en-US" sz="1800" b="1" dirty="0" err="1"/>
              <a:t>đồ</a:t>
            </a:r>
            <a:r>
              <a:rPr lang="en-US" sz="1800" b="1" dirty="0"/>
              <a:t> 1 </a:t>
            </a:r>
            <a:r>
              <a:rPr lang="en-US" sz="1800" b="1" dirty="0" err="1"/>
              <a:t>khu</a:t>
            </a:r>
            <a:r>
              <a:rPr lang="en-US" sz="1800" b="1" dirty="0"/>
              <a:t> </a:t>
            </a:r>
            <a:r>
              <a:rPr lang="en-US" sz="1800" b="1" dirty="0" err="1"/>
              <a:t>dân</a:t>
            </a:r>
            <a:r>
              <a:rPr lang="en-US" sz="1800" b="1" dirty="0"/>
              <a:t> </a:t>
            </a:r>
            <a:r>
              <a:rPr lang="en-US" sz="1800" b="1" dirty="0" err="1"/>
              <a:t>cư</a:t>
            </a:r>
            <a:r>
              <a:rPr lang="en-US" sz="1800" b="1" dirty="0"/>
              <a:t> </a:t>
            </a:r>
            <a:r>
              <a:rPr lang="en-US" sz="1800" b="1" dirty="0" err="1"/>
              <a:t>hiện</a:t>
            </a:r>
            <a:r>
              <a:rPr lang="en-US" sz="1800" b="1" dirty="0"/>
              <a:t> </a:t>
            </a:r>
            <a:r>
              <a:rPr lang="en-US" sz="1800" b="1" dirty="0" err="1"/>
              <a:t>hữu</a:t>
            </a:r>
            <a:r>
              <a:rPr lang="en-US" sz="1800" b="1" dirty="0"/>
              <a:t> </a:t>
            </a:r>
            <a:r>
              <a:rPr lang="en-US" sz="1800" b="1" dirty="0" err="1"/>
              <a:t>thường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tỉ</a:t>
            </a:r>
            <a:r>
              <a:rPr lang="en-US" sz="1800" b="1" dirty="0"/>
              <a:t> </a:t>
            </a:r>
            <a:r>
              <a:rPr lang="en-US" sz="1800" b="1" dirty="0" err="1"/>
              <a:t>lệ</a:t>
            </a:r>
            <a:r>
              <a:rPr lang="en-US" sz="1800" b="1" dirty="0"/>
              <a:t> bao </a:t>
            </a:r>
            <a:r>
              <a:rPr lang="en-US" sz="1800" b="1" dirty="0" err="1"/>
              <a:t>nhiêu</a:t>
            </a:r>
            <a:r>
              <a:rPr lang="en-US" sz="1800" b="1" dirty="0"/>
              <a:t>?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1" dirty="0" err="1"/>
              <a:t>Tên</a:t>
            </a:r>
            <a:r>
              <a:rPr lang="en-US" sz="1800" b="1" dirty="0"/>
              <a:t> </a:t>
            </a:r>
            <a:r>
              <a:rPr lang="en-US" sz="1800" b="1" dirty="0" err="1"/>
              <a:t>ngọn</a:t>
            </a:r>
            <a:r>
              <a:rPr lang="en-US" sz="1800" b="1" dirty="0"/>
              <a:t> </a:t>
            </a:r>
            <a:r>
              <a:rPr lang="en-US" sz="1800" b="1" dirty="0" err="1"/>
              <a:t>đèo</a:t>
            </a:r>
            <a:r>
              <a:rPr lang="en-US" sz="1800" b="1" dirty="0"/>
              <a:t> </a:t>
            </a:r>
            <a:r>
              <a:rPr lang="en-US" sz="1800" b="1" dirty="0" err="1"/>
              <a:t>nổi</a:t>
            </a:r>
            <a:r>
              <a:rPr lang="en-US" sz="1800" b="1" dirty="0"/>
              <a:t> </a:t>
            </a:r>
            <a:r>
              <a:rPr lang="en-US" sz="1800" b="1" dirty="0" err="1"/>
              <a:t>tiếng</a:t>
            </a:r>
            <a:r>
              <a:rPr lang="en-US" sz="1800" b="1" dirty="0"/>
              <a:t> </a:t>
            </a:r>
            <a:r>
              <a:rPr lang="en-US" sz="1800" b="1" dirty="0" err="1"/>
              <a:t>giữa</a:t>
            </a:r>
            <a:r>
              <a:rPr lang="en-US" sz="1800" b="1" dirty="0"/>
              <a:t> </a:t>
            </a:r>
            <a:r>
              <a:rPr lang="en-US" sz="1800" b="1" dirty="0" err="1"/>
              <a:t>Thừa</a:t>
            </a:r>
            <a:r>
              <a:rPr lang="en-US" sz="1800" b="1" dirty="0"/>
              <a:t> </a:t>
            </a:r>
            <a:r>
              <a:rPr lang="en-US" sz="1800" b="1" dirty="0" err="1"/>
              <a:t>Thiên</a:t>
            </a:r>
            <a:r>
              <a:rPr lang="en-US" sz="1800" b="1" dirty="0"/>
              <a:t> </a:t>
            </a:r>
            <a:r>
              <a:rPr lang="en-US" sz="1800" b="1" dirty="0" err="1"/>
              <a:t>Huế</a:t>
            </a:r>
            <a:r>
              <a:rPr lang="en-US" sz="1800" b="1" dirty="0"/>
              <a:t> </a:t>
            </a:r>
            <a:r>
              <a:rPr lang="en-US" sz="1800" b="1" dirty="0" err="1"/>
              <a:t>và</a:t>
            </a:r>
            <a:r>
              <a:rPr lang="en-US" sz="1800" b="1" dirty="0"/>
              <a:t> </a:t>
            </a:r>
            <a:r>
              <a:rPr lang="en-US" sz="1800" b="1" dirty="0" err="1"/>
              <a:t>Đà</a:t>
            </a:r>
            <a:r>
              <a:rPr lang="en-US" sz="1800" b="1" dirty="0"/>
              <a:t> </a:t>
            </a:r>
            <a:r>
              <a:rPr lang="en-US" sz="1800" b="1" dirty="0" err="1"/>
              <a:t>Nẵng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bằng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do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sông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bồi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đắp</a:t>
            </a:r>
            <a:r>
              <a:rPr lang="en-US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?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4FFB-8C48-4EBE-96AC-E7EFD53921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4A06E-730B-4993-A71E-5AC3098C0DD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E12B2-9A9D-45D7-BDCB-0E8625EE910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openxmlformats.org/officeDocument/2006/relationships/slide" Target="slide17.xml"/><Relationship Id="rId7" Type="http://schemas.openxmlformats.org/officeDocument/2006/relationships/slide" Target="slide15.xml"/><Relationship Id="rId6" Type="http://schemas.openxmlformats.org/officeDocument/2006/relationships/slide" Target="slide16.xml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.wav"/><Relationship Id="rId10" Type="http://schemas.openxmlformats.org/officeDocument/2006/relationships/slide" Target="slide18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3.wav"/><Relationship Id="rId3" Type="http://schemas.openxmlformats.org/officeDocument/2006/relationships/slide" Target="slide14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3.wav"/><Relationship Id="rId3" Type="http://schemas.openxmlformats.org/officeDocument/2006/relationships/slide" Target="slide14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3.wav"/><Relationship Id="rId3" Type="http://schemas.openxmlformats.org/officeDocument/2006/relationships/slide" Target="slide14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3.wav"/><Relationship Id="rId3" Type="http://schemas.openxmlformats.org/officeDocument/2006/relationships/slide" Target="slide14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3.wav"/><Relationship Id="rId3" Type="http://schemas.openxmlformats.org/officeDocument/2006/relationships/slide" Target="slide14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5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16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tagonia Mountains Desktop Wallpapers - Top Free Patagonia Mountains  Desktop Backgrounds - WallpaperAcces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507999" y="2977514"/>
            <a:ext cx="10937767" cy="3525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dirty="0">
                <a:solidFill>
                  <a:srgbClr val="FFFF00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CHÀO MỪNG QUÝ THẦY CÔ </a:t>
            </a:r>
            <a:endParaRPr lang="en-US" sz="7200" b="1" dirty="0">
              <a:solidFill>
                <a:srgbClr val="FFFF00"/>
              </a:solidFill>
              <a:latin typeface="#9Slide05 SVNClementine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7200" b="1" dirty="0">
                <a:solidFill>
                  <a:srgbClr val="FFFF00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VÀ CÁC EM HỌC SINH</a:t>
            </a:r>
            <a:endParaRPr lang="vi-VN" sz="7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Kỹ năng phương pháp học | Địa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043516"/>
            <a:ext cx="10905066" cy="47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2883" y="-57451"/>
            <a:ext cx="10476700" cy="51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Quan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sát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bản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đồ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địa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hình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đồng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mức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để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đánh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giá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địa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hình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độ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dốc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khu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vực</a:t>
            </a:r>
            <a:endParaRPr lang="en-US" sz="2600" dirty="0">
              <a:solidFill>
                <a:srgbClr val="FFFF0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217007" y="0"/>
            <a:ext cx="7027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CHUYÊN GIA LÁT CẮT ĐỊA HÌNH</a:t>
            </a:r>
            <a:endParaRPr lang="en-US" sz="80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680" y="1006511"/>
            <a:ext cx="7960519" cy="1743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+ </a:t>
            </a:r>
            <a:r>
              <a:rPr lang="en-US" sz="3200" dirty="0">
                <a:latin typeface="#9Slide07 IcielBaliho Script" pitchFamily="2" charset="0"/>
                <a:ea typeface="Cambria" panose="02040503050406030204" pitchFamily="18" charset="0"/>
              </a:rPr>
              <a:t>Q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uan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sát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dẫn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SGK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phút</a:t>
            </a:r>
            <a:endParaRPr lang="en-US" sz="28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Tham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trả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30s </a:t>
            </a:r>
            <a:endParaRPr lang="en-US" sz="3200" dirty="0">
              <a:effectLst/>
              <a:latin typeface="#9Slide07 IcielBaliho Script" pitchFamily="2" charset="0"/>
              <a:ea typeface="Cambria" panose="020405030504060302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Thuyết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lát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cắt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mô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hấp</a:t>
            </a:r>
            <a:r>
              <a:rPr lang="en-US" sz="32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#9Slide07 IcielBaliho Script" pitchFamily="2" charset="0"/>
                <a:ea typeface="Cambria" panose="02040503050406030204" pitchFamily="18" charset="0"/>
              </a:rPr>
              <a:t>dẫn</a:t>
            </a:r>
            <a:endParaRPr lang="en-US" sz="28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750193"/>
            <a:ext cx="10683875" cy="383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2156" y="484738"/>
            <a:ext cx="2358397" cy="1325563"/>
          </a:xfrm>
          <a:prstGeom prst="rect">
            <a:avLst/>
          </a:prstGeom>
        </p:spPr>
      </p:pic>
      <p:pic>
        <p:nvPicPr>
          <p:cNvPr id="10" name="Picture 6" descr="Our, about, teamwork, team illustration - Download on Iconfin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49" y="1998832"/>
            <a:ext cx="2197101" cy="219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1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921" y="16332"/>
            <a:ext cx="12143659" cy="684166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12608" y="5460495"/>
            <a:ext cx="84905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ĐẨY LUI BỆNH DỊCH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1448" y="24544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7695" y="667658"/>
            <a:ext cx="9944883" cy="5517425"/>
          </a:xfrm>
          <a:prstGeom prst="rect">
            <a:avLst/>
          </a:prstGeom>
          <a:solidFill>
            <a:schemeClr val="accent5">
              <a:lumMod val="50000"/>
              <a:alpha val="89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HƯỚNG DẪN</a:t>
            </a:r>
            <a:endParaRPr lang="en-US" sz="3600" b="1" dirty="0">
              <a:solidFill>
                <a:srgbClr val="FFFF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FF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1 - 5</a:t>
            </a:r>
            <a:endParaRPr lang="en-US" sz="28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FF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, HS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lui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1 vi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8880" y="540251"/>
            <a:ext cx="754743" cy="5772238"/>
            <a:chOff x="1322576" y="181189"/>
            <a:chExt cx="387790" cy="2666783"/>
          </a:xfrm>
        </p:grpSpPr>
        <p:grpSp>
          <p:nvGrpSpPr>
            <p:cNvPr id="8" name="Group 7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#9Slide07 IcielBaliho Script" pitchFamily="2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7 IcielBaliho Script" pitchFamily="2" charset="0"/>
                </a:endParaRPr>
              </a:p>
            </p:txBody>
          </p:sp>
        </p:grpSp>
        <p:sp>
          <p:nvSpPr>
            <p:cNvPr id="9" name="Left Bracket 8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#9Slide07 IcielBaliho Script" pitchFamily="2" charset="0"/>
              </a:endParaRPr>
            </a:p>
          </p:txBody>
        </p:sp>
      </p:grpSp>
      <p:sp>
        <p:nvSpPr>
          <p:cNvPr id="12" name="Left Bracket 11"/>
          <p:cNvSpPr/>
          <p:nvPr/>
        </p:nvSpPr>
        <p:spPr>
          <a:xfrm flipH="1">
            <a:off x="11282579" y="598086"/>
            <a:ext cx="240541" cy="5772238"/>
          </a:xfrm>
          <a:prstGeom prst="leftBracket">
            <a:avLst/>
          </a:prstGeom>
          <a:ln w="38100">
            <a:solidFill>
              <a:srgbClr val="008CF5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#9Slide07 IcielBaliho Script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943399" y="1067767"/>
            <a:ext cx="821264" cy="7548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385" l="462" r="98308">
                        <a14:backgroundMark x1="26154" y1="22462" x2="26154" y2="22462"/>
                        <a14:backgroundMark x1="29385" y1="21846" x2="29385" y2="21846"/>
                        <a14:backgroundMark x1="48769" y1="73385" x2="48769" y2="73385"/>
                        <a14:backgroundMark x1="22615" y1="28615" x2="22615" y2="28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6924" y="1067767"/>
            <a:ext cx="962024" cy="9620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84903" y="730197"/>
            <a:ext cx="1616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Vi rút Corona</a:t>
            </a:r>
            <a:endParaRPr lang="en-US" sz="200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8376" y="730197"/>
            <a:ext cx="1259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Kháng thể</a:t>
            </a:r>
            <a:endParaRPr lang="en-US" sz="2000">
              <a:solidFill>
                <a:srgbClr val="FFFF00"/>
              </a:solidFill>
              <a:latin typeface="#9Slide07 IcielBaliho 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92537" y="3988701"/>
            <a:ext cx="1442828" cy="13261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385" l="462" r="98308">
                        <a14:backgroundMark x1="26154" y1="22462" x2="26154" y2="22462"/>
                        <a14:backgroundMark x1="29385" y1="21846" x2="29385" y2="21846"/>
                        <a14:backgroundMark x1="48769" y1="73385" x2="48769" y2="73385"/>
                        <a14:backgroundMark x1="22615" y1="28615" x2="22615" y2="28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51738" y="3398819"/>
            <a:ext cx="1690120" cy="1690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442953" y="987949"/>
            <a:ext cx="1442828" cy="13261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385" l="462" r="98308">
                        <a14:backgroundMark x1="26154" y1="22462" x2="26154" y2="22462"/>
                        <a14:backgroundMark x1="29385" y1="21846" x2="29385" y2="21846"/>
                        <a14:backgroundMark x1="48769" y1="73385" x2="48769" y2="73385"/>
                        <a14:backgroundMark x1="22615" y1="28615" x2="22615" y2="28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8276" y="-1850270"/>
            <a:ext cx="1690120" cy="1690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256090" y="928480"/>
            <a:ext cx="1442828" cy="13261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385" l="462" r="98308">
                        <a14:backgroundMark x1="26154" y1="22462" x2="26154" y2="22462"/>
                        <a14:backgroundMark x1="29385" y1="21846" x2="29385" y2="21846"/>
                        <a14:backgroundMark x1="48769" y1="73385" x2="48769" y2="73385"/>
                        <a14:backgroundMark x1="22615" y1="28615" x2="22615" y2="28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2542" y="-633125"/>
            <a:ext cx="1690120" cy="169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281012" y="1546334"/>
            <a:ext cx="1442828" cy="1326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385" l="462" r="98308">
                        <a14:backgroundMark x1="26154" y1="22462" x2="26154" y2="22462"/>
                        <a14:backgroundMark x1="29385" y1="21846" x2="29385" y2="21846"/>
                        <a14:backgroundMark x1="48769" y1="73385" x2="48769" y2="73385"/>
                        <a14:backgroundMark x1="22615" y1="28615" x2="22615" y2="28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6652" y="-2810813"/>
            <a:ext cx="1690120" cy="16901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730498" y="3915591"/>
            <a:ext cx="1442828" cy="13261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385" l="462" r="98308">
                        <a14:backgroundMark x1="26154" y1="22462" x2="26154" y2="22462"/>
                        <a14:backgroundMark x1="29385" y1="21846" x2="29385" y2="21846"/>
                        <a14:backgroundMark x1="48769" y1="73385" x2="48769" y2="73385"/>
                        <a14:backgroundMark x1="22615" y1="28615" x2="22615" y2="28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53618" y="2815993"/>
            <a:ext cx="1690120" cy="1690120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3589159" y="5615303"/>
            <a:ext cx="968706" cy="619250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2</a:t>
            </a:r>
            <a:endParaRPr lang="en-US" sz="360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49" name="Rectangle 48">
            <a:hlinkClick r:id="rId7" action="ppaction://hlinksldjump"/>
          </p:cNvPr>
          <p:cNvSpPr/>
          <p:nvPr/>
        </p:nvSpPr>
        <p:spPr>
          <a:xfrm>
            <a:off x="2620453" y="2445516"/>
            <a:ext cx="968706" cy="619250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1</a:t>
            </a:r>
            <a:endParaRPr lang="en-US" sz="360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50" name="Rectangle 49">
            <a:hlinkClick r:id="rId8" action="ppaction://hlinksldjump"/>
          </p:cNvPr>
          <p:cNvSpPr/>
          <p:nvPr/>
        </p:nvSpPr>
        <p:spPr>
          <a:xfrm>
            <a:off x="5518073" y="3036834"/>
            <a:ext cx="968706" cy="619250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3</a:t>
            </a:r>
            <a:endParaRPr lang="en-US" sz="360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52" name="Rectangle 51">
            <a:hlinkClick r:id="rId9" action="ppaction://hlinksldjump"/>
          </p:cNvPr>
          <p:cNvSpPr/>
          <p:nvPr/>
        </p:nvSpPr>
        <p:spPr>
          <a:xfrm>
            <a:off x="8913522" y="5584633"/>
            <a:ext cx="968706" cy="619250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5</a:t>
            </a:r>
            <a:endParaRPr lang="en-US" sz="360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06" name="Rectangle 105">
            <a:hlinkClick r:id="rId10" action="ppaction://hlinksldjump"/>
          </p:cNvPr>
          <p:cNvSpPr/>
          <p:nvPr/>
        </p:nvSpPr>
        <p:spPr>
          <a:xfrm>
            <a:off x="8456589" y="2391823"/>
            <a:ext cx="968706" cy="619250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4</a:t>
            </a:r>
            <a:endParaRPr lang="en-US" sz="360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022E-16 L 0.37934 0.07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03785 0.3824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L -0.27431 0.1712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5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22049 0.6212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3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-0.26268 0.1328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2" grpId="0" animBg="1"/>
      <p:bldP spid="49" grpId="0" animBg="1"/>
      <p:bldP spid="50" grpId="0" animBg="1"/>
      <p:bldP spid="52" grpId="0" animBg="1"/>
      <p:bldP spid="10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2162878" y="344637"/>
            <a:ext cx="7866244" cy="288546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1 cm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lát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km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prstClr val="white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A. 4 km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B. 40 km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C. 400 km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D. 4000 km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62766" y="3614055"/>
            <a:ext cx="6197351" cy="208895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Đáp</a:t>
            </a:r>
            <a:r>
              <a:rPr lang="en-US" sz="7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án</a:t>
            </a:r>
            <a:r>
              <a:rPr lang="en-US" sz="7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B</a:t>
            </a:r>
            <a:endParaRPr lang="en-US" sz="7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>
            <a:hlinkClick r:id="rId3" action="ppaction://hlinksldjump"/>
          </p:cNvPr>
          <p:cNvSpPr/>
          <p:nvPr/>
        </p:nvSpPr>
        <p:spPr>
          <a:xfrm>
            <a:off x="9470322" y="5994065"/>
            <a:ext cx="1117600" cy="703943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7 IcielBaliho 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2162878" y="344637"/>
            <a:ext cx="7866244" cy="288546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Lát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prstClr val="white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Phan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Thiết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B.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Linh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Phan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Thiết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C.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Xê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Xan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Phan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Thiết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D.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Lăk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Phan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Thiết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62766" y="3614055"/>
            <a:ext cx="6197351" cy="208895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Đáp</a:t>
            </a:r>
            <a:r>
              <a:rPr lang="en-US" sz="7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án</a:t>
            </a:r>
            <a:r>
              <a:rPr lang="en-US" sz="7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A</a:t>
            </a:r>
            <a:endParaRPr lang="en-US" sz="7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>
            <a:hlinkClick r:id="rId3" action="ppaction://hlinksldjump"/>
          </p:cNvPr>
          <p:cNvSpPr/>
          <p:nvPr/>
        </p:nvSpPr>
        <p:spPr>
          <a:xfrm>
            <a:off x="9470322" y="5994065"/>
            <a:ext cx="1117600" cy="703943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7 IcielBaliho 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2162878" y="344637"/>
            <a:ext cx="7866244" cy="288546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FF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prstClr val="white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bồn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B.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bồn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ven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C.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ven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thung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lũng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D. Cao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ven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62766" y="3614055"/>
            <a:ext cx="6197351" cy="208895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Đáp</a:t>
            </a:r>
            <a:r>
              <a:rPr lang="en-US" sz="7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án</a:t>
            </a:r>
            <a:r>
              <a:rPr lang="en-US" sz="7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D</a:t>
            </a:r>
            <a:endParaRPr lang="en-US" sz="7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>
            <a:hlinkClick r:id="rId3" action="ppaction://hlinksldjump"/>
          </p:cNvPr>
          <p:cNvSpPr/>
          <p:nvPr/>
        </p:nvSpPr>
        <p:spPr>
          <a:xfrm>
            <a:off x="9470322" y="5994065"/>
            <a:ext cx="1117600" cy="703943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7 IcielBaliho 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2162878" y="344637"/>
            <a:ext cx="7866244" cy="288546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Linh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prstClr val="white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A. 2500 m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B. 2550 m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C. 2600 m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D. 2650 m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62766" y="3614055"/>
            <a:ext cx="6197351" cy="208895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Đáp</a:t>
            </a:r>
            <a:r>
              <a:rPr lang="en-US" sz="7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án</a:t>
            </a:r>
            <a:r>
              <a:rPr lang="en-US" sz="7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C</a:t>
            </a:r>
            <a:endParaRPr lang="en-US" sz="7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>
            <a:hlinkClick r:id="rId3" action="ppaction://hlinksldjump"/>
          </p:cNvPr>
          <p:cNvSpPr/>
          <p:nvPr/>
        </p:nvSpPr>
        <p:spPr>
          <a:xfrm>
            <a:off x="9470322" y="5994065"/>
            <a:ext cx="1117600" cy="703943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7 IcielBaliho 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2162878" y="344637"/>
            <a:ext cx="7866244" cy="288546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Cao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Pleiku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prstClr val="white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A. 800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B. 1000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C. 1200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  D. 1400 </a:t>
            </a:r>
            <a:r>
              <a:rPr lang="en-US" sz="3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62766" y="3614055"/>
            <a:ext cx="6197351" cy="208895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Đáp</a:t>
            </a:r>
            <a:r>
              <a:rPr lang="en-US" sz="7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án</a:t>
            </a:r>
            <a:r>
              <a:rPr lang="en-US" sz="7200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C</a:t>
            </a:r>
            <a:endParaRPr lang="en-US" sz="7200" dirty="0">
              <a:solidFill>
                <a:schemeClr val="bg1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>
            <a:hlinkClick r:id="rId3" action="ppaction://hlinksldjump"/>
          </p:cNvPr>
          <p:cNvSpPr/>
          <p:nvPr/>
        </p:nvSpPr>
        <p:spPr>
          <a:xfrm>
            <a:off x="9470322" y="5994065"/>
            <a:ext cx="1117600" cy="703943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7 IcielBaliho 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à Giang tổ chức Tuần văn hóa du lịch &amp;quot;Qua những miền di sản ruộng bậc thang  Hoàng Su Phì&amp;quot; lần thứ VI - Báo Hà Gia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67" y="1472988"/>
            <a:ext cx="7741663" cy="435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166" y="52427"/>
            <a:ext cx="11973857" cy="977900"/>
          </a:xfrm>
          <a:solidFill>
            <a:srgbClr val="002060"/>
          </a:solidFill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CỬA BÍ MẬT</a:t>
            </a:r>
            <a:endParaRPr lang="en-US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166" y="1123654"/>
            <a:ext cx="4127500" cy="536993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 ô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1-6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lật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giành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ẩn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ẩn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lật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mở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ô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43134" y="1165621"/>
            <a:ext cx="2578100" cy="2784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Hai </a:t>
            </a:r>
            <a:r>
              <a:rPr lang="en-US" sz="2800" b="1" dirty="0" err="1"/>
              <a:t>yếu</a:t>
            </a:r>
            <a:r>
              <a:rPr lang="en-US" sz="2800" b="1" dirty="0"/>
              <a:t> </a:t>
            </a:r>
            <a:r>
              <a:rPr lang="en-US" sz="2800" b="1" dirty="0" err="1"/>
              <a:t>tố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bề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Trái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?</a:t>
            </a:r>
            <a:endParaRPr lang="vi-VN" sz="34400" b="1" dirty="0"/>
          </a:p>
        </p:txBody>
      </p:sp>
      <p:sp>
        <p:nvSpPr>
          <p:cNvPr id="15" name="Rectangle 14"/>
          <p:cNvSpPr/>
          <p:nvPr/>
        </p:nvSpPr>
        <p:spPr>
          <a:xfrm>
            <a:off x="4365545" y="3950180"/>
            <a:ext cx="2590318" cy="254507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Bản</a:t>
            </a:r>
            <a:r>
              <a:rPr lang="en-US" sz="2800" b="1" dirty="0"/>
              <a:t> </a:t>
            </a:r>
            <a:r>
              <a:rPr lang="en-US" sz="2800" b="1" dirty="0" err="1"/>
              <a:t>đồ</a:t>
            </a:r>
            <a:r>
              <a:rPr lang="en-US" sz="2800" b="1" dirty="0"/>
              <a:t> 1 </a:t>
            </a:r>
            <a:r>
              <a:rPr lang="en-US" sz="2800" b="1" dirty="0" err="1"/>
              <a:t>khu</a:t>
            </a:r>
            <a:r>
              <a:rPr lang="en-US" sz="2800" b="1" dirty="0"/>
              <a:t> </a:t>
            </a:r>
            <a:r>
              <a:rPr lang="en-US" sz="2800" b="1" dirty="0" err="1"/>
              <a:t>dân</a:t>
            </a:r>
            <a:r>
              <a:rPr lang="en-US" sz="2800" b="1" dirty="0"/>
              <a:t> </a:t>
            </a:r>
            <a:r>
              <a:rPr lang="en-US" sz="2800" b="1" dirty="0" err="1"/>
              <a:t>cư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hữu</a:t>
            </a:r>
            <a:r>
              <a:rPr lang="en-US" sz="2800" b="1" dirty="0"/>
              <a:t> </a:t>
            </a:r>
            <a:r>
              <a:rPr lang="en-US" sz="2800" b="1" dirty="0" err="1"/>
              <a:t>thường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tỉ</a:t>
            </a:r>
            <a:r>
              <a:rPr lang="en-US" sz="2800" b="1" dirty="0"/>
              <a:t> </a:t>
            </a:r>
            <a:r>
              <a:rPr lang="en-US" sz="2800" b="1" dirty="0" err="1"/>
              <a:t>lệ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?</a:t>
            </a:r>
            <a:endParaRPr lang="vi-VN" sz="28700" b="1" dirty="0"/>
          </a:p>
        </p:txBody>
      </p:sp>
      <p:sp>
        <p:nvSpPr>
          <p:cNvPr id="16" name="Rectangle 15"/>
          <p:cNvSpPr/>
          <p:nvPr/>
        </p:nvSpPr>
        <p:spPr>
          <a:xfrm>
            <a:off x="6943163" y="1123654"/>
            <a:ext cx="2540000" cy="278406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 500m?</a:t>
            </a:r>
            <a:r>
              <a:rPr lang="en-US" sz="4800" b="1" dirty="0"/>
              <a:t> </a:t>
            </a:r>
            <a:endParaRPr lang="vi-VN" sz="41300" b="1" dirty="0"/>
          </a:p>
        </p:txBody>
      </p:sp>
      <p:sp>
        <p:nvSpPr>
          <p:cNvPr id="17" name="Rectangle 16"/>
          <p:cNvSpPr/>
          <p:nvPr/>
        </p:nvSpPr>
        <p:spPr>
          <a:xfrm>
            <a:off x="6966023" y="3950180"/>
            <a:ext cx="2540000" cy="254507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Tên</a:t>
            </a:r>
            <a:r>
              <a:rPr lang="en-US" sz="2800" b="1" dirty="0"/>
              <a:t> </a:t>
            </a:r>
            <a:r>
              <a:rPr lang="en-US" sz="2800" b="1" dirty="0" err="1"/>
              <a:t>ngọn</a:t>
            </a:r>
            <a:r>
              <a:rPr lang="en-US" sz="2800" b="1" dirty="0"/>
              <a:t> </a:t>
            </a:r>
            <a:r>
              <a:rPr lang="en-US" sz="2800" b="1" dirty="0" err="1"/>
              <a:t>đèo</a:t>
            </a:r>
            <a:r>
              <a:rPr lang="en-US" sz="2800" b="1" dirty="0"/>
              <a:t> </a:t>
            </a:r>
            <a:r>
              <a:rPr lang="en-US" sz="2800" b="1" dirty="0" err="1"/>
              <a:t>nổi</a:t>
            </a:r>
            <a:r>
              <a:rPr lang="en-US" sz="2800" b="1" dirty="0"/>
              <a:t> </a:t>
            </a:r>
            <a:r>
              <a:rPr lang="en-US" sz="2800" b="1" dirty="0" err="1"/>
              <a:t>tiếng</a:t>
            </a:r>
            <a:r>
              <a:rPr lang="en-US" sz="2800" b="1" dirty="0"/>
              <a:t> </a:t>
            </a:r>
            <a:r>
              <a:rPr lang="en-US" sz="2800" b="1" dirty="0" err="1"/>
              <a:t>giữa</a:t>
            </a:r>
            <a:r>
              <a:rPr lang="en-US" sz="2800" b="1" dirty="0"/>
              <a:t> </a:t>
            </a:r>
            <a:r>
              <a:rPr lang="en-US" sz="2800" b="1" dirty="0" err="1"/>
              <a:t>Thừa</a:t>
            </a:r>
            <a:r>
              <a:rPr lang="en-US" sz="2800" b="1" dirty="0"/>
              <a:t> </a:t>
            </a:r>
            <a:r>
              <a:rPr lang="en-US" sz="2800" b="1" dirty="0" err="1"/>
              <a:t>Thiên</a:t>
            </a:r>
            <a:r>
              <a:rPr lang="en-US" sz="2800" b="1" dirty="0"/>
              <a:t> </a:t>
            </a:r>
            <a:r>
              <a:rPr lang="en-US" sz="2800" b="1" dirty="0" err="1"/>
              <a:t>Huế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Đà</a:t>
            </a:r>
            <a:r>
              <a:rPr lang="en-US" sz="2800" b="1" dirty="0"/>
              <a:t> </a:t>
            </a:r>
            <a:r>
              <a:rPr lang="en-US" sz="2800" b="1" dirty="0" err="1"/>
              <a:t>Nẵng</a:t>
            </a:r>
            <a:endParaRPr lang="vi-VN" sz="28700" b="1" dirty="0"/>
          </a:p>
        </p:txBody>
      </p:sp>
      <p:sp>
        <p:nvSpPr>
          <p:cNvPr id="18" name="Rectangle 17"/>
          <p:cNvSpPr/>
          <p:nvPr/>
        </p:nvSpPr>
        <p:spPr>
          <a:xfrm>
            <a:off x="9483163" y="1136354"/>
            <a:ext cx="2540000" cy="278406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Ngọn</a:t>
            </a:r>
            <a:r>
              <a:rPr lang="en-US" sz="2800" b="1" dirty="0"/>
              <a:t> </a:t>
            </a:r>
            <a:r>
              <a:rPr lang="en-US" sz="2800" b="1" dirty="0" err="1"/>
              <a:t>núi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cao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thế</a:t>
            </a:r>
            <a:r>
              <a:rPr lang="en-US" sz="2800" b="1" dirty="0"/>
              <a:t> </a:t>
            </a:r>
            <a:r>
              <a:rPr lang="en-US" sz="2800" b="1" dirty="0" err="1"/>
              <a:t>giới</a:t>
            </a:r>
            <a:r>
              <a:rPr lang="en-US" sz="2800" b="1" dirty="0"/>
              <a:t>?</a:t>
            </a:r>
            <a:endParaRPr lang="vi-VN" sz="34400" b="1" dirty="0"/>
          </a:p>
        </p:txBody>
      </p:sp>
      <p:sp>
        <p:nvSpPr>
          <p:cNvPr id="19" name="Rectangle 18"/>
          <p:cNvSpPr/>
          <p:nvPr/>
        </p:nvSpPr>
        <p:spPr>
          <a:xfrm>
            <a:off x="9506023" y="3929738"/>
            <a:ext cx="2540000" cy="2545071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Đồng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Ai </a:t>
            </a:r>
            <a:r>
              <a:rPr lang="en-US" sz="2800" b="1" dirty="0" err="1"/>
              <a:t>Cập</a:t>
            </a:r>
            <a:r>
              <a:rPr lang="en-US" sz="2800" b="1" dirty="0"/>
              <a:t> do con </a:t>
            </a:r>
            <a:r>
              <a:rPr lang="en-US" sz="2800" b="1" dirty="0" err="1"/>
              <a:t>sông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bồi</a:t>
            </a:r>
            <a:r>
              <a:rPr lang="en-US" sz="2800" b="1" dirty="0"/>
              <a:t> </a:t>
            </a:r>
            <a:r>
              <a:rPr lang="en-US" sz="2800" b="1" dirty="0" err="1"/>
              <a:t>đắp</a:t>
            </a:r>
            <a:r>
              <a:rPr lang="en-US" sz="2800" b="1" dirty="0"/>
              <a:t>?</a:t>
            </a:r>
            <a:endParaRPr lang="vi-VN" sz="23900" b="1" dirty="0"/>
          </a:p>
        </p:txBody>
      </p:sp>
      <p:sp>
        <p:nvSpPr>
          <p:cNvPr id="20" name="Rectangle 19"/>
          <p:cNvSpPr/>
          <p:nvPr/>
        </p:nvSpPr>
        <p:spPr>
          <a:xfrm>
            <a:off x="4343134" y="1125620"/>
            <a:ext cx="2578100" cy="281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#9Slide07 IcielBC Cubano Normal" panose="00000500000000000000" pitchFamily="2" charset="0"/>
              </a:rPr>
              <a:t>1</a:t>
            </a:r>
            <a:endParaRPr lang="vi-VN" sz="9600" dirty="0"/>
          </a:p>
        </p:txBody>
      </p:sp>
      <p:sp>
        <p:nvSpPr>
          <p:cNvPr id="21" name="Rectangle 20"/>
          <p:cNvSpPr/>
          <p:nvPr/>
        </p:nvSpPr>
        <p:spPr>
          <a:xfrm>
            <a:off x="4344251" y="3896471"/>
            <a:ext cx="2590318" cy="25744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#9Slide07 IcielBC Cubano Normal" panose="00000500000000000000" pitchFamily="2" charset="0"/>
              </a:rPr>
              <a:t>4</a:t>
            </a:r>
            <a:endParaRPr lang="vi-VN" sz="9600" dirty="0"/>
          </a:p>
        </p:txBody>
      </p:sp>
      <p:sp>
        <p:nvSpPr>
          <p:cNvPr id="22" name="Rectangle 21"/>
          <p:cNvSpPr/>
          <p:nvPr/>
        </p:nvSpPr>
        <p:spPr>
          <a:xfrm>
            <a:off x="6937744" y="1117303"/>
            <a:ext cx="2540000" cy="28162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#9Slide07 IcielBC Cubano Normal" panose="00000500000000000000" pitchFamily="2" charset="0"/>
              </a:rPr>
              <a:t>2</a:t>
            </a:r>
            <a:endParaRPr lang="vi-VN" sz="9600" dirty="0"/>
          </a:p>
        </p:txBody>
      </p:sp>
      <p:sp>
        <p:nvSpPr>
          <p:cNvPr id="23" name="Rectangle 22"/>
          <p:cNvSpPr/>
          <p:nvPr/>
        </p:nvSpPr>
        <p:spPr>
          <a:xfrm>
            <a:off x="6943163" y="3916913"/>
            <a:ext cx="2540000" cy="25744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#9Slide07 IcielBC Cubano Normal" panose="00000500000000000000" pitchFamily="2" charset="0"/>
              </a:rPr>
              <a:t>5</a:t>
            </a:r>
            <a:endParaRPr lang="vi-VN" sz="9600" dirty="0"/>
          </a:p>
        </p:txBody>
      </p:sp>
      <p:sp>
        <p:nvSpPr>
          <p:cNvPr id="24" name="Rectangle 23"/>
          <p:cNvSpPr/>
          <p:nvPr/>
        </p:nvSpPr>
        <p:spPr>
          <a:xfrm>
            <a:off x="9499673" y="1136354"/>
            <a:ext cx="2540000" cy="281624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#9Slide07 IcielBC Cubano Normal" panose="00000500000000000000" pitchFamily="2" charset="0"/>
              </a:rPr>
              <a:t>3</a:t>
            </a:r>
            <a:endParaRPr lang="vi-VN" sz="9600" dirty="0"/>
          </a:p>
        </p:txBody>
      </p:sp>
      <p:sp>
        <p:nvSpPr>
          <p:cNvPr id="25" name="Rectangle 24"/>
          <p:cNvSpPr/>
          <p:nvPr/>
        </p:nvSpPr>
        <p:spPr>
          <a:xfrm>
            <a:off x="9493323" y="3896471"/>
            <a:ext cx="2540000" cy="2574486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#9Slide07 IcielBC Cubano Normal" panose="00000500000000000000" pitchFamily="2" charset="0"/>
              </a:rPr>
              <a:t>6</a:t>
            </a:r>
            <a:endParaRPr lang="vi-VN" sz="96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Well Done Congratulations Gif - macbookairlaptopba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6234" y="643467"/>
            <a:ext cx="975953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leiku | Vietnam Travel Guide | Rough Guide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8" r="-1" b="10303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7650" y="5676599"/>
            <a:ext cx="10476700" cy="79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FFFF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CAO NGUYÊN PLEIKU</a:t>
            </a:r>
            <a:endParaRPr lang="en-US" sz="4400" dirty="0">
              <a:solidFill>
                <a:srgbClr val="FFFF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âm Ngọc Linh Kon Tum, cách phân biệt sâm thật giả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9" r="-1" b="-1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8075" y="437849"/>
            <a:ext cx="10476700" cy="79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FFFF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VÙNG NÚI NGỌC LINH</a:t>
            </a:r>
            <a:endParaRPr lang="en-US" sz="4400" dirty="0">
              <a:solidFill>
                <a:srgbClr val="FFFF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Hơn 5.200 tỷ đồng xây hai đường ven sông Đồng Nai - VnExpres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r="-1" b="-1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01000" y="895049"/>
            <a:ext cx="6524225" cy="79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FFFF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HẠ LƯU SÔNG ĐỒNG NAI</a:t>
            </a:r>
            <a:endParaRPr lang="en-US" sz="4400" dirty="0">
              <a:solidFill>
                <a:srgbClr val="FFFF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514475" y="33593"/>
            <a:ext cx="9467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KĨ NĂNG ĐỌC LÁT CẮT/BẢN ĐỒ ĐỊA HÌNH</a:t>
            </a:r>
            <a:endParaRPr lang="en-US" sz="80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645293"/>
            <a:ext cx="10683875" cy="383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591050" y="4867274"/>
            <a:ext cx="3009900" cy="695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187" y="5767258"/>
            <a:ext cx="3009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tỉ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9762" y="1240649"/>
            <a:ext cx="3009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sắc</a:t>
            </a:r>
            <a:endParaRPr lang="en-US" sz="3600" dirty="0">
              <a:solidFill>
                <a:srgbClr val="00206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552825" y="1945092"/>
            <a:ext cx="2257426" cy="11813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2116137" y="5414253"/>
            <a:ext cx="2565401" cy="3530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769349" y="1348434"/>
            <a:ext cx="3009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tượng</a:t>
            </a:r>
            <a:endParaRPr lang="en-US" sz="3600" dirty="0">
              <a:solidFill>
                <a:srgbClr val="00206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872412" y="2052877"/>
            <a:ext cx="2257426" cy="11813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Right 20"/>
          <p:cNvSpPr/>
          <p:nvPr/>
        </p:nvSpPr>
        <p:spPr>
          <a:xfrm>
            <a:off x="5810251" y="5895975"/>
            <a:ext cx="2571749" cy="452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624888" y="5767257"/>
            <a:ext cx="3009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tượng</a:t>
            </a:r>
            <a:endParaRPr lang="en-US" sz="3600" dirty="0">
              <a:solidFill>
                <a:srgbClr val="00206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9" grpId="0"/>
      <p:bldP spid="21" grpId="0" animBg="1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-1133475" y="0"/>
            <a:ext cx="9467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DÂN HỎI BỘ TRƯỞNG TRẢ LỜI</a:t>
            </a:r>
            <a:endParaRPr lang="en-US" sz="80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26" y="1363662"/>
            <a:ext cx="7625828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7222" y="1082009"/>
            <a:ext cx="42989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#9Slide07 IcielBC Cubano Normal" panose="00000500000000000000" pitchFamily="2" charset="0"/>
                <a:cs typeface="Times New Roman" panose="02020603050405020304" pitchFamily="18" charset="0"/>
              </a:rPr>
              <a:t>NGƯỜI DÂN </a:t>
            </a:r>
            <a:endParaRPr lang="en-US" sz="3200" b="1" dirty="0">
              <a:solidFill>
                <a:srgbClr val="7030A0"/>
              </a:solidFill>
              <a:latin typeface="#9Slide07 IcielBC Cubano Normal" panose="000005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lo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lắng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tỏa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, di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dời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trưởng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trưởng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 </a:t>
            </a:r>
            <a:endParaRPr lang="en-US" sz="2600" dirty="0">
              <a:solidFill>
                <a:srgbClr val="00206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2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phút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luận</a:t>
            </a:r>
            <a:endParaRPr lang="en-US" sz="2600" dirty="0">
              <a:solidFill>
                <a:srgbClr val="002060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Tóm tắt tiểu sử Bộ trưởng Bộ Nông nghiệp và Phát triển nông thôn Lê Minh  Hoan | VTV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720" y="822991"/>
            <a:ext cx="152224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/>
          <p:cNvSpPr/>
          <p:nvPr/>
        </p:nvSpPr>
        <p:spPr>
          <a:xfrm>
            <a:off x="7535032" y="272717"/>
            <a:ext cx="2288653" cy="780127"/>
          </a:xfrm>
          <a:prstGeom prst="wedgeRoundRectCallout">
            <a:avLst>
              <a:gd name="adj1" fmla="val 63798"/>
              <a:gd name="adj2" fmla="val 996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7 IcielBaliho Script" pitchFamily="2" charset="0"/>
              </a:rPr>
              <a:t>Xin </a:t>
            </a:r>
            <a:r>
              <a:rPr lang="en-US" sz="2400" dirty="0" err="1">
                <a:latin typeface="#9Slide07 IcielBaliho Script" pitchFamily="2" charset="0"/>
              </a:rPr>
              <a:t>mời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các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bác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đặt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câu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hỏi</a:t>
            </a:r>
            <a:endParaRPr lang="en-US" sz="2400" dirty="0">
              <a:latin typeface="#9Slide07 IcielBaliho Script" pitchFamily="2" charset="0"/>
            </a:endParaRPr>
          </a:p>
        </p:txBody>
      </p:sp>
      <p:pic>
        <p:nvPicPr>
          <p:cNvPr id="16390" name="Picture 6" descr="Tìm hướng đi mới cho nông dân thời hội nhậ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52722" x2="50000" y2="52722"/>
                        <a14:foregroundMark x1="51618" y1="46132" x2="51618" y2="46132"/>
                        <a14:foregroundMark x1="52059" y1="45272" x2="52059" y2="45272"/>
                        <a14:foregroundMark x1="52059" y1="45272" x2="52059" y2="45272"/>
                        <a14:foregroundMark x1="49853" y1="54155" x2="49853" y2="54155"/>
                        <a14:foregroundMark x1="49853" y1="54155" x2="49853" y2="54155"/>
                        <a14:foregroundMark x1="78971" y1="22350" x2="78971" y2="22350"/>
                        <a14:foregroundMark x1="80000" y1="20630" x2="80000" y2="20630"/>
                        <a14:foregroundMark x1="83824" y1="18911" x2="83824" y2="1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49"/>
          <a:stretch>
            <a:fillRect/>
          </a:stretch>
        </p:blipFill>
        <p:spPr bwMode="auto">
          <a:xfrm>
            <a:off x="179459" y="3429000"/>
            <a:ext cx="377294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/>
          <p:cNvSpPr/>
          <p:nvPr/>
        </p:nvSpPr>
        <p:spPr>
          <a:xfrm>
            <a:off x="4324350" y="4431377"/>
            <a:ext cx="5791200" cy="788323"/>
          </a:xfrm>
          <a:prstGeom prst="wedgeRoundRectCallout">
            <a:avLst>
              <a:gd name="adj1" fmla="val -70998"/>
              <a:gd name="adj2" fmla="val -36335"/>
              <a:gd name="adj3" fmla="val 16667"/>
            </a:avLst>
          </a:prstGeom>
          <a:noFill/>
          <a:ln w="38100"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2" descr="Free Show And Tell Clipart Black And White, Download Free Show And Tell  Clipart Black And White png images, Free ClipArts on Clip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719" y="4690466"/>
            <a:ext cx="1456099" cy="18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/>
          <p:cNvSpPr/>
          <p:nvPr/>
        </p:nvSpPr>
        <p:spPr>
          <a:xfrm>
            <a:off x="4324350" y="5362575"/>
            <a:ext cx="5779733" cy="1210524"/>
          </a:xfrm>
          <a:prstGeom prst="wedgeRoundRectCallout">
            <a:avLst>
              <a:gd name="adj1" fmla="val 57511"/>
              <a:gd name="adj2" fmla="val -5000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Sườn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B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nguy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hiểm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dốc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nhất</a:t>
            </a:r>
            <a:endParaRPr lang="en-US" sz="2400" dirty="0">
              <a:solidFill>
                <a:schemeClr val="bg1"/>
              </a:solidFill>
              <a:latin typeface="#9Slide07 IcielBaliho Script" pitchFamily="2" charset="0"/>
            </a:endParaRPr>
          </a:p>
          <a:p>
            <a:pPr algn="just"/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an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toàn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rừng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canh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lí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tránh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xa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dốc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</a:rPr>
              <a:t>nhé</a:t>
            </a:r>
            <a:endParaRPr lang="en-US" sz="24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0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nh tác ngô bền vững trên đất dốc: Ích kinh tế, lợi môi trường – Trung tâm  Con người và Thiên nhiê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0" r="2" b="12901"/>
          <a:stretch>
            <a:fillRect/>
          </a:stretch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VGP News :. | Cảnh báo sớm trượt lở, lũ quét theo trọng điểm | BÁO ĐIỆN TỬ  CHÍNH PHỦ NƯỚC CHXHCN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" r="2" b="4706"/>
          <a:stretch>
            <a:fillRect/>
          </a:stretch>
        </p:blipFill>
        <p:spPr bwMode="auto"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Quy trình kỹ thuật trồng cao su vùng núi phía Bắc - Phần 1 - Thông tin thị  trường cao su, giá cao s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8" r="2" b="11258"/>
          <a:stretch>
            <a:fillRect/>
          </a:stretch>
        </p:blipFill>
        <p:spPr bwMode="auto"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Đề phòng lũ quét, sạt lở đất tại một số tỉnh miền núi phía Bắc | Môi trường  | Vietnam+ (VietnamPlus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760"/>
          <a:stretch>
            <a:fillRect/>
          </a:stretch>
        </p:blipFill>
        <p:spPr bwMode="auto"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Quy trình kỹ thuật trồng cao su vùng núi phía Bắc - Phần 1 - Thông tin thị  trường cao su, giá cao s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4" r="2" b="2"/>
          <a:stretch>
            <a:fillRect/>
          </a:stretch>
        </p:blipFill>
        <p:spPr bwMode="auto">
          <a:xfrm>
            <a:off x="3983736" y="1918638"/>
            <a:ext cx="4224528" cy="30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omework Vector &amp;amp; Graphics to Downloa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" r="-1" b="6969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/>
          <p:nvPr/>
        </p:nvSpPr>
        <p:spPr>
          <a:xfrm rot="21295083">
            <a:off x="3771608" y="2546902"/>
            <a:ext cx="4664010" cy="2555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Hoàn</a:t>
            </a: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thành</a:t>
            </a: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 </a:t>
            </a:r>
            <a:endParaRPr lang="en-US" sz="4800" dirty="0">
              <a:solidFill>
                <a:srgbClr val="FF0000"/>
              </a:solidFill>
              <a:latin typeface="#9Slide07 IcielBC Cubano Normal" panose="00000500000000000000" pitchFamily="2" charset="0"/>
              <a:ea typeface="Cambria" panose="020405030504060302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tập</a:t>
            </a: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chương</a:t>
            </a:r>
            <a:endParaRPr lang="en-US" sz="96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ổng hợp hình ảnh cảm ơn đẹp, ý nghĩa và ấn tượng nhấ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7 Ruộng bậc thang Sapa - Một trong bảy ruộng bậc thang kỳ vĩ nhất Châu Á và  thế giới ideas | rice terraces, vietnam travel, ha gia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0" r="-1" b="-1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1948" y="1431145"/>
            <a:ext cx="10259197" cy="2512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kern="1400" spc="-50" dirty="0">
                <a:latin typeface="#9Slide07 IcielBC Cubano Normal" panose="00000500000000000000" pitchFamily="2" charset="0"/>
                <a:ea typeface="Times New Roman" panose="02020603050405020304" pitchFamily="18" charset="0"/>
              </a:rPr>
              <a:t>BÀI 14</a:t>
            </a:r>
            <a:endParaRPr lang="en-US" sz="4800" b="1" kern="1400" spc="-50" dirty="0">
              <a:effectLst/>
              <a:latin typeface="#9Slide07 IcielBC Cubano Normal" panose="00000500000000000000" pitchFamily="2" charset="0"/>
              <a:ea typeface="Times New Roman" panose="02020603050405020304" pitchFamily="18" charset="0"/>
            </a:endParaRPr>
          </a:p>
          <a:p>
            <a:pPr marL="0" marR="0" indent="180340"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800" b="1" dirty="0"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ĐỌC LƯỢC ĐỒ ĐỊA HÌNH TỈ LỆ LỚN</a:t>
            </a:r>
            <a:endParaRPr lang="en-US" sz="4800" dirty="0"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  <a:p>
            <a:pPr marL="0" marR="0" indent="180340"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800" b="1" dirty="0"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VÀ LÁT CẮT ĐỊA HÌNH ĐƠN GIẢN</a:t>
            </a:r>
            <a:endParaRPr lang="en-US" sz="4800" dirty="0"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Ruộng Bậc Thang Tuyệt Đẹp Ở Hà Gi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547142"/>
            <a:ext cx="5321300" cy="396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47142"/>
            <a:ext cx="5579269" cy="395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2406" y="138628"/>
            <a:ext cx="6169820" cy="2354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#9Slide07 IcielBaliho Script" pitchFamily="2" charset="0"/>
                <a:ea typeface="Tahoma" panose="020B0604030504040204" pitchFamily="34" charset="0"/>
              </a:rPr>
              <a:t>+ </a:t>
            </a:r>
            <a:r>
              <a:rPr lang="en-US" sz="2600" dirty="0" err="1">
                <a:latin typeface="#9Slide07 IcielBaliho Script" pitchFamily="2" charset="0"/>
                <a:ea typeface="Tahoma" panose="020B0604030504040204" pitchFamily="34" charset="0"/>
              </a:rPr>
              <a:t>L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àm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việc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theo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cặp</a:t>
            </a:r>
            <a:r>
              <a:rPr lang="en-US" sz="2600" dirty="0">
                <a:latin typeface="#9Slide07 IcielBaliho Script" pitchFamily="2" charset="0"/>
                <a:ea typeface="Tahoma" panose="020B0604030504040204" pitchFamily="34" charset="0"/>
              </a:rPr>
              <a:t>, </a:t>
            </a:r>
            <a:r>
              <a:rPr lang="en-US" sz="2600" dirty="0" err="1">
                <a:latin typeface="#9Slide07 IcielBaliho Script" pitchFamily="2" charset="0"/>
                <a:ea typeface="Tahoma" panose="020B0604030504040204" pitchFamily="34" charset="0"/>
              </a:rPr>
              <a:t>q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uan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sát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các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bức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hình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và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trả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lời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các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câu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hỏi</a:t>
            </a:r>
            <a:r>
              <a:rPr lang="en-US" sz="26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:</a:t>
            </a:r>
            <a:endParaRPr lang="en-US" sz="26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Điểm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giống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khác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nhau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của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hai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bức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ảnh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là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gì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?</a:t>
            </a:r>
            <a:endParaRPr lang="en-US" sz="26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sao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biết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được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sườn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nào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dốc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hơn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hay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thoải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hơn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?</a:t>
            </a:r>
            <a:endParaRPr lang="en-US" sz="26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6438901" y="138628"/>
            <a:ext cx="5419724" cy="8148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THỬ THÁCH MÙA THU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8" name="Arrow: Right 7"/>
          <p:cNvSpPr/>
          <p:nvPr/>
        </p:nvSpPr>
        <p:spPr>
          <a:xfrm>
            <a:off x="6610350" y="1424179"/>
            <a:ext cx="752475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486650" y="892892"/>
            <a:ext cx="4371975" cy="143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Giống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Thể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hiện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địa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; </a:t>
            </a:r>
            <a:endParaRPr lang="en-US" sz="26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độ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từng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bậc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nhau</a:t>
            </a:r>
            <a:endParaRPr lang="en-US" sz="26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vẽ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thực</a:t>
            </a:r>
            <a:r>
              <a:rPr lang="en-US" sz="2600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</a:rPr>
              <a:t>tế</a:t>
            </a:r>
            <a:endParaRPr lang="en-US" sz="26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ình ảnh Ruộng Bậc Thang Biểu Tượng Phong Cách Phim Hoạt Hình, Gạo, Ruộng  Bậc Thang, Thần Tượng. Vector và PNG với nền trong suốt để tải xuống miễn 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49" y="4552605"/>
            <a:ext cx="2159870" cy="21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3" y="235353"/>
            <a:ext cx="6216057" cy="4403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1468" y="4873879"/>
            <a:ext cx="7641432" cy="153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Quan </a:t>
            </a:r>
            <a:r>
              <a:rPr lang="en-US" sz="28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sát</a:t>
            </a:r>
            <a:r>
              <a:rPr lang="en-US" sz="28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hình</a:t>
            </a:r>
            <a:r>
              <a:rPr lang="en-US" sz="28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1, </a:t>
            </a:r>
            <a:r>
              <a:rPr lang="en-US" sz="28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hoàn</a:t>
            </a:r>
            <a:r>
              <a:rPr lang="en-US" sz="28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thành</a:t>
            </a:r>
            <a:r>
              <a:rPr lang="en-US" sz="28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bảng</a:t>
            </a:r>
            <a:r>
              <a:rPr lang="en-US" sz="28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cá</a:t>
            </a:r>
            <a:r>
              <a:rPr lang="en-US" sz="28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nhân</a:t>
            </a:r>
            <a:r>
              <a:rPr lang="en-US" sz="28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trong</a:t>
            </a:r>
            <a:r>
              <a:rPr lang="en-US" sz="28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2 </a:t>
            </a:r>
            <a:r>
              <a:rPr lang="en-US" sz="28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phút</a:t>
            </a:r>
            <a:endParaRPr lang="en-US" sz="28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Làm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việc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theo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cặp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, so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sánh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,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đối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chiếu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đáp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án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Tr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ình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bày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thông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 tin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trước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</a:rPr>
              <a:t>lớp</a:t>
            </a:r>
            <a:endParaRPr lang="en-US" sz="28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6438901" y="138628"/>
            <a:ext cx="5419724" cy="8148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THỬ THÁCH MÙA THU</a:t>
            </a:r>
            <a:endParaRPr lang="vi-VN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555582" y="953486"/>
          <a:ext cx="5303043" cy="3675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4968"/>
                <a:gridCol w="3648075"/>
              </a:tblGrid>
              <a:tr h="6357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  <a:latin typeface="#9Slide07 IcielBaliho Script" pitchFamily="2" charset="0"/>
                        </a:rPr>
                        <a:t>Tiêu chí</a:t>
                      </a:r>
                      <a:endParaRPr lang="en-US" sz="2800" b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effectLst/>
                          <a:latin typeface="#9Slide07 IcielBaliho Script" pitchFamily="2" charset="0"/>
                        </a:rPr>
                        <a:t>Thông</a:t>
                      </a:r>
                      <a:r>
                        <a:rPr lang="en-US" sz="2800" b="0" dirty="0">
                          <a:effectLst/>
                          <a:latin typeface="#9Slide07 IcielBaliho Script" pitchFamily="2" charset="0"/>
                        </a:rPr>
                        <a:t> tin</a:t>
                      </a:r>
                      <a:endParaRPr lang="en-US" sz="2800" b="0" dirty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  <a:tr h="101643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#9Slide07 IcielBaliho Script" pitchFamily="2" charset="0"/>
                        </a:rPr>
                        <a:t>Lược đồ địa hình tỉ lệ lớn</a:t>
                      </a:r>
                      <a:endParaRPr lang="en-US" sz="2400" b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 b="0" dirty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1643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#9Slide07 IcielBaliho Script" pitchFamily="2" charset="0"/>
                        </a:rPr>
                        <a:t>Đường đồng mức</a:t>
                      </a:r>
                      <a:endParaRPr lang="en-US" sz="2400" b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 b="0" dirty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0706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#9Slide07 IcielBaliho Script" pitchFamily="2" charset="0"/>
                        </a:rPr>
                        <a:t>Khoảng</a:t>
                      </a:r>
                      <a:r>
                        <a:rPr lang="en-US" sz="2400" b="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b="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#9Slide07 IcielBaliho Script" pitchFamily="2" charset="0"/>
                        </a:rPr>
                        <a:t>đều</a:t>
                      </a:r>
                      <a:endParaRPr lang="en-US" sz="2400" b="0" dirty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 b="0" dirty="0"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212931" y="1606708"/>
            <a:ext cx="3645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Là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lược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đồ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thể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hiện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địa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hình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của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khu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vực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có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diện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tích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nhỏ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bằng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các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đường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đồng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mức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và</a:t>
            </a:r>
            <a:r>
              <a:rPr lang="en-US" sz="20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màu</a:t>
            </a:r>
            <a:r>
              <a:rPr lang="en-US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sắc</a:t>
            </a:r>
            <a:r>
              <a:rPr lang="vi-VN" sz="2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5065" y="2767299"/>
            <a:ext cx="3643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Là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đường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nối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liền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những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điểm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có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2931" y="3698224"/>
            <a:ext cx="35694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Là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đường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đồng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mức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cách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nhau</a:t>
            </a:r>
            <a:r>
              <a:rPr lang="en-US" sz="2400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ahoma" panose="020B0604030504040204" pitchFamily="34" charset="0"/>
              </a:rPr>
              <a:t>đặn</a:t>
            </a:r>
            <a:endParaRPr lang="en-US" sz="24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04182" y="2114539"/>
            <a:ext cx="863897" cy="65276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38858" y="1665795"/>
            <a:ext cx="863897" cy="65276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481561" y="1665795"/>
            <a:ext cx="1042939" cy="65276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2 Minute Timer (Nho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3595" y="5477166"/>
            <a:ext cx="1618671" cy="909792"/>
          </a:xfrm>
          <a:prstGeom prst="rect">
            <a:avLst/>
          </a:prstGeom>
        </p:spPr>
      </p:pic>
      <p:pic>
        <p:nvPicPr>
          <p:cNvPr id="27" name="Graphic 26" descr="Back with solid fill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440612" flipH="1">
            <a:off x="9098246" y="4548925"/>
            <a:ext cx="82116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8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DUONG DONG MU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02883" y="-57451"/>
            <a:ext cx="10476700" cy="51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Quan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sát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video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nhắc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lại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về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khái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niệm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đồng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mức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nhé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em</a:t>
            </a:r>
            <a:r>
              <a:rPr lang="en-US" sz="2600" dirty="0">
                <a:solidFill>
                  <a:srgbClr val="FFFF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!</a:t>
            </a:r>
            <a:endParaRPr lang="en-US" sz="2600" dirty="0">
              <a:solidFill>
                <a:srgbClr val="FFFF0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What Are Contour Lines on Topographic Maps? - GIS Geography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256" y="457200"/>
            <a:ext cx="1126748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2883" y="-57451"/>
            <a:ext cx="10476700" cy="51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Đường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đồng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mức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rất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phổ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biến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ý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nghĩa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trong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đời</a:t>
            </a:r>
            <a:r>
              <a:rPr lang="en-US" sz="2600" dirty="0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#9Slide07 IcielBaliho Script" pitchFamily="2" charset="0"/>
                <a:ea typeface="Cambria" panose="02040503050406030204" pitchFamily="18" charset="0"/>
              </a:rPr>
              <a:t>sống</a:t>
            </a:r>
            <a:endParaRPr lang="en-US" sz="2600" dirty="0">
              <a:solidFill>
                <a:srgbClr val="FFFF0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100" y="0"/>
            <a:ext cx="702784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/>
                <a:latin typeface="#9Slide07 IcielBC Cubano Normal" panose="00000500000000000000" pitchFamily="2" charset="0"/>
                <a:ea typeface="Cambria" panose="02040503050406030204" pitchFamily="18" charset="0"/>
              </a:rPr>
              <a:t>THỬ TÀI CHUYÊN GIA ĐỊA HÌNH</a:t>
            </a:r>
            <a:endParaRPr lang="en-US" sz="80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689" y="1587691"/>
            <a:ext cx="6007336" cy="18941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5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phút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việc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cá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nhân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ở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góc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khăn</a:t>
            </a:r>
            <a:endParaRPr lang="en-US" sz="26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3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phút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thống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nhóm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phần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trung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tâm</a:t>
            </a:r>
            <a:endParaRPr lang="en-US" sz="26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1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phút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chia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sẻ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đáp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án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vòng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tròn</a:t>
            </a:r>
            <a:endParaRPr lang="en-US" sz="26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Hoàn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quả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việc</a:t>
            </a:r>
            <a:endParaRPr lang="en-US" sz="26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2380" y="997073"/>
            <a:ext cx="9531586" cy="51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Các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chuyên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gia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địa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hình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sẽ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việc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cá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nhân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khẳng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định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tên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tuổi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mình</a:t>
            </a:r>
            <a:endParaRPr lang="en-US" sz="2600" dirty="0">
              <a:solidFill>
                <a:srgbClr val="0070C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pic>
        <p:nvPicPr>
          <p:cNvPr id="3074" name="Picture 2" descr="Study Group png images | PNGWin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78261" y1="45942" x2="78261" y2="45942"/>
                        <a14:foregroundMark x1="32717" y1="62319" x2="32717" y2="62319"/>
                        <a14:foregroundMark x1="30543" y1="61304" x2="30543" y2="61304"/>
                        <a14:foregroundMark x1="32935" y1="61739" x2="32935" y2="61739"/>
                        <a14:foregroundMark x1="50652" y1="72464" x2="50652" y2="72464"/>
                        <a14:backgroundMark x1="41087" y1="27826" x2="41087" y2="27826"/>
                        <a14:backgroundMark x1="59783" y1="30580" x2="59783" y2="30580"/>
                        <a14:backgroundMark x1="60870" y1="30725" x2="60870" y2="30725"/>
                        <a14:backgroundMark x1="61196" y1="25072" x2="61196" y2="25072"/>
                        <a14:backgroundMark x1="61196" y1="23188" x2="61196" y2="23188"/>
                        <a14:backgroundMark x1="38478" y1="25942" x2="38478" y2="25942"/>
                        <a14:backgroundMark x1="61739" y1="34928" x2="61739" y2="34928"/>
                        <a14:backgroundMark x1="64022" y1="37826" x2="64022" y2="37826"/>
                        <a14:backgroundMark x1="32826" y1="62029" x2="32826" y2="6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26" y="265204"/>
            <a:ext cx="3227093" cy="27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91" y="1587690"/>
            <a:ext cx="2773109" cy="18413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8689" y="3524006"/>
          <a:ext cx="7169386" cy="2957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1511"/>
                <a:gridCol w="2047875"/>
              </a:tblGrid>
              <a:tr h="100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Cho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biết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đường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đồng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mức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khoảng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cách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đều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cách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bao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nhiêu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mét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?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601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So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sánh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độ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đỉnh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núi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A1, A2, A3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601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So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sánh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độ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B1, B2, B3, C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7820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bạn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muốn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leo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lên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đỉnh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A2. Theo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em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là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leo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theo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sườn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D1 &gt; A2 hay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là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D2 &gt;&gt; A2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251" y="3524006"/>
            <a:ext cx="4174984" cy="295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 Minute Timer (Nho)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475" y="265204"/>
            <a:ext cx="1414712" cy="795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15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78" y="1103976"/>
            <a:ext cx="7021766" cy="497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17007" y="0"/>
            <a:ext cx="702784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/>
                <a:latin typeface="#9Slide07 IcielBC Cubano Normal" panose="00000500000000000000" pitchFamily="2" charset="0"/>
                <a:ea typeface="Cambria" panose="02040503050406030204" pitchFamily="18" charset="0"/>
              </a:rPr>
              <a:t>THỬ TÀI CHUYÊN GIA ĐỊA HÌNH</a:t>
            </a:r>
            <a:endParaRPr lang="en-US" sz="80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90521" y="2776240"/>
            <a:ext cx="863897" cy="65276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5318" y="506364"/>
            <a:ext cx="19216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đường</a:t>
            </a:r>
            <a:r>
              <a:rPr lang="en-US" sz="28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đồng</a:t>
            </a:r>
            <a:r>
              <a:rPr lang="en-US" sz="28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mức</a:t>
            </a:r>
            <a:r>
              <a:rPr lang="en-US" sz="28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có</a:t>
            </a:r>
            <a:r>
              <a:rPr lang="en-US" sz="28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khoảng</a:t>
            </a:r>
            <a:r>
              <a:rPr lang="en-US" sz="28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cách</a:t>
            </a:r>
            <a:r>
              <a:rPr lang="en-US" sz="28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cao</a:t>
            </a:r>
            <a:r>
              <a:rPr lang="en-US" sz="28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đều</a:t>
            </a:r>
            <a:r>
              <a:rPr lang="en-US" sz="28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cách</a:t>
            </a:r>
            <a:r>
              <a:rPr lang="en-US" sz="28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nhau</a:t>
            </a:r>
            <a:r>
              <a:rPr lang="en-US" sz="28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100m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390" y="3259496"/>
            <a:ext cx="16043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A1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&lt; </a:t>
            </a:r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A2 </a:t>
            </a:r>
            <a:endParaRPr lang="en-US" sz="3200" b="0" dirty="0">
              <a:solidFill>
                <a:srgbClr val="0070C0"/>
              </a:solidFill>
              <a:effectLst/>
              <a:latin typeface="#9Slide07 IcielBaliho Script" pitchFamily="2" charset="0"/>
            </a:endParaRPr>
          </a:p>
          <a:p>
            <a:pPr algn="ctr"/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A2 &gt; A3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859" y="4749289"/>
            <a:ext cx="21693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B3 = C 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&lt; B1 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&lt; B2 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pic>
        <p:nvPicPr>
          <p:cNvPr id="6145" name="Picture 1" descr="Hé lộ về đường đồng mức là gì [dễ hiểu #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3544961"/>
            <a:ext cx="2482850" cy="18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849865" y="5489333"/>
            <a:ext cx="16043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Đường</a:t>
            </a:r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đồng</a:t>
            </a:r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mức</a:t>
            </a:r>
            <a:endParaRPr lang="en-US" sz="3200" b="0" dirty="0">
              <a:solidFill>
                <a:srgbClr val="0070C0"/>
              </a:solidFill>
              <a:effectLst/>
              <a:latin typeface="#9Slide07 IcielBaliho Script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58325" y="1683852"/>
            <a:ext cx="23809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Chú</a:t>
            </a:r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ý </a:t>
            </a:r>
            <a:r>
              <a:rPr lang="en-US" sz="32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màu</a:t>
            </a:r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sắc</a:t>
            </a:r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của</a:t>
            </a:r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bản</a:t>
            </a:r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đồ</a:t>
            </a:r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&gt;&gt;&gt; </a:t>
            </a:r>
            <a:r>
              <a:rPr lang="en-US" sz="32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Độ</a:t>
            </a:r>
            <a:r>
              <a:rPr lang="en-US" sz="3200" b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dirty="0" err="1">
                <a:solidFill>
                  <a:srgbClr val="0070C0"/>
                </a:solidFill>
                <a:effectLst/>
                <a:latin typeface="#9Slide07 IcielBaliho Script" pitchFamily="2" charset="0"/>
              </a:rPr>
              <a:t>cao</a:t>
            </a:r>
            <a:endParaRPr lang="en-US" sz="3200" b="0" dirty="0">
              <a:solidFill>
                <a:srgbClr val="0070C0"/>
              </a:solidFill>
              <a:effectLst/>
              <a:latin typeface="#9Slide07 IcielBaliho Script" pitchFamily="2" charset="0"/>
            </a:endParaRPr>
          </a:p>
        </p:txBody>
      </p:sp>
      <p:pic>
        <p:nvPicPr>
          <p:cNvPr id="30" name="5 Minute Timer (Nho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6599" y="341523"/>
            <a:ext cx="1869691" cy="1050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6" grpId="0"/>
      <p:bldP spid="7" grpId="0" animBg="1"/>
      <p:bldP spid="9" grpId="0"/>
      <p:bldP spid="13" grpId="0"/>
      <p:bldP spid="26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3619</Words>
  <Application>WPS Presentation</Application>
  <PresentationFormat>Widescreen</PresentationFormat>
  <Paragraphs>213</Paragraphs>
  <Slides>28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Arial</vt:lpstr>
      <vt:lpstr>SimSun</vt:lpstr>
      <vt:lpstr>Wingdings</vt:lpstr>
      <vt:lpstr>#9Slide05 SVNClementine</vt:lpstr>
      <vt:lpstr>Calibri</vt:lpstr>
      <vt:lpstr>#9Slide07 IcielBC Cubano Normal</vt:lpstr>
      <vt:lpstr>Segoe Print</vt:lpstr>
      <vt:lpstr>Cambria</vt:lpstr>
      <vt:lpstr>Times New Roman</vt:lpstr>
      <vt:lpstr>Tahoma</vt:lpstr>
      <vt:lpstr>#9Slide07 IcielBaliho Script</vt:lpstr>
      <vt:lpstr>Microsoft YaHei</vt:lpstr>
      <vt:lpstr>Arial Unicode MS</vt:lpstr>
      <vt:lpstr>Calibri Light</vt:lpstr>
      <vt:lpstr>Office Theme</vt:lpstr>
      <vt:lpstr>PowerPoint 演示文稿</vt:lpstr>
      <vt:lpstr>Ô CỬA BÍ MẬT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THỬ TÀI CHUYÊN GIA ĐỊA HÌNH</vt:lpstr>
      <vt:lpstr>THỬ TÀI CHUYÊN GIA ĐỊA HÌNH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 Tuan</dc:creator>
  <cp:lastModifiedBy>Dung Phạm Thị</cp:lastModifiedBy>
  <cp:revision>36</cp:revision>
  <dcterms:created xsi:type="dcterms:W3CDTF">2021-09-09T16:24:00Z</dcterms:created>
  <dcterms:modified xsi:type="dcterms:W3CDTF">2023-12-22T00:25:33Z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978814E95E704642A41CE80391A99D14_12</vt:lpwstr>
  </property>
  <property fmtid="{D5CDD505-2E9C-101B-9397-08002B2CF9AE}" pid="3" name="KSOProductBuildVer">
    <vt:lpwstr>1033-12.2.0.13359</vt:lpwstr>
  </property>
</Properties>
</file>