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56" r:id="rId7"/>
    <p:sldId id="261" r:id="rId8"/>
    <p:sldId id="260" r:id="rId9"/>
    <p:sldId id="263" r:id="rId10"/>
    <p:sldId id="264" r:id="rId11"/>
    <p:sldId id="262"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D54"/>
    <a:srgbClr val="F9F793"/>
    <a:srgbClr val="E0F52C"/>
    <a:srgbClr val="FEDFA8"/>
    <a:srgbClr val="334D5C"/>
    <a:srgbClr val="FFF3D1"/>
    <a:srgbClr val="DDF229"/>
    <a:srgbClr val="F2F95B"/>
    <a:srgbClr val="F1F958"/>
    <a:srgbClr val="EDF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9" autoAdjust="0"/>
    <p:restoredTop sz="94660"/>
  </p:normalViewPr>
  <p:slideViewPr>
    <p:cSldViewPr snapToGrid="0">
      <p:cViewPr varScale="1">
        <p:scale>
          <a:sx n="69" d="100"/>
          <a:sy n="69" d="100"/>
        </p:scale>
        <p:origin x="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BF690-1940-4A3E-9244-9574E1E49C4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99F5E-7B61-4C0A-9B4B-B470A6485F5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hac.vn/nha-huong-nao-mat-nhat-va-nha-huong-nao-nong-nhat" TargetMode="Externa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200" kern="1200" dirty="0" smtClean="0">
                <a:solidFill>
                  <a:schemeClr val="tx1"/>
                </a:solidFill>
                <a:effectLst/>
                <a:latin typeface="+mn-lt"/>
                <a:ea typeface="+mn-ea"/>
                <a:cs typeface="+mn-cs"/>
              </a:rPr>
              <a:t>GV nhắc lại kiến thức về hành trình đi về phía Tây của Ma-gien-lăng và phát hiện ra Trái Đất có hình khối cầu đã được học ở bài 6 rồi đặt vấn đề cho học sinh </a:t>
            </a:r>
            <a:r>
              <a:rPr lang="it-IT" sz="1200" i="1" kern="1200" dirty="0" smtClean="0">
                <a:solidFill>
                  <a:schemeClr val="tx1"/>
                </a:solidFill>
                <a:effectLst/>
                <a:latin typeface="+mn-lt"/>
                <a:ea typeface="+mn-ea"/>
                <a:cs typeface="+mn-cs"/>
              </a:rPr>
              <a:t>“Các thủy thủ làm cách nào để xác định được phương hướng giữa đại dương bao la?”</a:t>
            </a:r>
            <a:r>
              <a:rPr lang="it-I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1" kern="1200" dirty="0" err="1" smtClean="0">
                <a:solidFill>
                  <a:schemeClr val="tx1"/>
                </a:solidFill>
                <a:effectLst/>
                <a:latin typeface="+mn-lt"/>
                <a:ea typeface="+mn-ea"/>
                <a:cs typeface="+mn-cs"/>
              </a:rPr>
              <a:t>Xem</a:t>
            </a:r>
            <a:r>
              <a:rPr lang="en-US" sz="1200" b="0" i="1" kern="1200" dirty="0" smtClean="0">
                <a:solidFill>
                  <a:schemeClr val="tx1"/>
                </a:solidFill>
                <a:effectLst/>
                <a:latin typeface="+mn-lt"/>
                <a:ea typeface="+mn-ea"/>
                <a:cs typeface="+mn-cs"/>
              </a:rPr>
              <a:t> them</a:t>
            </a:r>
            <a:r>
              <a:rPr lang="en-US" sz="1200" b="0" i="1" kern="1200" baseline="0" dirty="0" smtClean="0">
                <a:solidFill>
                  <a:schemeClr val="tx1"/>
                </a:solidFill>
                <a:effectLst/>
                <a:latin typeface="+mn-lt"/>
                <a:ea typeface="+mn-ea"/>
                <a:cs typeface="+mn-cs"/>
              </a:rPr>
              <a:t> </a:t>
            </a:r>
            <a:r>
              <a:rPr lang="en-US" sz="1200" b="0" i="1" kern="1200" baseline="0" dirty="0" err="1" smtClean="0">
                <a:solidFill>
                  <a:schemeClr val="tx1"/>
                </a:solidFill>
                <a:effectLst/>
                <a:latin typeface="+mn-lt"/>
                <a:ea typeface="+mn-ea"/>
                <a:cs typeface="+mn-cs"/>
              </a:rPr>
              <a:t>trên</a:t>
            </a:r>
            <a:r>
              <a:rPr lang="en-US" sz="1200" b="0" i="1" kern="1200" baseline="0" dirty="0" smtClean="0">
                <a:solidFill>
                  <a:schemeClr val="tx1"/>
                </a:solidFill>
                <a:effectLst/>
                <a:latin typeface="+mn-lt"/>
                <a:ea typeface="+mn-ea"/>
                <a:cs typeface="+mn-cs"/>
              </a:rPr>
              <a:t> link: https://www.giaiphapthoathiem.com/xem-thien-van-de-xac-dinh-phuong-huong-khi-lac-phuong-phap-trien-vong-de-tim-duoc-duong-ve-nha.html</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Tức là ta căn cứ vào khoảng những ngày trước rằm Âm Lịch (từ mùng 1 Âm Lịch đến mùng 14 Âm Lịch) thì phần khuyết của trăng sẽ chỉ về hướng Đông.</a:t>
            </a:r>
            <a:br>
              <a:rPr lang="vi-VN"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Ngày Rằm, suốt đêm quan sát thấy ánh trăng tròn sáng vằng vặc trên bầu trời. Còn vào khoảng những ngày sau rằm Âm Lịch (từ mùng 17 đến mùng 30) thì phần khuyết của trăng sẽ chỉ về hướng Tây.</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xanh</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quay </a:t>
            </a:r>
            <a:r>
              <a:rPr lang="en-US" sz="1200" kern="1200" dirty="0" err="1" smtClean="0">
                <a:solidFill>
                  <a:schemeClr val="tx1"/>
                </a:solidFill>
                <a:effectLst/>
                <a:latin typeface="+mn-lt"/>
                <a:ea typeface="+mn-ea"/>
                <a:cs typeface="+mn-cs"/>
              </a:rPr>
              <a:t>quanh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trục</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Xoay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quanh</a:t>
            </a:r>
            <a:r>
              <a:rPr lang="en-US" sz="1200" kern="1200" dirty="0" smtClean="0">
                <a:solidFill>
                  <a:schemeClr val="tx1"/>
                </a:solidFill>
                <a:effectLst/>
                <a:latin typeface="+mn-lt"/>
                <a:ea typeface="+mn-ea"/>
                <a:cs typeface="+mn-cs"/>
              </a:rPr>
              <a:t> mặt </a:t>
            </a:r>
            <a:r>
              <a:rPr lang="en-US" sz="1200" kern="1200" dirty="0" err="1" smtClean="0">
                <a:solidFill>
                  <a:schemeClr val="tx1"/>
                </a:solidFill>
                <a:effectLst/>
                <a:latin typeface="+mn-lt"/>
                <a:ea typeface="+mn-ea"/>
                <a:cs typeface="+mn-cs"/>
              </a:rPr>
              <a:t>trời</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Dải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Khối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Trục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nghiêng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Xuân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a:t>
            </a:r>
            <a:r>
              <a:rPr lang="en-US" sz="1200" kern="1200" dirty="0" smtClean="0">
                <a:solidFill>
                  <a:schemeClr val="tx1"/>
                </a:solidFill>
                <a:effectLst/>
                <a:latin typeface="+mn-lt"/>
                <a:ea typeface="+mn-ea"/>
                <a:cs typeface="+mn-cs"/>
              </a:rPr>
              <a:t> Thu Đông</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a:t>
            </a:r>
            <a:r>
              <a:rPr lang="en-US" sz="1200" kern="1200" dirty="0" smtClean="0">
                <a:solidFill>
                  <a:schemeClr val="tx1"/>
                </a:solidFill>
                <a:effectLst/>
                <a:latin typeface="+mn-lt"/>
                <a:ea typeface="+mn-ea"/>
                <a:cs typeface="+mn-cs"/>
              </a:rPr>
              <a:t> ô lit </a:t>
            </a:r>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err="1" smtClean="0">
                <a:solidFill>
                  <a:schemeClr val="tx1"/>
                </a:solidFill>
                <a:effectLst/>
                <a:latin typeface="+mn-lt"/>
                <a:ea typeface="+mn-ea"/>
                <a:cs typeface="+mn-cs"/>
              </a:rPr>
              <a:t>Dân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gian</a:t>
            </a:r>
            <a:r>
              <a:rPr lang="en-US" sz="1200" i="1" kern="1200" dirty="0" smtClean="0">
                <a:solidFill>
                  <a:schemeClr val="tx1"/>
                </a:solidFill>
                <a:effectLst/>
                <a:latin typeface="+mn-lt"/>
                <a:ea typeface="+mn-ea"/>
                <a:cs typeface="+mn-cs"/>
              </a:rPr>
              <a:t> ta </a:t>
            </a:r>
            <a:r>
              <a:rPr lang="en-US" sz="1200" i="1" kern="1200" dirty="0" err="1" smtClean="0">
                <a:solidFill>
                  <a:schemeClr val="tx1"/>
                </a:solidFill>
                <a:effectLst/>
                <a:latin typeface="+mn-lt"/>
                <a:ea typeface="+mn-ea"/>
                <a:cs typeface="+mn-cs"/>
              </a:rPr>
              <a:t>quan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niệm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rằng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Lấy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vợ</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hiền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hòa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Với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khí</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hậu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Việt</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nhiệt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gió</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mùa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thì</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các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cận</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như</a:t>
            </a:r>
            <a:r>
              <a:rPr lang="en-US" sz="1200" i="1" kern="1200" dirty="0" smtClean="0">
                <a:solidFill>
                  <a:schemeClr val="tx1"/>
                </a:solidFill>
                <a:effectLst/>
                <a:latin typeface="+mn-lt"/>
                <a:ea typeface="+mn-ea"/>
                <a:cs typeface="+mn-cs"/>
              </a:rPr>
              <a:t> Đông Nam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Tây</a:t>
            </a:r>
            <a:r>
              <a:rPr lang="en-US" sz="1200" i="1" kern="1200" dirty="0" smtClean="0">
                <a:solidFill>
                  <a:schemeClr val="tx1"/>
                </a:solidFill>
                <a:effectLst/>
                <a:latin typeface="+mn-lt"/>
                <a:ea typeface="+mn-ea"/>
                <a:cs typeface="+mn-cs"/>
              </a:rPr>
              <a:t> Nam </a:t>
            </a:r>
            <a:r>
              <a:rPr lang="en-US" sz="1200" i="1" kern="1200" dirty="0" err="1" smtClean="0">
                <a:solidFill>
                  <a:schemeClr val="tx1"/>
                </a:solidFill>
                <a:effectLst/>
                <a:latin typeface="+mn-lt"/>
                <a:ea typeface="+mn-ea"/>
                <a:cs typeface="+mn-cs"/>
              </a:rPr>
              <a:t>được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coi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hướng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tốt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nhất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để</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đón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những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cơn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gió</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mát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từ</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biển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thổi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được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hưởng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nguồn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ánh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sáng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tốt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ổn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định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Nguồn</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3"/>
              </a:rPr>
              <a:t>https://shac.vn/nha-huong-nao-mat-nhat-va-nha-huong-nao-nong-nhat</a:t>
            </a:r>
            <a:r>
              <a:rPr lang="en-US" sz="1200" i="1" kern="1200" dirty="0" smtClean="0">
                <a:solidFill>
                  <a:schemeClr val="tx1"/>
                </a:solidFill>
                <a:effectLst/>
                <a:latin typeface="+mn-lt"/>
                <a:ea typeface="+mn-ea"/>
                <a:cs typeface="+mn-cs"/>
              </a:rPr>
              <a:t> </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vi-VN" sz="1200" b="0" i="1" kern="1200" dirty="0" smtClean="0">
                <a:solidFill>
                  <a:schemeClr val="tx1"/>
                </a:solidFill>
                <a:effectLst/>
                <a:latin typeface="+mn-lt"/>
                <a:ea typeface="+mn-ea"/>
                <a:cs typeface="+mn-cs"/>
              </a:rPr>
              <a:t>1. Hoa tiêu hàng hải có nghĩa vụ thường xuyên chỉ dẫn cho thuyền trưởng biết về điều kiện hàng hải ở khu vực dẫn tàu; khuyến cáo thuyền trưởng về các hành động không phù hợp với quy định bảo đảm an toàn hàng hải và quy định khác của pháp luật có liên quan.</a:t>
            </a:r>
            <a:endParaRPr lang="vi-VN" sz="1200" b="0" i="0" kern="1200" dirty="0" smtClean="0">
              <a:solidFill>
                <a:schemeClr val="tx1"/>
              </a:solidFill>
              <a:effectLst/>
              <a:latin typeface="+mn-lt"/>
              <a:ea typeface="+mn-ea"/>
              <a:cs typeface="+mn-cs"/>
            </a:endParaRPr>
          </a:p>
          <a:p>
            <a:pPr fontAlgn="base"/>
            <a:r>
              <a:rPr lang="vi-VN" sz="1200" b="0" i="1" kern="1200" dirty="0" smtClean="0">
                <a:solidFill>
                  <a:schemeClr val="tx1"/>
                </a:solidFill>
                <a:effectLst/>
                <a:latin typeface="+mn-lt"/>
                <a:ea typeface="+mn-ea"/>
                <a:cs typeface="+mn-cs"/>
              </a:rPr>
              <a:t>2. Hoa tiêu hàng hải có quyền từ chối dẫn tàu, đồng thời phải thông báo ngay cho Cảng vụ hàng hải và tổ chức hoa tiêu hàng hải khi thuyền trưởng cố ý không thực hiện chỉ dẫn hoặc khuyến cáo hợp lý của mình.</a:t>
            </a:r>
            <a:endParaRPr lang="vi-VN" sz="1200" b="0" i="0" kern="1200" dirty="0" smtClean="0">
              <a:solidFill>
                <a:schemeClr val="tx1"/>
              </a:solidFill>
              <a:effectLst/>
              <a:latin typeface="+mn-lt"/>
              <a:ea typeface="+mn-ea"/>
              <a:cs typeface="+mn-cs"/>
            </a:endParaRPr>
          </a:p>
          <a:p>
            <a:pPr fontAlgn="base"/>
            <a:r>
              <a:rPr lang="vi-VN" sz="1200" b="0" i="1" kern="1200" dirty="0" smtClean="0">
                <a:solidFill>
                  <a:schemeClr val="tx1"/>
                </a:solidFill>
                <a:effectLst/>
                <a:latin typeface="+mn-lt"/>
                <a:ea typeface="+mn-ea"/>
                <a:cs typeface="+mn-cs"/>
              </a:rPr>
              <a:t>3. Hoa tiêu hàng hải có nghĩa vụ thông báo cho Cảng vụ hàng hải về tình hình dẫn tàu và những thay đổi có tính chất nguy hiểm về hàng hải mà mình phát hiện được trong khi dẫn tàu.</a:t>
            </a:r>
            <a:endParaRPr lang="vi-VN" sz="1200" b="0" i="0" kern="1200" dirty="0" smtClean="0">
              <a:solidFill>
                <a:schemeClr val="tx1"/>
              </a:solidFill>
              <a:effectLst/>
              <a:latin typeface="+mn-lt"/>
              <a:ea typeface="+mn-ea"/>
              <a:cs typeface="+mn-cs"/>
            </a:endParaRPr>
          </a:p>
          <a:p>
            <a:pPr fontAlgn="base"/>
            <a:r>
              <a:rPr lang="vi-VN" sz="1200" b="0" i="1" kern="1200" dirty="0" smtClean="0">
                <a:solidFill>
                  <a:schemeClr val="tx1"/>
                </a:solidFill>
                <a:effectLst/>
                <a:latin typeface="+mn-lt"/>
                <a:ea typeface="+mn-ea"/>
                <a:cs typeface="+mn-cs"/>
              </a:rPr>
              <a:t>4. Hoa tiêu hàng hải phải thực hiện mẫn cán nghĩa vụ của mình. Việc dẫn tàu của hoa tiêu hàng hải kết thúc sau khi tàu đã thả neo, cập cầu cảng, đến vị trí thỏa thuận an toàn hoặc khi có hoa tiêu hàng hải khác thay thế. Hoa tiêu hàng hải không được phép rời tàu, nếu không có sự đồng ý của thuyền trưởng.</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9F5E-7B61-4C0A-9B4B-B470A6485F5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5677775-CA00-4E01-9381-486FB86A8A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5677775-CA00-4E01-9381-486FB86A8A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5677775-CA00-4E01-9381-486FB86A8AB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5677775-CA00-4E01-9381-486FB86A8AB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77775-CA00-4E01-9381-486FB86A8AB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77775-CA00-4E01-9381-486FB86A8AB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5677775-CA00-4E01-9381-486FB86A8AB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5677775-CA00-4E01-9381-486FB86A8AB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55B65-D4F5-4593-941D-2D1B82A3220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77775-CA00-4E01-9381-486FB86A8AB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55B65-D4F5-4593-941D-2D1B82A3220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3.png"/><Relationship Id="rId7" Type="http://schemas.openxmlformats.org/officeDocument/2006/relationships/image" Target="../media/image52.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3" Type="http://schemas.openxmlformats.org/officeDocument/2006/relationships/image" Target="../media/image14.jpeg"/><Relationship Id="rId2" Type="http://schemas.microsoft.com/office/2007/relationships/hdphoto" Target="../media/image8.wdp"/><Relationship Id="rId10" Type="http://schemas.openxmlformats.org/officeDocument/2006/relationships/notesSlide" Target="../notesSlides/notesSlide10.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image" Target="../media/image56.jpeg"/><Relationship Id="rId6" Type="http://schemas.openxmlformats.org/officeDocument/2006/relationships/image" Target="../media/image55.jpeg"/><Relationship Id="rId5" Type="http://schemas.openxmlformats.org/officeDocument/2006/relationships/image" Target="../media/image49.png"/><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60.png"/><Relationship Id="rId4" Type="http://schemas.microsoft.com/office/2007/relationships/hdphoto" Target="../media/image59.wdp"/><Relationship Id="rId3" Type="http://schemas.openxmlformats.org/officeDocument/2006/relationships/image" Target="../media/image58.png"/><Relationship Id="rId2" Type="http://schemas.openxmlformats.org/officeDocument/2006/relationships/image" Target="../media/image20.jpeg"/><Relationship Id="rId1" Type="http://schemas.openxmlformats.org/officeDocument/2006/relationships/image" Target="../media/image5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microsoft.com/office/2007/relationships/hdphoto" Target="../media/image43.wdp"/><Relationship Id="rId3" Type="http://schemas.openxmlformats.org/officeDocument/2006/relationships/image" Target="../media/image42.png"/><Relationship Id="rId2" Type="http://schemas.openxmlformats.org/officeDocument/2006/relationships/image" Target="../media/image64.jpeg"/><Relationship Id="rId1" Type="http://schemas.openxmlformats.org/officeDocument/2006/relationships/image" Target="../media/image6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7.png"/><Relationship Id="rId2" Type="http://schemas.microsoft.com/office/2007/relationships/media" Target="../media/media1.mp4"/><Relationship Id="rId1" Type="http://schemas.openxmlformats.org/officeDocument/2006/relationships/video" Target="../media/media1.mp4"/></Relationships>
</file>

<file path=ppt/slides/_rels/slide2.xml.rels><?xml version="1.0" encoding="UTF-8" standalone="yes"?>
<Relationships xmlns="http://schemas.openxmlformats.org/package/2006/relationships"><Relationship Id="rId9" Type="http://schemas.microsoft.com/office/2007/relationships/hdphoto" Target="../media/image16.wdp"/><Relationship Id="rId8" Type="http://schemas.openxmlformats.org/officeDocument/2006/relationships/image" Target="../media/image15.png"/><Relationship Id="rId7" Type="http://schemas.openxmlformats.org/officeDocument/2006/relationships/image" Target="../media/image14.jpeg"/><Relationship Id="rId6" Type="http://schemas.openxmlformats.org/officeDocument/2006/relationships/image" Target="../media/image13.png"/><Relationship Id="rId5" Type="http://schemas.microsoft.com/office/2007/relationships/hdphoto" Target="../media/image12.wdp"/><Relationship Id="rId4" Type="http://schemas.openxmlformats.org/officeDocument/2006/relationships/image" Target="../media/image11.png"/><Relationship Id="rId3" Type="http://schemas.microsoft.com/office/2007/relationships/hdphoto" Target="../media/image6.wdp"/><Relationship Id="rId2" Type="http://schemas.openxmlformats.org/officeDocument/2006/relationships/image" Target="../media/image5.png"/><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image" Target="../media/image19.jpe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microsoft.com/office/2007/relationships/hdphoto" Target="../media/image27.wdp"/><Relationship Id="rId5" Type="http://schemas.openxmlformats.org/officeDocument/2006/relationships/image" Target="../media/image26.png"/><Relationship Id="rId4" Type="http://schemas.microsoft.com/office/2007/relationships/hdphoto" Target="../media/image25.wdp"/><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4.jpeg"/><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jpeg"/><Relationship Id="rId7" Type="http://schemas.openxmlformats.org/officeDocument/2006/relationships/image" Target="../media/image38.jpe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3.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9" Type="http://schemas.openxmlformats.org/officeDocument/2006/relationships/image" Target="../media/image45.jpeg"/><Relationship Id="rId8" Type="http://schemas.openxmlformats.org/officeDocument/2006/relationships/image" Target="../media/image44.jpeg"/><Relationship Id="rId7" Type="http://schemas.microsoft.com/office/2007/relationships/hdphoto" Target="../media/image43.wdp"/><Relationship Id="rId6" Type="http://schemas.openxmlformats.org/officeDocument/2006/relationships/image" Target="../media/image42.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13.png"/><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image" Target="../media/image41.jpeg"/></Relationships>
</file>

<file path=ppt/slides/_rels/slide9.xml.rels><?xml version="1.0" encoding="UTF-8" standalone="yes"?>
<Relationships xmlns="http://schemas.openxmlformats.org/package/2006/relationships"><Relationship Id="rId9" Type="http://schemas.microsoft.com/office/2007/relationships/hdphoto" Target="../media/image47.wdp"/><Relationship Id="rId8" Type="http://schemas.openxmlformats.org/officeDocument/2006/relationships/image" Target="../media/image46.png"/><Relationship Id="rId7" Type="http://schemas.microsoft.com/office/2007/relationships/hdphoto" Target="../media/image43.wdp"/><Relationship Id="rId6" Type="http://schemas.openxmlformats.org/officeDocument/2006/relationships/image" Target="../media/image42.png"/><Relationship Id="rId5" Type="http://schemas.openxmlformats.org/officeDocument/2006/relationships/image" Target="../media/image13.png"/><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3.png"/><Relationship Id="rId12" Type="http://schemas.openxmlformats.org/officeDocument/2006/relationships/notesSlide" Target="../notesSlides/notesSlide9.xml"/><Relationship Id="rId11" Type="http://schemas.openxmlformats.org/officeDocument/2006/relationships/slideLayout" Target="../slideLayouts/slideLayout1.xml"/><Relationship Id="rId10" Type="http://schemas.openxmlformats.org/officeDocument/2006/relationships/image" Target="../media/image48.pn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Two minutes clock symbol 2 minute icon Royalty Free Vector"/>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6451"/>
          <a:stretch>
            <a:fillRect/>
          </a:stretch>
        </p:blipFill>
        <p:spPr bwMode="auto">
          <a:xfrm>
            <a:off x="10637604" y="43161"/>
            <a:ext cx="1352548" cy="1220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3413" y="7070"/>
            <a:ext cx="9144000" cy="1146175"/>
          </a:xfrm>
        </p:spPr>
        <p:txBody>
          <a:bodyPr/>
          <a:lstStyle/>
          <a:p>
            <a:r>
              <a:rPr lang="en-US" sz="5400" dirty="0" smtClean="0">
                <a:ln>
                  <a:solidFill>
                    <a:srgbClr val="FFFF00"/>
                  </a:solidFill>
                </a:ln>
                <a:solidFill>
                  <a:srgbClr val="FE5244"/>
                </a:solidFill>
                <a:latin typeface="Arial" panose="020B0604020202020204" pitchFamily="34" charset="0"/>
                <a:cs typeface="Arial" panose="020B0604020202020204" pitchFamily="34" charset="0"/>
              </a:rPr>
              <a:t>VẤN ĐỀ QUANH TA</a:t>
            </a:r>
            <a:endParaRPr lang="en-US" sz="5400" dirty="0" smtClean="0">
              <a:ln>
                <a:solidFill>
                  <a:srgbClr val="FFFF00"/>
                </a:solidFill>
              </a:ln>
              <a:solidFill>
                <a:srgbClr val="FE5244"/>
              </a:solidFill>
              <a:latin typeface="Arial" panose="020B0604020202020204" pitchFamily="34" charset="0"/>
              <a:cs typeface="Arial" panose="020B0604020202020204" pitchFamily="34" charset="0"/>
            </a:endParaRPr>
          </a:p>
        </p:txBody>
      </p:sp>
      <p:pic>
        <p:nvPicPr>
          <p:cNvPr id="1026" name="Picture 2" descr="Vấn đề là gì? Làm cách nào để giải quyết một vấn đề nhanh ch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98" y="1116726"/>
            <a:ext cx="3219450" cy="2005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ú thíc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3317875"/>
            <a:ext cx="5760802" cy="3368675"/>
          </a:xfrm>
          <a:prstGeom prst="round2DiagRect">
            <a:avLst>
              <a:gd name="adj1" fmla="val 16667"/>
              <a:gd name="adj2" fmla="val 0"/>
            </a:avLst>
          </a:prstGeom>
          <a:ln w="635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tintuc.shopdunk.com/wp-content/uploads/2018/09/nguoi-dau-tien-di-vong-quanh-the-gio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7875"/>
            <a:ext cx="5981700" cy="3368675"/>
          </a:xfrm>
          <a:prstGeom prst="round2DiagRect">
            <a:avLst>
              <a:gd name="adj1" fmla="val 16667"/>
              <a:gd name="adj2" fmla="val 0"/>
            </a:avLst>
          </a:prstGeom>
          <a:ln w="635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505200" y="1159620"/>
            <a:ext cx="8534400" cy="1920080"/>
          </a:xfrm>
          <a:solidFill>
            <a:schemeClr val="accent4">
              <a:lumMod val="20000"/>
              <a:lumOff val="80000"/>
            </a:scheme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vi-VN" sz="4000" dirty="0" smtClean="0">
                <a:solidFill>
                  <a:schemeClr val="tx1"/>
                </a:solidFill>
                <a:latin typeface="Arial" panose="020B0604020202020204" pitchFamily="34" charset="0"/>
                <a:cs typeface="Arial" panose="020B0604020202020204" pitchFamily="34" charset="0"/>
              </a:rPr>
              <a:t>“Ma-gien-lăng </a:t>
            </a:r>
            <a:r>
              <a:rPr lang="en-US" sz="4000" dirty="0" err="1" smtClean="0">
                <a:solidFill>
                  <a:schemeClr val="tx1"/>
                </a:solidFill>
                <a:latin typeface="Arial" panose="020B0604020202020204" pitchFamily="34" charset="0"/>
                <a:cs typeface="Arial" panose="020B0604020202020204" pitchFamily="34" charset="0"/>
              </a:rPr>
              <a:t>và</a:t>
            </a:r>
            <a:r>
              <a:rPr lang="en-US" sz="4000" dirty="0" smtClean="0">
                <a:solidFill>
                  <a:schemeClr val="tx1"/>
                </a:solidFill>
                <a:latin typeface="Arial" panose="020B0604020202020204" pitchFamily="34" charset="0"/>
                <a:cs typeface="Arial" panose="020B0604020202020204" pitchFamily="34" charset="0"/>
              </a:rPr>
              <a:t> c</a:t>
            </a:r>
            <a:r>
              <a:rPr lang="vi-VN" sz="4000" dirty="0" smtClean="0">
                <a:solidFill>
                  <a:schemeClr val="tx1"/>
                </a:solidFill>
                <a:latin typeface="Arial" panose="020B0604020202020204" pitchFamily="34" charset="0"/>
                <a:cs typeface="Arial" panose="020B0604020202020204" pitchFamily="34" charset="0"/>
              </a:rPr>
              <a:t>ác </a:t>
            </a:r>
            <a:r>
              <a:rPr lang="vi-VN" sz="4000" dirty="0">
                <a:solidFill>
                  <a:schemeClr val="tx1"/>
                </a:solidFill>
                <a:latin typeface="Arial" panose="020B0604020202020204" pitchFamily="34" charset="0"/>
                <a:cs typeface="Arial" panose="020B0604020202020204" pitchFamily="34" charset="0"/>
              </a:rPr>
              <a:t>thủy thủ làm cách nào để xác định được phương hướng giữa đại dương bao la?” </a:t>
            </a:r>
            <a:endParaRPr lang="vi-VN" sz="4000" dirty="0">
              <a:solidFill>
                <a:schemeClr val="tx1"/>
              </a:solidFill>
              <a:latin typeface="Arial" panose="020B0604020202020204" pitchFamily="34" charset="0"/>
              <a:cs typeface="Arial" panose="020B0604020202020204" pitchFamily="34" charset="0"/>
            </a:endParaRPr>
          </a:p>
        </p:txBody>
      </p:sp>
      <p:pic>
        <p:nvPicPr>
          <p:cNvPr id="1032" name="Picture 8" descr="Định nghĩa về bệnh viện, phòng khám, hệ thống bảo lãnh"/>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8780" r="92358">
                        <a14:foregroundMark x1="41789" y1="37337" x2="41789" y2="37337"/>
                        <a14:foregroundMark x1="39512" y1="38903" x2="39512" y2="38903"/>
                        <a14:foregroundMark x1="39837" y1="36554" x2="39837" y2="36554"/>
                        <a14:foregroundMark x1="41463" y1="72846" x2="41463" y2="72846"/>
                        <a14:foregroundMark x1="47480" y1="52742" x2="47480" y2="52742"/>
                        <a14:foregroundMark x1="44715" y1="63708" x2="44715" y2="63708"/>
                        <a14:foregroundMark x1="44228" y1="59530" x2="44228" y2="59530"/>
                        <a14:foregroundMark x1="43415" y1="61097" x2="43415" y2="61097"/>
                        <a14:foregroundMark x1="43902" y1="63708" x2="43902" y2="63708"/>
                        <a14:foregroundMark x1="43252" y1="60052" x2="43252" y2="60052"/>
                        <a14:foregroundMark x1="42276" y1="75718" x2="41951" y2="75979"/>
                        <a14:foregroundMark x1="39512" y1="79373" x2="39512" y2="80418"/>
                        <a14:foregroundMark x1="39512" y1="80940" x2="39512" y2="80940"/>
                        <a14:foregroundMark x1="38862" y1="82245" x2="38862" y2="83029"/>
                        <a14:foregroundMark x1="39024" y1="83029" x2="39024" y2="83029"/>
                        <a14:foregroundMark x1="39024" y1="95039" x2="39024" y2="95039"/>
                        <a14:foregroundMark x1="40325" y1="50653" x2="40325" y2="50653"/>
                        <a14:foregroundMark x1="39675" y1="50653" x2="39675" y2="50653"/>
                        <a14:foregroundMark x1="39675" y1="52742" x2="39675" y2="52742"/>
                        <a14:foregroundMark x1="40000" y1="53003" x2="40000" y2="53003"/>
                        <a14:foregroundMark x1="40163" y1="53003" x2="40163" y2="53003"/>
                        <a14:foregroundMark x1="40325" y1="50914" x2="40325" y2="50914"/>
                      </a14:backgroundRemoval>
                    </a14:imgEffect>
                  </a14:imgLayer>
                </a14:imgProps>
              </a:ext>
              <a:ext uri="{28A0092B-C50C-407E-A947-70E740481C1C}">
                <a14:useLocalDpi xmlns:a14="http://schemas.microsoft.com/office/drawing/2010/main" val="0"/>
              </a:ext>
            </a:extLst>
          </a:blip>
          <a:srcRect/>
          <a:stretch>
            <a:fillRect/>
          </a:stretch>
        </p:blipFill>
        <p:spPr bwMode="auto">
          <a:xfrm>
            <a:off x="7180938" y="29753"/>
            <a:ext cx="1814277" cy="11298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ople Icons Png - Flat Person Icon Png, Transparent Png - vhv"/>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8539162" y="-43359"/>
            <a:ext cx="985837" cy="12758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icon &amp;quot;Note pencil icon&amp;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4416" y="43161"/>
            <a:ext cx="1110084" cy="1110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circle(in)">
                                      <p:cBhvr>
                                        <p:cTn id="10" dur="2000"/>
                                        <p:tgtEl>
                                          <p:spTgt spid="1032"/>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par>
                                <p:cTn id="14" presetID="22" presetClass="entr" presetSubtype="8"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circle(in)">
                                      <p:cBhvr>
                                        <p:cTn id="21" dur="2000"/>
                                        <p:tgtEl>
                                          <p:spTgt spid="1030"/>
                                        </p:tgtEl>
                                      </p:cBhvr>
                                    </p:animEffect>
                                  </p:childTnLst>
                                </p:cTn>
                              </p:par>
                              <p:par>
                                <p:cTn id="22" presetID="6" presetClass="entr" presetSubtype="16"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ircle(in)">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circle(in)">
                                      <p:cBhvr>
                                        <p:cTn id="29" dur="20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circle(in)">
                                      <p:cBhvr>
                                        <p:cTn id="34" dur="2000"/>
                                        <p:tgtEl>
                                          <p:spTgt spid="103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circle(in)">
                                      <p:cBhvr>
                                        <p:cTn id="39"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4" y="94388"/>
            <a:ext cx="11814748" cy="1146174"/>
          </a:xfrm>
        </p:spPr>
        <p:txBody>
          <a:bodyPr>
            <a:noAutofit/>
          </a:bodyPr>
          <a:lstStyle/>
          <a:p>
            <a:r>
              <a:rPr lang="vi-VN" sz="3800" dirty="0" smtClean="0">
                <a:ln>
                  <a:solidFill>
                    <a:srgbClr val="FFFF00"/>
                  </a:solidFill>
                </a:ln>
                <a:solidFill>
                  <a:srgbClr val="FF0000"/>
                </a:solidFill>
              </a:rPr>
              <a:t>XÁC ĐỊNH PHƯƠNG HƯỚNG DỰA VÀO QUAN SÁT </a:t>
            </a:r>
            <a:br>
              <a:rPr lang="vi-VN" sz="3800" dirty="0" smtClean="0">
                <a:ln>
                  <a:solidFill>
                    <a:srgbClr val="FFFF00"/>
                  </a:solidFill>
                </a:ln>
                <a:solidFill>
                  <a:srgbClr val="FF0000"/>
                </a:solidFill>
              </a:rPr>
            </a:br>
            <a:r>
              <a:rPr lang="vi-VN" sz="3800" dirty="0" smtClean="0">
                <a:ln>
                  <a:solidFill>
                    <a:srgbClr val="FFFF00"/>
                  </a:solidFill>
                </a:ln>
                <a:solidFill>
                  <a:srgbClr val="FF0000"/>
                </a:solidFill>
              </a:rPr>
              <a:t>HIỆN TƯỢNG TỰ NHIÊN </a:t>
            </a:r>
            <a:endParaRPr lang="vi-VN" sz="3800" dirty="0" smtClean="0">
              <a:ln>
                <a:solidFill>
                  <a:srgbClr val="FFFF00"/>
                </a:solidFill>
              </a:ln>
              <a:solidFill>
                <a:srgbClr val="FF0000"/>
              </a:solidFill>
            </a:endParaRPr>
          </a:p>
        </p:txBody>
      </p:sp>
      <p:grpSp>
        <p:nvGrpSpPr>
          <p:cNvPr id="16" name="Group 15"/>
          <p:cNvGrpSpPr/>
          <p:nvPr/>
        </p:nvGrpSpPr>
        <p:grpSpPr>
          <a:xfrm>
            <a:off x="64398" y="1224315"/>
            <a:ext cx="2924575" cy="1786096"/>
            <a:chOff x="64398" y="1093689"/>
            <a:chExt cx="2924575" cy="1786096"/>
          </a:xfrm>
        </p:grpSpPr>
        <p:sp>
          <p:nvSpPr>
            <p:cNvPr id="14" name="Rectangle 13"/>
            <p:cNvSpPr/>
            <p:nvPr/>
          </p:nvSpPr>
          <p:spPr>
            <a:xfrm>
              <a:off x="110724" y="1093689"/>
              <a:ext cx="287824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4398" y="1093689"/>
              <a:ext cx="2924575" cy="1786096"/>
              <a:chOff x="64398" y="1093689"/>
              <a:chExt cx="2924575" cy="1786096"/>
            </a:xfrm>
          </p:grpSpPr>
          <p:grpSp>
            <p:nvGrpSpPr>
              <p:cNvPr id="5" name="Group 4"/>
              <p:cNvGrpSpPr/>
              <p:nvPr/>
            </p:nvGrpSpPr>
            <p:grpSpPr>
              <a:xfrm>
                <a:off x="64398" y="2295010"/>
                <a:ext cx="2924575" cy="584775"/>
                <a:chOff x="64398" y="2295010"/>
                <a:chExt cx="2924575" cy="584775"/>
              </a:xfrm>
            </p:grpSpPr>
            <p:sp>
              <p:nvSpPr>
                <p:cNvPr id="27" name="Rectangle 26"/>
                <p:cNvSpPr/>
                <p:nvPr/>
              </p:nvSpPr>
              <p:spPr>
                <a:xfrm>
                  <a:off x="64398" y="2295010"/>
                  <a:ext cx="1396536" cy="584775"/>
                </a:xfrm>
                <a:prstGeom prst="rect">
                  <a:avLst/>
                </a:prstGeom>
              </p:spPr>
              <p:txBody>
                <a:bodyPr wrap="none">
                  <a:spAutoFit/>
                </a:bodyPr>
                <a:lstStyle/>
                <a:p>
                  <a:r>
                    <a:rPr lang="en-US" sz="3200" dirty="0" err="1" smtClean="0"/>
                    <a:t>Cá</a:t>
                  </a:r>
                  <a:r>
                    <a:rPr lang="en-US" sz="3200" dirty="0" smtClean="0"/>
                    <a:t> </a:t>
                  </a:r>
                  <a:r>
                    <a:rPr lang="en-US" sz="3200" dirty="0" err="1" smtClean="0"/>
                    <a:t>nhân</a:t>
                  </a:r>
                  <a:endParaRPr lang="en-US" sz="3200" dirty="0"/>
                </a:p>
              </p:txBody>
            </p:sp>
            <p:sp>
              <p:nvSpPr>
                <p:cNvPr id="29" name="Rectangle 28"/>
                <p:cNvSpPr/>
                <p:nvPr/>
              </p:nvSpPr>
              <p:spPr>
                <a:xfrm>
                  <a:off x="1513889" y="2295010"/>
                  <a:ext cx="1475084" cy="584775"/>
                </a:xfrm>
                <a:prstGeom prst="rect">
                  <a:avLst/>
                </a:prstGeom>
              </p:spPr>
              <p:txBody>
                <a:bodyPr wrap="none">
                  <a:spAutoFit/>
                </a:bodyPr>
                <a:lstStyle/>
                <a:p>
                  <a:r>
                    <a:rPr lang="en-US" sz="3200" dirty="0" err="1" smtClean="0"/>
                    <a:t>Đọc</a:t>
                  </a:r>
                  <a:r>
                    <a:rPr lang="en-US" sz="3200" dirty="0" smtClean="0"/>
                    <a:t> SGK</a:t>
                  </a:r>
                  <a:endParaRPr lang="en-US" sz="3200" dirty="0"/>
                </a:p>
              </p:txBody>
            </p:sp>
          </p:grpSp>
          <p:pic>
            <p:nvPicPr>
              <p:cNvPr id="26" name="Picture 10" descr="People Icons Png - Flat Person Icon Png, Transparent Png - vhv"/>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122965" y="1093689"/>
                <a:ext cx="985837" cy="12758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pic>
        <p:nvPicPr>
          <p:cNvPr id="9218" name="Picture 2" descr="SGK - Loi giai hay Sách giáo khoa App Review – Best Apps for Windows 10  (2021) Latest Ver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86" y="1210958"/>
            <a:ext cx="1191102" cy="1191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2" descr="Sunrise period for blockchain domain: two weeks remai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545" y="1210957"/>
            <a:ext cx="4494712" cy="280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Tập tin:Sunset 2007-1.jpg"/>
          <p:cNvPicPr>
            <a:picLocks noChangeAspect="1" noChangeArrowheads="1"/>
          </p:cNvPicPr>
          <p:nvPr/>
        </p:nvPicPr>
        <p:blipFill>
          <a:blip r:embed="rId6">
            <a:extLst>
              <a:ext uri="{28A0092B-C50C-407E-A947-70E740481C1C}">
                <a14:useLocalDpi xmlns:a14="http://schemas.microsoft.com/office/drawing/2010/main" val="0"/>
              </a:ext>
            </a:extLst>
          </a:blip>
          <a:srcRect l="18239" t="54979" r="33279"/>
          <a:stretch>
            <a:fillRect/>
          </a:stretch>
        </p:blipFill>
        <p:spPr bwMode="auto">
          <a:xfrm>
            <a:off x="7745838" y="1210958"/>
            <a:ext cx="4355700" cy="280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36545" y="4184693"/>
            <a:ext cx="4621778" cy="584775"/>
          </a:xfrm>
          <a:prstGeom prst="rect">
            <a:avLst/>
          </a:prstGeom>
        </p:spPr>
        <p:txBody>
          <a:bodyPr wrap="none">
            <a:spAutoFit/>
          </a:bodyPr>
          <a:lstStyle/>
          <a:p>
            <a:r>
              <a:rPr lang="vi-VN" sz="3200" dirty="0" smtClean="0"/>
              <a:t>Mặt trời mọc ở hướng ………………</a:t>
            </a:r>
            <a:endParaRPr lang="en-US" sz="3200" dirty="0"/>
          </a:p>
        </p:txBody>
      </p:sp>
      <p:graphicFrame>
        <p:nvGraphicFramePr>
          <p:cNvPr id="11" name="Table 10"/>
          <p:cNvGraphicFramePr>
            <a:graphicFrameLocks noGrp="1"/>
          </p:cNvGraphicFramePr>
          <p:nvPr/>
        </p:nvGraphicFramePr>
        <p:xfrm>
          <a:off x="7745838" y="4184693"/>
          <a:ext cx="4355700" cy="515430"/>
        </p:xfrm>
        <a:graphic>
          <a:graphicData uri="http://schemas.openxmlformats.org/drawingml/2006/table">
            <a:tbl>
              <a:tblPr firstRow="1" firstCol="1" bandRow="1">
                <a:tableStyleId>{5C22544A-7EE6-4342-B048-85BDC9FD1C3A}</a:tableStyleId>
              </a:tblPr>
              <a:tblGrid>
                <a:gridCol w="4355700"/>
              </a:tblGrid>
              <a:tr h="142364">
                <a:tc>
                  <a:txBody>
                    <a:bodyPr/>
                    <a:lstStyle/>
                    <a:p>
                      <a:pPr indent="180340" algn="l">
                        <a:lnSpc>
                          <a:spcPct val="115000"/>
                        </a:lnSpc>
                        <a:spcAft>
                          <a:spcPts val="0"/>
                        </a:spcAft>
                      </a:pPr>
                      <a:r>
                        <a:rPr lang="en-US" sz="3200" b="0" dirty="0">
                          <a:solidFill>
                            <a:schemeClr val="tx1"/>
                          </a:solidFill>
                          <a:effectLst/>
                        </a:rPr>
                        <a:t>Mặt </a:t>
                      </a:r>
                      <a:r>
                        <a:rPr lang="en-US" sz="3200" b="0" dirty="0" err="1">
                          <a:solidFill>
                            <a:schemeClr val="tx1"/>
                          </a:solidFill>
                          <a:effectLst/>
                        </a:rPr>
                        <a:t>trời</a:t>
                      </a:r>
                      <a:r>
                        <a:rPr lang="en-US" sz="3200" b="0" dirty="0">
                          <a:solidFill>
                            <a:schemeClr val="tx1"/>
                          </a:solidFill>
                          <a:effectLst/>
                        </a:rPr>
                        <a:t> </a:t>
                      </a:r>
                      <a:r>
                        <a:rPr lang="en-US" sz="3200" b="0" dirty="0" err="1">
                          <a:solidFill>
                            <a:schemeClr val="tx1"/>
                          </a:solidFill>
                          <a:effectLst/>
                        </a:rPr>
                        <a:t>lặn</a:t>
                      </a:r>
                      <a:r>
                        <a:rPr lang="en-US" sz="3200" b="0" dirty="0">
                          <a:solidFill>
                            <a:schemeClr val="tx1"/>
                          </a:solidFill>
                          <a:effectLst/>
                        </a:rPr>
                        <a:t> ở </a:t>
                      </a:r>
                      <a:r>
                        <a:rPr lang="en-US" sz="3200" b="0" dirty="0" err="1">
                          <a:solidFill>
                            <a:schemeClr val="tx1"/>
                          </a:solidFill>
                          <a:effectLst/>
                        </a:rPr>
                        <a:t>hướng</a:t>
                      </a:r>
                      <a:r>
                        <a:rPr lang="en-US" sz="3200" b="0" dirty="0">
                          <a:solidFill>
                            <a:schemeClr val="tx1"/>
                          </a:solidFill>
                          <a:effectLst/>
                        </a:rPr>
                        <a:t> </a:t>
                      </a:r>
                      <a:r>
                        <a:rPr lang="en-US" sz="3200" b="0" dirty="0" smtClean="0">
                          <a:solidFill>
                            <a:schemeClr val="tx1"/>
                          </a:solidFill>
                          <a:effectLst/>
                        </a:rPr>
                        <a:t>………</a:t>
                      </a:r>
                      <a:endParaRPr lang="en-US" sz="3200" b="0" dirty="0">
                        <a:solidFill>
                          <a:schemeClr val="tx1"/>
                        </a:solidFill>
                        <a:effectLst/>
                        <a:latin typeface="Times New Roman" panose="02020603050405020304" pitchFamily="18" charset="0"/>
                        <a:ea typeface="Tahoma" panose="020B0604030504040204" pitchFamily="34" charset="0"/>
                      </a:endParaRPr>
                    </a:p>
                  </a:txBody>
                  <a:tcPr marL="68580" marR="68580" marT="0" marB="0">
                    <a:noFill/>
                  </a:tcPr>
                </a:tc>
              </a:tr>
            </a:tbl>
          </a:graphicData>
        </a:graphic>
      </p:graphicFrame>
      <p:sp>
        <p:nvSpPr>
          <p:cNvPr id="34" name="Rectangle 33"/>
          <p:cNvSpPr/>
          <p:nvPr/>
        </p:nvSpPr>
        <p:spPr>
          <a:xfrm>
            <a:off x="6408246" y="4145729"/>
            <a:ext cx="881973" cy="584775"/>
          </a:xfrm>
          <a:prstGeom prst="rect">
            <a:avLst/>
          </a:prstGeom>
        </p:spPr>
        <p:txBody>
          <a:bodyPr wrap="none">
            <a:spAutoFit/>
          </a:bodyPr>
          <a:lstStyle/>
          <a:p>
            <a:r>
              <a:rPr lang="en-US" sz="3200" dirty="0" err="1" smtClean="0">
                <a:solidFill>
                  <a:srgbClr val="FF0000"/>
                </a:solidFill>
              </a:rPr>
              <a:t>đông</a:t>
            </a:r>
            <a:endParaRPr lang="en-US" sz="3200" baseline="30000" dirty="0">
              <a:solidFill>
                <a:srgbClr val="FF0000"/>
              </a:solidFill>
            </a:endParaRPr>
          </a:p>
        </p:txBody>
      </p:sp>
      <p:sp>
        <p:nvSpPr>
          <p:cNvPr id="35" name="Rectangle 34"/>
          <p:cNvSpPr/>
          <p:nvPr/>
        </p:nvSpPr>
        <p:spPr>
          <a:xfrm>
            <a:off x="11219565" y="4145729"/>
            <a:ext cx="627095" cy="584775"/>
          </a:xfrm>
          <a:prstGeom prst="rect">
            <a:avLst/>
          </a:prstGeom>
        </p:spPr>
        <p:txBody>
          <a:bodyPr wrap="none">
            <a:spAutoFit/>
          </a:bodyPr>
          <a:lstStyle/>
          <a:p>
            <a:r>
              <a:rPr lang="en-US" sz="3200" dirty="0" err="1" smtClean="0">
                <a:solidFill>
                  <a:srgbClr val="FF0000"/>
                </a:solidFill>
              </a:rPr>
              <a:t>tây</a:t>
            </a:r>
            <a:endParaRPr lang="en-US" sz="3200" baseline="30000" dirty="0">
              <a:solidFill>
                <a:srgbClr val="FF0000"/>
              </a:solidFill>
            </a:endParaRPr>
          </a:p>
        </p:txBody>
      </p:sp>
      <p:pic>
        <p:nvPicPr>
          <p:cNvPr id="33" name="Picture 32"/>
          <p:cNvPicPr/>
          <p:nvPr/>
        </p:nvPicPr>
        <p:blipFill>
          <a:blip r:embed="rId7">
            <a:extLst>
              <a:ext uri="{28A0092B-C50C-407E-A947-70E740481C1C}">
                <a14:useLocalDpi xmlns:a14="http://schemas.microsoft.com/office/drawing/2010/main" val="0"/>
              </a:ext>
            </a:extLst>
          </a:blip>
          <a:srcRect/>
          <a:stretch>
            <a:fillRect/>
          </a:stretch>
        </p:blipFill>
        <p:spPr bwMode="auto">
          <a:xfrm>
            <a:off x="3114472" y="1210957"/>
            <a:ext cx="8987066" cy="4086122"/>
          </a:xfrm>
          <a:prstGeom prst="rect">
            <a:avLst/>
          </a:prstGeom>
          <a:noFill/>
          <a:ln>
            <a:noFill/>
          </a:ln>
        </p:spPr>
      </p:pic>
      <p:pic>
        <p:nvPicPr>
          <p:cNvPr id="92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5700" y="1208456"/>
            <a:ext cx="8975838" cy="518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2086" y="3280216"/>
            <a:ext cx="2916887" cy="1815882"/>
          </a:xfrm>
          <a:prstGeom prst="rect">
            <a:avLst/>
          </a:prstGeom>
          <a:solidFill>
            <a:schemeClr val="accent4">
              <a:lumMod val="20000"/>
              <a:lumOff val="80000"/>
            </a:schemeClr>
          </a:solidFill>
          <a:ln>
            <a:solidFill>
              <a:schemeClr val="tx1"/>
            </a:solidFill>
            <a:prstDash val="dash"/>
          </a:ln>
        </p:spPr>
        <p:txBody>
          <a:bodyPr wrap="square">
            <a:spAutoFit/>
          </a:bodyPr>
          <a:lstStyle/>
          <a:p>
            <a:pPr algn="ctr"/>
            <a:r>
              <a:rPr lang="vi-VN" sz="2800" dirty="0" smtClean="0"/>
              <a:t>Người ta đã xác định phương hướng trên thực tế bằng Mặt Trời như thế nào?</a:t>
            </a:r>
            <a:endParaRPr lang="en-US" sz="2800" dirty="0"/>
          </a:p>
        </p:txBody>
      </p:sp>
      <p:sp>
        <p:nvSpPr>
          <p:cNvPr id="38" name="Rectangle 37"/>
          <p:cNvSpPr/>
          <p:nvPr/>
        </p:nvSpPr>
        <p:spPr>
          <a:xfrm>
            <a:off x="72086" y="5205531"/>
            <a:ext cx="12029452" cy="1569660"/>
          </a:xfrm>
          <a:prstGeom prst="rect">
            <a:avLst/>
          </a:prstGeom>
          <a:solidFill>
            <a:schemeClr val="accent4">
              <a:lumMod val="20000"/>
              <a:lumOff val="80000"/>
            </a:schemeClr>
          </a:solidFill>
          <a:ln>
            <a:solidFill>
              <a:schemeClr val="tx1"/>
            </a:solidFill>
            <a:prstDash val="dash"/>
          </a:ln>
        </p:spPr>
        <p:txBody>
          <a:bodyPr wrap="square">
            <a:spAutoFit/>
          </a:bodyPr>
          <a:lstStyle/>
          <a:p>
            <a:pPr algn="ctr"/>
            <a:r>
              <a:rPr lang="en-US" sz="3200" dirty="0">
                <a:solidFill>
                  <a:srgbClr val="FF0000"/>
                </a:solidFill>
              </a:rPr>
              <a:t>K</a:t>
            </a:r>
            <a:r>
              <a:rPr lang="vi-VN" sz="3200" dirty="0" smtClean="0">
                <a:solidFill>
                  <a:srgbClr val="FF0000"/>
                </a:solidFill>
              </a:rPr>
              <a:t>hi Mặt Trời mọc, </a:t>
            </a:r>
            <a:r>
              <a:rPr lang="vi-VN" sz="3200" dirty="0" smtClean="0"/>
              <a:t>chúng ta đứng quay mặt vế phía Mặt Trời nghĩa là </a:t>
            </a:r>
            <a:r>
              <a:rPr lang="vi-VN" sz="3200" dirty="0" smtClean="0">
                <a:solidFill>
                  <a:srgbClr val="FF0000"/>
                </a:solidFill>
              </a:rPr>
              <a:t>nhìn về hướng đông</a:t>
            </a:r>
            <a:r>
              <a:rPr lang="vi-VN" sz="3200" dirty="0" smtClean="0"/>
              <a:t>, đối diện hướng đông (phía</a:t>
            </a:r>
            <a:r>
              <a:rPr lang="vi-VN" sz="3200" dirty="0" smtClean="0">
                <a:solidFill>
                  <a:srgbClr val="FF0000"/>
                </a:solidFill>
              </a:rPr>
              <a:t> sau</a:t>
            </a:r>
            <a:r>
              <a:rPr lang="vi-VN" sz="3200" dirty="0" smtClean="0"/>
              <a:t>) là hướng </a:t>
            </a:r>
            <a:r>
              <a:rPr lang="vi-VN" sz="3200" dirty="0" smtClean="0">
                <a:solidFill>
                  <a:srgbClr val="FF0000"/>
                </a:solidFill>
              </a:rPr>
              <a:t>tây</a:t>
            </a:r>
            <a:r>
              <a:rPr lang="vi-VN" sz="3200" dirty="0" smtClean="0"/>
              <a:t>, tay </a:t>
            </a:r>
            <a:r>
              <a:rPr lang="vi-VN" sz="3200" dirty="0" smtClean="0">
                <a:solidFill>
                  <a:srgbClr val="FF0000"/>
                </a:solidFill>
              </a:rPr>
              <a:t>trái</a:t>
            </a:r>
            <a:r>
              <a:rPr lang="vi-VN" sz="3200" dirty="0" smtClean="0"/>
              <a:t> sẽ chỉ hướng </a:t>
            </a:r>
            <a:r>
              <a:rPr lang="vi-VN" sz="3200" dirty="0" smtClean="0">
                <a:solidFill>
                  <a:srgbClr val="FF0000"/>
                </a:solidFill>
              </a:rPr>
              <a:t>bắc</a:t>
            </a:r>
            <a:r>
              <a:rPr lang="vi-VN" sz="3200" dirty="0" smtClean="0"/>
              <a:t>, tay </a:t>
            </a:r>
            <a:r>
              <a:rPr lang="vi-VN" sz="3200" dirty="0" smtClean="0">
                <a:solidFill>
                  <a:srgbClr val="FF0000"/>
                </a:solidFill>
              </a:rPr>
              <a:t>phải</a:t>
            </a:r>
            <a:r>
              <a:rPr lang="vi-VN" sz="3200" dirty="0" smtClean="0"/>
              <a:t> sẽ chỉ hướng </a:t>
            </a:r>
            <a:r>
              <a:rPr lang="vi-VN" sz="3200" dirty="0" smtClean="0">
                <a:solidFill>
                  <a:srgbClr val="FF0000"/>
                </a:solidFill>
              </a:rPr>
              <a:t>nam.</a:t>
            </a:r>
            <a:endParaRPr lang="en-US" sz="3200" dirty="0">
              <a:solidFill>
                <a:srgbClr val="FF0000"/>
              </a:solidFill>
            </a:endParaRPr>
          </a:p>
        </p:txBody>
      </p:sp>
      <p:sp>
        <p:nvSpPr>
          <p:cNvPr id="43" name="Rectangle 42"/>
          <p:cNvSpPr/>
          <p:nvPr/>
        </p:nvSpPr>
        <p:spPr>
          <a:xfrm>
            <a:off x="72086" y="5205531"/>
            <a:ext cx="12029452" cy="1569660"/>
          </a:xfrm>
          <a:prstGeom prst="rect">
            <a:avLst/>
          </a:prstGeom>
          <a:solidFill>
            <a:schemeClr val="accent4">
              <a:lumMod val="20000"/>
              <a:lumOff val="80000"/>
            </a:schemeClr>
          </a:solidFill>
          <a:ln>
            <a:solidFill>
              <a:schemeClr val="tx1"/>
            </a:solidFill>
            <a:prstDash val="dash"/>
          </a:ln>
        </p:spPr>
        <p:txBody>
          <a:bodyPr wrap="square">
            <a:spAutoFit/>
          </a:bodyPr>
          <a:lstStyle/>
          <a:p>
            <a:pPr algn="ctr"/>
            <a:r>
              <a:rPr lang="vi-VN" sz="3200" dirty="0" smtClean="0"/>
              <a:t></a:t>
            </a:r>
            <a:r>
              <a:rPr lang="vi-VN" sz="3200" dirty="0" smtClean="0">
                <a:solidFill>
                  <a:srgbClr val="FF0000"/>
                </a:solidFill>
              </a:rPr>
              <a:t>	Khi Mặt Trời lặn, </a:t>
            </a:r>
            <a:r>
              <a:rPr lang="vi-VN" sz="3200" dirty="0" smtClean="0"/>
              <a:t>chúng ta cũng có thể xác định được phương hướng tương tự như khi Mặt Trời mọc: hướng về phía </a:t>
            </a:r>
            <a:r>
              <a:rPr lang="vi-VN" sz="3200" dirty="0" smtClean="0">
                <a:solidFill>
                  <a:srgbClr val="FF0000"/>
                </a:solidFill>
              </a:rPr>
              <a:t>Mặt Trời</a:t>
            </a:r>
            <a:r>
              <a:rPr lang="vi-VN" sz="3200" dirty="0" smtClean="0"/>
              <a:t> là hướng </a:t>
            </a:r>
            <a:r>
              <a:rPr lang="vi-VN" sz="3200" dirty="0" smtClean="0">
                <a:solidFill>
                  <a:srgbClr val="FF0000"/>
                </a:solidFill>
              </a:rPr>
              <a:t>tây</a:t>
            </a:r>
            <a:r>
              <a:rPr lang="vi-VN" sz="3200" dirty="0" smtClean="0"/>
              <a:t>, đối diện là hướng đông, tay phải chỉ hướng bắc, tay trái chỉ hướng nam.</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animEffect transition="in" filter="circle(in)">
                                      <p:cBhvr>
                                        <p:cTn id="27" dur="2000"/>
                                        <p:tgtEl>
                                          <p:spTgt spid="92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circle(in)">
                                      <p:cBhvr>
                                        <p:cTn id="3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2" grpId="0" animBg="1"/>
      <p:bldP spid="38"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745"/>
            <a:ext cx="9144000" cy="1146175"/>
          </a:xfrm>
        </p:spPr>
        <p:txBody>
          <a:bodyPr/>
          <a:lstStyle/>
          <a:p>
            <a:r>
              <a:rPr lang="en-US" dirty="0" smtClean="0">
                <a:ln>
                  <a:solidFill>
                    <a:srgbClr val="FFFF00"/>
                  </a:solidFill>
                </a:ln>
                <a:solidFill>
                  <a:srgbClr val="FE5244"/>
                </a:solidFill>
              </a:rPr>
              <a:t>EM CÓ BIẾT</a:t>
            </a:r>
            <a:endParaRPr lang="en-US" dirty="0">
              <a:ln>
                <a:solidFill>
                  <a:srgbClr val="FFFF00"/>
                </a:solidFill>
              </a:ln>
              <a:solidFill>
                <a:srgbClr val="FE5244"/>
              </a:solidFill>
            </a:endParaRPr>
          </a:p>
        </p:txBody>
      </p:sp>
      <p:sp>
        <p:nvSpPr>
          <p:cNvPr id="3" name="Subtitle 2"/>
          <p:cNvSpPr>
            <a:spLocks noGrp="1"/>
          </p:cNvSpPr>
          <p:nvPr>
            <p:ph type="subTitle" idx="1"/>
          </p:nvPr>
        </p:nvSpPr>
        <p:spPr>
          <a:xfrm>
            <a:off x="3543300" y="1974878"/>
            <a:ext cx="8463641" cy="644609"/>
          </a:xfrm>
          <a:solidFill>
            <a:srgbClr val="FFF3D1"/>
          </a:solidFill>
          <a:ln w="3175">
            <a:solidFill>
              <a:srgbClr val="FFB5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3600" dirty="0" smtClean="0">
                <a:solidFill>
                  <a:schemeClr val="tx1"/>
                </a:solidFill>
                <a:cs typeface="Arial" panose="020B0604020202020204" pitchFamily="34" charset="0"/>
              </a:rPr>
              <a:t>Cách </a:t>
            </a:r>
            <a:r>
              <a:rPr lang="en-US" sz="3600" dirty="0" err="1" smtClean="0">
                <a:solidFill>
                  <a:schemeClr val="tx1"/>
                </a:solidFill>
                <a:cs typeface="Arial" panose="020B0604020202020204" pitchFamily="34" charset="0"/>
              </a:rPr>
              <a:t>xác</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định</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phương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hướng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bằng</a:t>
            </a:r>
            <a:r>
              <a:rPr lang="en-US" sz="3600" dirty="0" smtClean="0">
                <a:solidFill>
                  <a:schemeClr val="tx1"/>
                </a:solidFill>
                <a:cs typeface="Arial" panose="020B0604020202020204" pitchFamily="34" charset="0"/>
              </a:rPr>
              <a:t> </a:t>
            </a:r>
            <a:r>
              <a:rPr lang="en-US" sz="3600" dirty="0" smtClean="0">
                <a:solidFill>
                  <a:srgbClr val="FF0000"/>
                </a:solidFill>
                <a:cs typeface="Arial" panose="020B0604020202020204" pitchFamily="34" charset="0"/>
              </a:rPr>
              <a:t>SAO BẮC ĐẨU</a:t>
            </a:r>
            <a:endParaRPr lang="en-US" sz="3600" dirty="0">
              <a:solidFill>
                <a:srgbClr val="FF0000"/>
              </a:solidFill>
              <a:cs typeface="Arial" panose="020B0604020202020204" pitchFamily="34" charset="0"/>
            </a:endParaRPr>
          </a:p>
        </p:txBody>
      </p:sp>
      <p:cxnSp>
        <p:nvCxnSpPr>
          <p:cNvPr id="8" name="Straight Connector 7"/>
          <p:cNvCxnSpPr/>
          <p:nvPr/>
        </p:nvCxnSpPr>
        <p:spPr>
          <a:xfrm>
            <a:off x="449944" y="1816015"/>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3076" name="Picture 4" descr="Do you know? stock illustration. Illustration of mark - 48460706"/>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4151"/>
          <a:stretch>
            <a:fillRect/>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4152" y="255661"/>
            <a:ext cx="9850581" cy="769441"/>
          </a:xfrm>
          <a:prstGeom prst="rect">
            <a:avLst/>
          </a:prstGeom>
        </p:spPr>
        <p:txBody>
          <a:bodyPr wrap="square">
            <a:spAutoFit/>
          </a:bodyPr>
          <a:lstStyle/>
          <a:p>
            <a:pPr algn="ctr"/>
            <a:r>
              <a:rPr lang="en-US" sz="4400" dirty="0" err="1" smtClean="0"/>
              <a:t>Có</a:t>
            </a:r>
            <a:r>
              <a:rPr lang="en-US" sz="4400" dirty="0" smtClean="0"/>
              <a:t> </a:t>
            </a:r>
            <a:r>
              <a:rPr lang="en-US" sz="4400" dirty="0" err="1" smtClean="0"/>
              <a:t>thể</a:t>
            </a:r>
            <a:r>
              <a:rPr lang="en-US" sz="4400" dirty="0" smtClean="0"/>
              <a:t> x</a:t>
            </a:r>
            <a:r>
              <a:rPr lang="vi-VN" sz="4400" dirty="0" smtClean="0"/>
              <a:t>ác định </a:t>
            </a:r>
            <a:endParaRPr lang="en-US" sz="4400" dirty="0" smtClean="0"/>
          </a:p>
        </p:txBody>
      </p:sp>
      <p:sp>
        <p:nvSpPr>
          <p:cNvPr id="4" name="Rectangle 3"/>
          <p:cNvSpPr/>
          <p:nvPr/>
        </p:nvSpPr>
        <p:spPr>
          <a:xfrm>
            <a:off x="2304472" y="841470"/>
            <a:ext cx="10192214" cy="769441"/>
          </a:xfrm>
          <a:prstGeom prst="rect">
            <a:avLst/>
          </a:prstGeom>
        </p:spPr>
        <p:txBody>
          <a:bodyPr wrap="none">
            <a:spAutoFit/>
          </a:bodyPr>
          <a:lstStyle/>
          <a:p>
            <a:r>
              <a:rPr lang="vi-VN" sz="4400" dirty="0" smtClean="0"/>
              <a:t>phương hướng bằng quan sát các hiện tượng khác </a:t>
            </a:r>
            <a:endParaRPr lang="vi-VN" sz="4400" dirty="0"/>
          </a:p>
        </p:txBody>
      </p:sp>
      <p:pic>
        <p:nvPicPr>
          <p:cNvPr id="10242" name="Picture 2" descr="Trí nhớ - Quy luật của sự quên và cách rèn luyện trí nhớ tại nhà | Vinm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84" y="1997981"/>
            <a:ext cx="2924575" cy="18095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61184" y="4768721"/>
            <a:ext cx="2924575" cy="1799453"/>
            <a:chOff x="461184" y="4768721"/>
            <a:chExt cx="2924575" cy="1799453"/>
          </a:xfrm>
        </p:grpSpPr>
        <p:grpSp>
          <p:nvGrpSpPr>
            <p:cNvPr id="11" name="Group 10"/>
            <p:cNvGrpSpPr/>
            <p:nvPr/>
          </p:nvGrpSpPr>
          <p:grpSpPr>
            <a:xfrm>
              <a:off x="461184" y="4782078"/>
              <a:ext cx="2924575" cy="1786096"/>
              <a:chOff x="64398" y="1093689"/>
              <a:chExt cx="2924575" cy="1786096"/>
            </a:xfrm>
          </p:grpSpPr>
          <p:sp>
            <p:nvSpPr>
              <p:cNvPr id="12" name="Rectangle 11"/>
              <p:cNvSpPr/>
              <p:nvPr/>
            </p:nvSpPr>
            <p:spPr>
              <a:xfrm>
                <a:off x="110724" y="1093689"/>
                <a:ext cx="287824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4398" y="1093689"/>
                <a:ext cx="2924575" cy="1786096"/>
                <a:chOff x="64398" y="1093689"/>
                <a:chExt cx="2924575" cy="1786096"/>
              </a:xfrm>
            </p:grpSpPr>
            <p:grpSp>
              <p:nvGrpSpPr>
                <p:cNvPr id="14" name="Group 13"/>
                <p:cNvGrpSpPr/>
                <p:nvPr/>
              </p:nvGrpSpPr>
              <p:grpSpPr>
                <a:xfrm>
                  <a:off x="64398" y="2295010"/>
                  <a:ext cx="2924575" cy="584775"/>
                  <a:chOff x="64398" y="2295010"/>
                  <a:chExt cx="2924575" cy="584775"/>
                </a:xfrm>
              </p:grpSpPr>
              <p:sp>
                <p:nvSpPr>
                  <p:cNvPr id="17" name="Rectangle 16"/>
                  <p:cNvSpPr/>
                  <p:nvPr/>
                </p:nvSpPr>
                <p:spPr>
                  <a:xfrm>
                    <a:off x="64398" y="2295010"/>
                    <a:ext cx="1396536" cy="584775"/>
                  </a:xfrm>
                  <a:prstGeom prst="rect">
                    <a:avLst/>
                  </a:prstGeom>
                </p:spPr>
                <p:txBody>
                  <a:bodyPr wrap="none">
                    <a:spAutoFit/>
                  </a:bodyPr>
                  <a:lstStyle/>
                  <a:p>
                    <a:r>
                      <a:rPr lang="en-US" sz="3200" dirty="0" err="1" smtClean="0"/>
                      <a:t>Cá</a:t>
                    </a:r>
                    <a:r>
                      <a:rPr lang="en-US" sz="3200" dirty="0" smtClean="0"/>
                      <a:t> </a:t>
                    </a:r>
                    <a:r>
                      <a:rPr lang="en-US" sz="3200" dirty="0" err="1" smtClean="0"/>
                      <a:t>nhân</a:t>
                    </a:r>
                    <a:endParaRPr lang="en-US" sz="3200" dirty="0"/>
                  </a:p>
                </p:txBody>
              </p:sp>
              <p:sp>
                <p:nvSpPr>
                  <p:cNvPr id="18" name="Rectangle 17"/>
                  <p:cNvSpPr/>
                  <p:nvPr/>
                </p:nvSpPr>
                <p:spPr>
                  <a:xfrm>
                    <a:off x="1513889" y="2295010"/>
                    <a:ext cx="1475084" cy="584775"/>
                  </a:xfrm>
                  <a:prstGeom prst="rect">
                    <a:avLst/>
                  </a:prstGeom>
                </p:spPr>
                <p:txBody>
                  <a:bodyPr wrap="none">
                    <a:spAutoFit/>
                  </a:bodyPr>
                  <a:lstStyle/>
                  <a:p>
                    <a:r>
                      <a:rPr lang="en-US" sz="3200" dirty="0" err="1" smtClean="0"/>
                      <a:t>Đọc</a:t>
                    </a:r>
                    <a:r>
                      <a:rPr lang="en-US" sz="3200" dirty="0" smtClean="0"/>
                      <a:t> SGK</a:t>
                    </a:r>
                    <a:endParaRPr lang="en-US" sz="3200" dirty="0"/>
                  </a:p>
                </p:txBody>
              </p:sp>
            </p:grpSp>
            <p:pic>
              <p:nvPicPr>
                <p:cNvPr id="16" name="Picture 10" descr="People Icons Png - Flat Person Icon Png, Transparent Png - vhv"/>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122965" y="1093689"/>
                  <a:ext cx="985837" cy="12758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 name="Picture 2" descr="SGK - Loi giai hay Sách giáo khoa App Review – Best Apps for Windows 10  (2021) Latest Ver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2872" y="4768721"/>
              <a:ext cx="1191102" cy="119110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
          <p:cNvSpPr txBox="1"/>
          <p:nvPr/>
        </p:nvSpPr>
        <p:spPr>
          <a:xfrm>
            <a:off x="-533055" y="3479966"/>
            <a:ext cx="4781550" cy="1146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ln>
                  <a:solidFill>
                    <a:srgbClr val="FFFF00"/>
                  </a:solidFill>
                </a:ln>
                <a:solidFill>
                  <a:srgbClr val="FE5244"/>
                </a:solidFill>
              </a:rPr>
              <a:t>Ai </a:t>
            </a:r>
            <a:r>
              <a:rPr lang="en-US" sz="2800" dirty="0" err="1" smtClean="0">
                <a:ln>
                  <a:solidFill>
                    <a:srgbClr val="FFFF00"/>
                  </a:solidFill>
                </a:ln>
                <a:solidFill>
                  <a:srgbClr val="FE5244"/>
                </a:solidFill>
              </a:rPr>
              <a:t>nhớ</a:t>
            </a:r>
            <a:r>
              <a:rPr lang="en-US" sz="2800" dirty="0" smtClean="0">
                <a:ln>
                  <a:solidFill>
                    <a:srgbClr val="FFFF00"/>
                  </a:solidFill>
                </a:ln>
                <a:solidFill>
                  <a:srgbClr val="FE5244"/>
                </a:solidFill>
              </a:rPr>
              <a:t> </a:t>
            </a:r>
            <a:r>
              <a:rPr lang="en-US" sz="2800" dirty="0" err="1" smtClean="0">
                <a:ln>
                  <a:solidFill>
                    <a:srgbClr val="FFFF00"/>
                  </a:solidFill>
                </a:ln>
                <a:solidFill>
                  <a:srgbClr val="FE5244"/>
                </a:solidFill>
              </a:rPr>
              <a:t>nhanh</a:t>
            </a:r>
            <a:r>
              <a:rPr lang="en-US" sz="2800" dirty="0" smtClean="0">
                <a:ln>
                  <a:solidFill>
                    <a:srgbClr val="FFFF00"/>
                  </a:solidFill>
                </a:ln>
                <a:solidFill>
                  <a:srgbClr val="FE5244"/>
                </a:solidFill>
              </a:rPr>
              <a:t> </a:t>
            </a:r>
            <a:r>
              <a:rPr lang="en-US" sz="2800" dirty="0" err="1" smtClean="0">
                <a:ln>
                  <a:solidFill>
                    <a:srgbClr val="FFFF00"/>
                  </a:solidFill>
                </a:ln>
                <a:solidFill>
                  <a:srgbClr val="FE5244"/>
                </a:solidFill>
              </a:rPr>
              <a:t>hơn</a:t>
            </a:r>
            <a:r>
              <a:rPr lang="en-US" sz="2800" dirty="0" smtClean="0">
                <a:ln>
                  <a:solidFill>
                    <a:srgbClr val="FFFF00"/>
                  </a:solidFill>
                </a:ln>
                <a:solidFill>
                  <a:srgbClr val="FE5244"/>
                </a:solidFill>
              </a:rPr>
              <a:t>?</a:t>
            </a:r>
            <a:endParaRPr lang="en-US" sz="2800" dirty="0">
              <a:ln>
                <a:solidFill>
                  <a:srgbClr val="FFFF00"/>
                </a:solidFill>
              </a:ln>
              <a:solidFill>
                <a:srgbClr val="FE5244"/>
              </a:solidFill>
            </a:endParaRPr>
          </a:p>
        </p:txBody>
      </p:sp>
      <p:pic>
        <p:nvPicPr>
          <p:cNvPr id="10244" name="Picture 4" descr="xem thien va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8754" y="2847282"/>
            <a:ext cx="4743623" cy="3557718"/>
          </a:xfrm>
          <a:prstGeom prst="rect">
            <a:avLst/>
          </a:prstGeom>
          <a:noFill/>
          <a:extLst>
            <a:ext uri="{909E8E84-426E-40DD-AFC4-6F175D3DCCD1}">
              <a14:hiddenFill xmlns:a14="http://schemas.microsoft.com/office/drawing/2010/main">
                <a:solidFill>
                  <a:srgbClr val="FFFFFF"/>
                </a:solidFill>
              </a14:hiddenFill>
            </a:ext>
          </a:extLst>
        </p:spPr>
      </p:pic>
      <p:sp>
        <p:nvSpPr>
          <p:cNvPr id="21" name="Subtitle 2"/>
          <p:cNvSpPr txBox="1"/>
          <p:nvPr/>
        </p:nvSpPr>
        <p:spPr>
          <a:xfrm>
            <a:off x="3807808" y="2842175"/>
            <a:ext cx="3163927" cy="3544100"/>
          </a:xfrm>
          <a:prstGeom prst="rect">
            <a:avLst/>
          </a:prstGeom>
          <a:solidFill>
            <a:srgbClr val="353D54"/>
          </a:solidFill>
          <a:ln w="3175" cap="flat" cmpd="sng" algn="ctr">
            <a:solidFill>
              <a:srgbClr val="FFB55C"/>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3200" dirty="0" smtClean="0">
                <a:solidFill>
                  <a:schemeClr val="bg1"/>
                </a:solidFill>
                <a:cs typeface="Arial" panose="020B0604020202020204" pitchFamily="34" charset="0"/>
              </a:rPr>
              <a:t>Sao Bắc </a:t>
            </a:r>
            <a:r>
              <a:rPr lang="en-US" sz="3200" dirty="0" err="1" smtClean="0">
                <a:solidFill>
                  <a:schemeClr val="bg1"/>
                </a:solidFill>
                <a:cs typeface="Arial" panose="020B0604020202020204" pitchFamily="34" charset="0"/>
              </a:rPr>
              <a:t>Đẩu</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là</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ngôi</a:t>
            </a:r>
            <a:r>
              <a:rPr lang="en-US" sz="3200" dirty="0" smtClean="0">
                <a:solidFill>
                  <a:schemeClr val="bg1"/>
                </a:solidFill>
                <a:cs typeface="Arial" panose="020B0604020202020204" pitchFamily="34" charset="0"/>
              </a:rPr>
              <a:t> sao </a:t>
            </a:r>
            <a:r>
              <a:rPr lang="en-US" sz="3200" dirty="0" err="1" smtClean="0">
                <a:solidFill>
                  <a:schemeClr val="bg1"/>
                </a:solidFill>
                <a:cs typeface="Arial" panose="020B0604020202020204" pitchFamily="34" charset="0"/>
              </a:rPr>
              <a:t>nằm</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cuối</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cùng</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bên</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phải</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của</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chòm</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Tiểu</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Hùng</a:t>
            </a:r>
            <a:r>
              <a:rPr lang="en-US" sz="3200" dirty="0" smtClean="0">
                <a:solidFill>
                  <a:schemeClr val="bg1"/>
                </a:solidFill>
                <a:cs typeface="Arial" panose="020B0604020202020204" pitchFamily="34" charset="0"/>
              </a:rPr>
              <a:t>. (Sao Bắc </a:t>
            </a:r>
            <a:r>
              <a:rPr lang="en-US" sz="3200" dirty="0" err="1" smtClean="0">
                <a:solidFill>
                  <a:schemeClr val="bg1"/>
                </a:solidFill>
                <a:cs typeface="Arial" panose="020B0604020202020204" pitchFamily="34" charset="0"/>
              </a:rPr>
              <a:t>Đẩu</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là</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ngôi</a:t>
            </a:r>
            <a:r>
              <a:rPr lang="en-US" sz="3200" dirty="0" smtClean="0">
                <a:solidFill>
                  <a:schemeClr val="bg1"/>
                </a:solidFill>
                <a:cs typeface="Arial" panose="020B0604020202020204" pitchFamily="34" charset="0"/>
              </a:rPr>
              <a:t> sao </a:t>
            </a:r>
            <a:r>
              <a:rPr lang="en-US" sz="3200" dirty="0" err="1" smtClean="0">
                <a:solidFill>
                  <a:schemeClr val="bg1"/>
                </a:solidFill>
                <a:cs typeface="Arial" panose="020B0604020202020204" pitchFamily="34" charset="0"/>
              </a:rPr>
              <a:t>sáng</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nhất</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nằm</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giữa</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hai</a:t>
            </a:r>
            <a:r>
              <a:rPr lang="en-US" sz="3200" dirty="0" smtClean="0">
                <a:solidFill>
                  <a:schemeClr val="bg1"/>
                </a:solidFill>
                <a:cs typeface="Arial" panose="020B0604020202020204" pitchFamily="34" charset="0"/>
              </a:rPr>
              <a:t> </a:t>
            </a:r>
            <a:r>
              <a:rPr lang="en-US" sz="3200" dirty="0" err="1" smtClean="0">
                <a:solidFill>
                  <a:schemeClr val="bg1"/>
                </a:solidFill>
                <a:cs typeface="Arial" panose="020B0604020202020204" pitchFamily="34" charset="0"/>
              </a:rPr>
              <a:t>chòm</a:t>
            </a:r>
            <a:r>
              <a:rPr lang="en-US" sz="3200" dirty="0" smtClean="0">
                <a:solidFill>
                  <a:schemeClr val="bg1"/>
                </a:solidFill>
                <a:cs typeface="Arial" panose="020B0604020202020204" pitchFamily="34" charset="0"/>
              </a:rPr>
              <a:t> sao </a:t>
            </a:r>
            <a:r>
              <a:rPr lang="en-US" sz="3200" dirty="0" err="1" smtClean="0">
                <a:solidFill>
                  <a:schemeClr val="bg1"/>
                </a:solidFill>
                <a:cs typeface="Arial" panose="020B0604020202020204" pitchFamily="34" charset="0"/>
              </a:rPr>
              <a:t>này</a:t>
            </a:r>
            <a:endParaRPr lang="en-US" sz="3200" dirty="0">
              <a:solidFill>
                <a:schemeClr val="bg1"/>
              </a:solidFill>
              <a:cs typeface="Arial" panose="020B0604020202020204" pitchFamily="34" charset="0"/>
            </a:endParaRPr>
          </a:p>
        </p:txBody>
      </p:sp>
      <p:sp>
        <p:nvSpPr>
          <p:cNvPr id="22" name="Subtitle 2"/>
          <p:cNvSpPr txBox="1"/>
          <p:nvPr/>
        </p:nvSpPr>
        <p:spPr>
          <a:xfrm>
            <a:off x="3807808" y="2842175"/>
            <a:ext cx="3163927" cy="3544100"/>
          </a:xfrm>
          <a:prstGeom prst="rect">
            <a:avLst/>
          </a:prstGeom>
          <a:solidFill>
            <a:srgbClr val="353D54"/>
          </a:solidFill>
          <a:ln w="3175" cap="flat" cmpd="sng" algn="ctr">
            <a:solidFill>
              <a:srgbClr val="FFB55C"/>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3200" dirty="0" smtClean="0">
                <a:solidFill>
                  <a:schemeClr val="bg1"/>
                </a:solidFill>
                <a:cs typeface="Arial" panose="020B0604020202020204" pitchFamily="34" charset="0"/>
              </a:rPr>
              <a:t>V</a:t>
            </a:r>
            <a:r>
              <a:rPr lang="vi-VN" sz="3200" dirty="0" smtClean="0">
                <a:solidFill>
                  <a:schemeClr val="bg1"/>
                </a:solidFill>
                <a:cs typeface="Arial" panose="020B0604020202020204" pitchFamily="34" charset="0"/>
              </a:rPr>
              <a:t>ẽ một đường tưởng tượng từ sao Bắc Đẩu xuống mặt đất</a:t>
            </a:r>
            <a:endParaRPr lang="vi-VN" sz="3200" dirty="0" smtClean="0">
              <a:solidFill>
                <a:schemeClr val="bg1"/>
              </a:solidFill>
              <a:cs typeface="Arial" panose="020B0604020202020204" pitchFamily="34" charset="0"/>
            </a:endParaRPr>
          </a:p>
          <a:p>
            <a:r>
              <a:rPr lang="vi-VN" sz="3200" dirty="0" smtClean="0">
                <a:solidFill>
                  <a:schemeClr val="bg1"/>
                </a:solidFill>
                <a:cs typeface="Arial" panose="020B0604020202020204" pitchFamily="34" charset="0"/>
              </a:rPr>
              <a:t>Đây là đường chỉ về phương Bắc </a:t>
            </a:r>
            <a:endParaRPr lang="en-US" sz="3200" dirty="0">
              <a:solidFill>
                <a:schemeClr val="bg1"/>
              </a:solidFill>
              <a:cs typeface="Arial" panose="020B0604020202020204" pitchFamily="34" charset="0"/>
            </a:endParaRPr>
          </a:p>
        </p:txBody>
      </p:sp>
      <p:pic>
        <p:nvPicPr>
          <p:cNvPr id="10246" name="Picture 6" descr="xem thien van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8753" y="2902772"/>
            <a:ext cx="4647775" cy="3485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par>
                                <p:cTn id="28" presetID="6" presetClass="entr" presetSubtype="16"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circle(in)">
                                      <p:cBhvr>
                                        <p:cTn id="30" dur="2000"/>
                                        <p:tgtEl>
                                          <p:spTgt spid="1024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44"/>
                                        </p:tgtEl>
                                        <p:attrNameLst>
                                          <p:attrName>style.visibility</p:attrName>
                                        </p:attrNameLst>
                                      </p:cBhvr>
                                      <p:to>
                                        <p:strVal val="visible"/>
                                      </p:to>
                                    </p:set>
                                    <p:animEffect transition="in" filter="circle(in)">
                                      <p:cBhvr>
                                        <p:cTn id="40" dur="2000"/>
                                        <p:tgtEl>
                                          <p:spTgt spid="102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bg/>
                                          </p:spTgt>
                                        </p:tgtEl>
                                        <p:attrNameLst>
                                          <p:attrName>style.visibility</p:attrName>
                                        </p:attrNameLst>
                                      </p:cBhvr>
                                      <p:to>
                                        <p:strVal val="visible"/>
                                      </p:to>
                                    </p:set>
                                    <p:animEffect transition="in" filter="wipe(left)">
                                      <p:cBhvr>
                                        <p:cTn id="45" dur="500"/>
                                        <p:tgtEl>
                                          <p:spTgt spid="21">
                                            <p:bg/>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wipe(left)">
                                      <p:cBhvr>
                                        <p:cTn id="50" dur="500"/>
                                        <p:tgtEl>
                                          <p:spTgt spid="2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bg/>
                                          </p:spTgt>
                                        </p:tgtEl>
                                        <p:attrNameLst>
                                          <p:attrName>style.visibility</p:attrName>
                                        </p:attrNameLst>
                                      </p:cBhvr>
                                      <p:to>
                                        <p:strVal val="visible"/>
                                      </p:to>
                                    </p:set>
                                    <p:animEffect transition="in" filter="wipe(left)">
                                      <p:cBhvr>
                                        <p:cTn id="55" dur="500"/>
                                        <p:tgtEl>
                                          <p:spTgt spid="22">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wipe(left)">
                                      <p:cBhvr>
                                        <p:cTn id="60" dur="500"/>
                                        <p:tgtEl>
                                          <p:spTgt spid="2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2">
                                            <p:txEl>
                                              <p:pRg st="1" end="1"/>
                                            </p:txEl>
                                          </p:spTgt>
                                        </p:tgtEl>
                                        <p:attrNameLst>
                                          <p:attrName>style.visibility</p:attrName>
                                        </p:attrNameLst>
                                      </p:cBhvr>
                                      <p:to>
                                        <p:strVal val="visible"/>
                                      </p:to>
                                    </p:set>
                                    <p:animEffect transition="in" filter="wipe(left)">
                                      <p:cBhvr>
                                        <p:cTn id="65" dur="500"/>
                                        <p:tgtEl>
                                          <p:spTgt spid="22">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0246"/>
                                        </p:tgtEl>
                                        <p:attrNameLst>
                                          <p:attrName>style.visibility</p:attrName>
                                        </p:attrNameLst>
                                      </p:cBhvr>
                                      <p:to>
                                        <p:strVal val="visible"/>
                                      </p:to>
                                    </p:set>
                                    <p:animEffect transition="in" filter="circle(in)">
                                      <p:cBhvr>
                                        <p:cTn id="70"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P spid="7" grpId="0" build="p"/>
      <p:bldP spid="20" grpId="0"/>
      <p:bldP spid="21" grpId="0" animBg="1" uiExpand="1" build="p"/>
      <p:bldP spid="22"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34370" y="1987645"/>
            <a:ext cx="8929565" cy="33083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93745"/>
            <a:ext cx="9144000" cy="1146175"/>
          </a:xfrm>
        </p:spPr>
        <p:txBody>
          <a:bodyPr/>
          <a:lstStyle/>
          <a:p>
            <a:r>
              <a:rPr lang="en-US" dirty="0" smtClean="0">
                <a:ln>
                  <a:solidFill>
                    <a:srgbClr val="FFFF00"/>
                  </a:solidFill>
                </a:ln>
                <a:solidFill>
                  <a:srgbClr val="FE5244"/>
                </a:solidFill>
              </a:rPr>
              <a:t>EM CÓ BIẾT</a:t>
            </a:r>
            <a:endParaRPr lang="en-US" dirty="0">
              <a:ln>
                <a:solidFill>
                  <a:srgbClr val="FFFF00"/>
                </a:solidFill>
              </a:ln>
              <a:solidFill>
                <a:srgbClr val="FE5244"/>
              </a:solidFill>
            </a:endParaRPr>
          </a:p>
        </p:txBody>
      </p:sp>
      <p:cxnSp>
        <p:nvCxnSpPr>
          <p:cNvPr id="8" name="Straight Connector 7"/>
          <p:cNvCxnSpPr/>
          <p:nvPr/>
        </p:nvCxnSpPr>
        <p:spPr>
          <a:xfrm>
            <a:off x="449944" y="1816015"/>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3076" name="Picture 4" descr="Do you know? stock illustration. Illustration of mark - 484607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151"/>
          <a:stretch>
            <a:fillRect/>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4152" y="255661"/>
            <a:ext cx="9850581" cy="769441"/>
          </a:xfrm>
          <a:prstGeom prst="rect">
            <a:avLst/>
          </a:prstGeom>
        </p:spPr>
        <p:txBody>
          <a:bodyPr wrap="square">
            <a:spAutoFit/>
          </a:bodyPr>
          <a:lstStyle/>
          <a:p>
            <a:pPr algn="ctr"/>
            <a:r>
              <a:rPr lang="en-US" sz="4400" dirty="0" err="1" smtClean="0"/>
              <a:t>Có</a:t>
            </a:r>
            <a:r>
              <a:rPr lang="en-US" sz="4400" dirty="0" smtClean="0"/>
              <a:t> </a:t>
            </a:r>
            <a:r>
              <a:rPr lang="en-US" sz="4400" dirty="0" err="1" smtClean="0"/>
              <a:t>thể</a:t>
            </a:r>
            <a:r>
              <a:rPr lang="en-US" sz="4400" dirty="0" smtClean="0"/>
              <a:t> x</a:t>
            </a:r>
            <a:r>
              <a:rPr lang="vi-VN" sz="4400" dirty="0" smtClean="0"/>
              <a:t>ác định </a:t>
            </a:r>
            <a:endParaRPr lang="en-US" sz="4400" dirty="0" smtClean="0"/>
          </a:p>
        </p:txBody>
      </p:sp>
      <p:sp>
        <p:nvSpPr>
          <p:cNvPr id="4" name="Rectangle 3"/>
          <p:cNvSpPr/>
          <p:nvPr/>
        </p:nvSpPr>
        <p:spPr>
          <a:xfrm>
            <a:off x="2304472" y="841470"/>
            <a:ext cx="8427307" cy="923330"/>
          </a:xfrm>
          <a:prstGeom prst="rect">
            <a:avLst/>
          </a:prstGeom>
        </p:spPr>
        <p:txBody>
          <a:bodyPr wrap="none">
            <a:spAutoFit/>
          </a:bodyPr>
          <a:lstStyle/>
          <a:p>
            <a:r>
              <a:rPr lang="vi-VN" sz="4400" dirty="0" smtClean="0"/>
              <a:t>phương hướng bằng quan sát </a:t>
            </a:r>
            <a:r>
              <a:rPr lang="en-US" sz="5400" dirty="0" smtClean="0">
                <a:solidFill>
                  <a:srgbClr val="FF0000"/>
                </a:solidFill>
              </a:rPr>
              <a:t>mặt </a:t>
            </a:r>
            <a:r>
              <a:rPr lang="en-US" sz="5400" dirty="0" err="1" smtClean="0">
                <a:solidFill>
                  <a:srgbClr val="FF0000"/>
                </a:solidFill>
              </a:rPr>
              <a:t>trăng</a:t>
            </a:r>
            <a:endParaRPr lang="vi-VN" sz="4400" dirty="0">
              <a:solidFill>
                <a:srgbClr val="FF0000"/>
              </a:solidFill>
            </a:endParaRPr>
          </a:p>
        </p:txBody>
      </p:sp>
      <p:pic>
        <p:nvPicPr>
          <p:cNvPr id="11266" name="Picture 2" descr="Máy tính Biểu tượng Trăng Trăng có Khả năng mở rộng đồ Họa Véc tơ - Mặt  Trăng Biểu Tượng Thiên Nhiên png tải về - Miễn phí trong suốt Biểu Tượ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54" l="18889" r="93222"/>
                    </a14:imgEffect>
                  </a14:imgLayer>
                </a14:imgProps>
              </a:ext>
              <a:ext uri="{28A0092B-C50C-407E-A947-70E740481C1C}">
                <a14:useLocalDpi xmlns:a14="http://schemas.microsoft.com/office/drawing/2010/main" val="0"/>
              </a:ext>
            </a:extLst>
          </a:blip>
          <a:srcRect/>
          <a:stretch>
            <a:fillRect/>
          </a:stretch>
        </p:blipFill>
        <p:spPr bwMode="auto">
          <a:xfrm>
            <a:off x="0" y="4808295"/>
            <a:ext cx="3087433" cy="178385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2934370" y="5383752"/>
            <a:ext cx="8929565" cy="1246254"/>
          </a:xfrm>
          <a:solidFill>
            <a:srgbClr val="FEDFA8"/>
          </a:solidFill>
        </p:spPr>
        <p:txBody>
          <a:bodyPr>
            <a:noAutofit/>
          </a:bodyPr>
          <a:lstStyle/>
          <a:p>
            <a:r>
              <a:rPr lang="en-US" sz="3600" i="1" dirty="0" smtClean="0">
                <a:solidFill>
                  <a:srgbClr val="FF0000"/>
                </a:solidFill>
              </a:rPr>
              <a:t>Đầu </a:t>
            </a:r>
            <a:r>
              <a:rPr lang="en-US" sz="3600" i="1" dirty="0" err="1" smtClean="0">
                <a:solidFill>
                  <a:srgbClr val="FF0000"/>
                </a:solidFill>
              </a:rPr>
              <a:t>trăng</a:t>
            </a:r>
            <a:r>
              <a:rPr lang="en-US" sz="3600" i="1" dirty="0" smtClean="0">
                <a:solidFill>
                  <a:srgbClr val="FF0000"/>
                </a:solidFill>
              </a:rPr>
              <a:t> </a:t>
            </a:r>
            <a:r>
              <a:rPr lang="en-US" sz="3600" i="1" dirty="0" err="1" smtClean="0">
                <a:solidFill>
                  <a:srgbClr val="334D5C"/>
                </a:solidFill>
              </a:rPr>
              <a:t>trăng</a:t>
            </a:r>
            <a:r>
              <a:rPr lang="en-US" sz="3600" i="1" dirty="0" smtClean="0">
                <a:solidFill>
                  <a:srgbClr val="334D5C"/>
                </a:solidFill>
              </a:rPr>
              <a:t> </a:t>
            </a:r>
            <a:r>
              <a:rPr lang="en-US" sz="3600" i="1" dirty="0" err="1" smtClean="0">
                <a:solidFill>
                  <a:srgbClr val="FF0000"/>
                </a:solidFill>
              </a:rPr>
              <a:t>khuyết</a:t>
            </a:r>
            <a:r>
              <a:rPr lang="en-US" sz="3600" i="1" dirty="0" smtClean="0">
                <a:solidFill>
                  <a:srgbClr val="334D5C"/>
                </a:solidFill>
              </a:rPr>
              <a:t> ở </a:t>
            </a:r>
            <a:r>
              <a:rPr lang="en-US" sz="3600" i="1" dirty="0" smtClean="0">
                <a:solidFill>
                  <a:srgbClr val="FF0000"/>
                </a:solidFill>
              </a:rPr>
              <a:t>Đông.</a:t>
            </a:r>
            <a:endParaRPr lang="en-US" sz="3600" i="1" dirty="0" smtClean="0">
              <a:solidFill>
                <a:srgbClr val="FF0000"/>
              </a:solidFill>
            </a:endParaRPr>
          </a:p>
          <a:p>
            <a:r>
              <a:rPr lang="en-US" sz="3600" i="1" dirty="0" err="1" smtClean="0">
                <a:solidFill>
                  <a:srgbClr val="FF0000"/>
                </a:solidFill>
              </a:rPr>
              <a:t>Cuối</a:t>
            </a:r>
            <a:r>
              <a:rPr lang="en-US" sz="3600" i="1" dirty="0" smtClean="0">
                <a:solidFill>
                  <a:srgbClr val="FF0000"/>
                </a:solidFill>
              </a:rPr>
              <a:t> </a:t>
            </a:r>
            <a:r>
              <a:rPr lang="en-US" sz="3600" i="1" dirty="0" err="1" smtClean="0">
                <a:solidFill>
                  <a:srgbClr val="FF0000"/>
                </a:solidFill>
              </a:rPr>
              <a:t>trăng</a:t>
            </a:r>
            <a:r>
              <a:rPr lang="en-US" sz="3600" i="1" dirty="0" smtClean="0">
                <a:solidFill>
                  <a:srgbClr val="FF0000"/>
                </a:solidFill>
              </a:rPr>
              <a:t> </a:t>
            </a:r>
            <a:r>
              <a:rPr lang="en-US" sz="3600" i="1" dirty="0" err="1" smtClean="0">
                <a:solidFill>
                  <a:srgbClr val="334D5C"/>
                </a:solidFill>
              </a:rPr>
              <a:t>trăng</a:t>
            </a:r>
            <a:r>
              <a:rPr lang="en-US" sz="3600" i="1" dirty="0" smtClean="0">
                <a:solidFill>
                  <a:srgbClr val="334D5C"/>
                </a:solidFill>
              </a:rPr>
              <a:t> </a:t>
            </a:r>
            <a:r>
              <a:rPr lang="en-US" sz="3600" i="1" dirty="0" err="1" smtClean="0">
                <a:solidFill>
                  <a:srgbClr val="FF0000"/>
                </a:solidFill>
              </a:rPr>
              <a:t>khuyết</a:t>
            </a:r>
            <a:r>
              <a:rPr lang="en-US" sz="3600" i="1" dirty="0" smtClean="0">
                <a:solidFill>
                  <a:srgbClr val="FF0000"/>
                </a:solidFill>
              </a:rPr>
              <a:t> </a:t>
            </a:r>
            <a:r>
              <a:rPr lang="en-US" sz="3600" i="1" dirty="0" smtClean="0">
                <a:solidFill>
                  <a:srgbClr val="334D5C"/>
                </a:solidFill>
              </a:rPr>
              <a:t>ở </a:t>
            </a:r>
            <a:r>
              <a:rPr lang="en-US" sz="3600" i="1" dirty="0" err="1" smtClean="0">
                <a:solidFill>
                  <a:srgbClr val="FF0000"/>
                </a:solidFill>
              </a:rPr>
              <a:t>Tây</a:t>
            </a:r>
            <a:r>
              <a:rPr lang="en-US" sz="3600" i="1" dirty="0" smtClean="0">
                <a:solidFill>
                  <a:srgbClr val="FF0000"/>
                </a:solidFill>
              </a:rPr>
              <a:t>.</a:t>
            </a:r>
            <a:endParaRPr lang="en-US" sz="3600" i="1" dirty="0" smtClean="0">
              <a:solidFill>
                <a:srgbClr val="FF0000"/>
              </a:solidFill>
            </a:endParaRPr>
          </a:p>
          <a:p>
            <a:endParaRPr lang="en-US" sz="3600" i="1" dirty="0">
              <a:solidFill>
                <a:srgbClr val="334D5C"/>
              </a:solidFill>
            </a:endParaRPr>
          </a:p>
        </p:txBody>
      </p:sp>
      <p:sp>
        <p:nvSpPr>
          <p:cNvPr id="26" name="Subtitle 4"/>
          <p:cNvSpPr txBox="1"/>
          <p:nvPr/>
        </p:nvSpPr>
        <p:spPr>
          <a:xfrm>
            <a:off x="2934370" y="5383752"/>
            <a:ext cx="8929565" cy="1246254"/>
          </a:xfrm>
          <a:prstGeom prst="rect">
            <a:avLst/>
          </a:prstGeom>
          <a:solidFill>
            <a:srgbClr val="FEDFA8"/>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i="1" dirty="0" smtClean="0"/>
              <a:t>Đầu </a:t>
            </a:r>
            <a:r>
              <a:rPr lang="en-US" sz="3600" i="1" dirty="0" err="1" smtClean="0"/>
              <a:t>tháng</a:t>
            </a:r>
            <a:r>
              <a:rPr lang="en-US" sz="3600" i="1" dirty="0" smtClean="0"/>
              <a:t> </a:t>
            </a:r>
            <a:r>
              <a:rPr lang="en-US" sz="3600" i="1" dirty="0" err="1" smtClean="0"/>
              <a:t>Tây</a:t>
            </a:r>
            <a:r>
              <a:rPr lang="en-US" sz="3600" i="1" dirty="0" smtClean="0"/>
              <a:t> </a:t>
            </a:r>
            <a:r>
              <a:rPr lang="en-US" sz="3600" i="1" dirty="0" err="1" smtClean="0"/>
              <a:t>trắng</a:t>
            </a:r>
            <a:r>
              <a:rPr lang="en-US" sz="3600" i="1" dirty="0" smtClean="0"/>
              <a:t>.</a:t>
            </a:r>
            <a:endParaRPr lang="en-US" sz="3600" i="1" dirty="0" smtClean="0"/>
          </a:p>
          <a:p>
            <a:r>
              <a:rPr lang="en-US" sz="3600" i="1" dirty="0" err="1" smtClean="0"/>
              <a:t>Cuối</a:t>
            </a:r>
            <a:r>
              <a:rPr lang="en-US" sz="3600" i="1" dirty="0" smtClean="0"/>
              <a:t> </a:t>
            </a:r>
            <a:r>
              <a:rPr lang="en-US" sz="3600" i="1" dirty="0" err="1" smtClean="0"/>
              <a:t>tháng</a:t>
            </a:r>
            <a:r>
              <a:rPr lang="en-US" sz="3600" i="1" dirty="0" smtClean="0"/>
              <a:t> </a:t>
            </a:r>
            <a:r>
              <a:rPr lang="en-US" sz="3600" i="1" dirty="0" err="1" smtClean="0"/>
              <a:t>Tây</a:t>
            </a:r>
            <a:r>
              <a:rPr lang="en-US" sz="3600" i="1" dirty="0" smtClean="0"/>
              <a:t> </a:t>
            </a:r>
            <a:r>
              <a:rPr lang="en-US" sz="3600" i="1" dirty="0" err="1" smtClean="0"/>
              <a:t>đen</a:t>
            </a:r>
            <a:r>
              <a:rPr lang="en-US" sz="3600" i="1" dirty="0" smtClean="0"/>
              <a:t>.</a:t>
            </a:r>
            <a:endParaRPr lang="en-US" sz="3600" i="1" dirty="0" smtClean="0"/>
          </a:p>
        </p:txBody>
      </p:sp>
      <p:pic>
        <p:nvPicPr>
          <p:cNvPr id="11269" name="Picture 5" descr="Direction 9 - SVG - iconmonst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944" y="1987645"/>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circle(in)">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bg/>
                                          </p:spTgt>
                                        </p:tgtEl>
                                        <p:attrNameLst>
                                          <p:attrName>style.visibility</p:attrName>
                                        </p:attrNameLst>
                                      </p:cBhvr>
                                      <p:to>
                                        <p:strVal val="visible"/>
                                      </p:to>
                                    </p:set>
                                    <p:animEffect transition="in" filter="wipe(left)">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26">
                                            <p:bg/>
                                          </p:spTgt>
                                        </p:tgtEl>
                                        <p:attrNameLst>
                                          <p:attrName>style.visibility</p:attrName>
                                        </p:attrNameLst>
                                      </p:cBhvr>
                                      <p:to>
                                        <p:strVal val="visible"/>
                                      </p:to>
                                    </p:set>
                                    <p:animEffect transition="in" filter="wipe(left)">
                                      <p:cBhvr>
                                        <p:cTn id="37" dur="500"/>
                                        <p:tgtEl>
                                          <p:spTgt spid="26">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left)">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lt">
                                    <p:tmPct val="10000"/>
                                  </p:iterate>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left)">
                                      <p:cBhvr>
                                        <p:cTn id="4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5" grpId="0" animBg="1" build="p"/>
      <p:bldP spid="26"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4" y="94388"/>
            <a:ext cx="11814748" cy="1146174"/>
          </a:xfrm>
        </p:spPr>
        <p:txBody>
          <a:bodyPr>
            <a:noAutofit/>
          </a:bodyPr>
          <a:lstStyle/>
          <a:p>
            <a:r>
              <a:rPr lang="vi-VN" sz="4000" dirty="0" smtClean="0">
                <a:ln>
                  <a:solidFill>
                    <a:srgbClr val="FFFF00"/>
                  </a:solidFill>
                </a:ln>
                <a:solidFill>
                  <a:srgbClr val="FF0000"/>
                </a:solidFill>
              </a:rPr>
              <a:t>2.	Cách xác định phương hướng bằng quan sát hiện tượng Mặt Trời mọc/ lặn</a:t>
            </a:r>
            <a:endParaRPr lang="en-US" sz="4000" dirty="0">
              <a:ln>
                <a:solidFill>
                  <a:srgbClr val="FFFF00"/>
                </a:solidFill>
              </a:ln>
              <a:solidFill>
                <a:srgbClr val="FF0000"/>
              </a:solidFill>
            </a:endParaRPr>
          </a:p>
        </p:txBody>
      </p:sp>
      <p:pic>
        <p:nvPicPr>
          <p:cNvPr id="30" name="Picture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cxnSp>
        <p:nvCxnSpPr>
          <p:cNvPr id="29" name="Straight Connector 28"/>
          <p:cNvCxnSpPr/>
          <p:nvPr/>
        </p:nvCxnSpPr>
        <p:spPr>
          <a:xfrm>
            <a:off x="183416" y="1240562"/>
            <a:ext cx="11742056" cy="0"/>
          </a:xfrm>
          <a:prstGeom prst="line">
            <a:avLst/>
          </a:prstGeom>
          <a:ln w="28575" cmpd="tri">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32848" y="1614660"/>
            <a:ext cx="3423720" cy="1754326"/>
          </a:xfrm>
          <a:prstGeom prst="rect">
            <a:avLst/>
          </a:prstGeom>
          <a:solidFill>
            <a:srgbClr val="F9F793"/>
          </a:solidFill>
        </p:spPr>
        <p:txBody>
          <a:bodyPr wrap="square">
            <a:spAutoFit/>
          </a:bodyPr>
          <a:lstStyle/>
          <a:p>
            <a:r>
              <a:rPr lang="vi-VN" sz="3600" dirty="0" smtClean="0"/>
              <a:t>- Mặt trời </a:t>
            </a:r>
            <a:r>
              <a:rPr lang="vi-VN" sz="3600" dirty="0" smtClean="0">
                <a:solidFill>
                  <a:srgbClr val="FF0000"/>
                </a:solidFill>
              </a:rPr>
              <a:t>mọc</a:t>
            </a:r>
            <a:r>
              <a:rPr lang="vi-VN" sz="3600" dirty="0" smtClean="0"/>
              <a:t> ở hướng </a:t>
            </a:r>
            <a:r>
              <a:rPr lang="vi-VN" sz="3600" dirty="0" smtClean="0">
                <a:solidFill>
                  <a:srgbClr val="FF0000"/>
                </a:solidFill>
              </a:rPr>
              <a:t>Đông</a:t>
            </a:r>
            <a:r>
              <a:rPr lang="vi-VN" sz="3600" dirty="0" smtClean="0"/>
              <a:t>, </a:t>
            </a:r>
            <a:r>
              <a:rPr lang="vi-VN" sz="3600" dirty="0" smtClean="0">
                <a:solidFill>
                  <a:srgbClr val="FF0000"/>
                </a:solidFill>
              </a:rPr>
              <a:t>lặn</a:t>
            </a:r>
            <a:r>
              <a:rPr lang="vi-VN" sz="3600" dirty="0" smtClean="0"/>
              <a:t> ở hướng </a:t>
            </a:r>
            <a:r>
              <a:rPr lang="vi-VN" sz="3600" dirty="0" smtClean="0">
                <a:solidFill>
                  <a:srgbClr val="FF0000"/>
                </a:solidFill>
              </a:rPr>
              <a:t>Tây</a:t>
            </a:r>
            <a:r>
              <a:rPr lang="vi-VN" sz="3600" dirty="0" smtClean="0"/>
              <a:t>.</a:t>
            </a:r>
            <a:endParaRPr lang="vi-VN" sz="3600" dirty="0" smtClean="0"/>
          </a:p>
        </p:txBody>
      </p:sp>
      <p:sp>
        <p:nvSpPr>
          <p:cNvPr id="9" name="Rectangle 8"/>
          <p:cNvSpPr/>
          <p:nvPr/>
        </p:nvSpPr>
        <p:spPr>
          <a:xfrm>
            <a:off x="110724" y="3962616"/>
            <a:ext cx="6573152" cy="1200329"/>
          </a:xfrm>
          <a:prstGeom prst="rect">
            <a:avLst/>
          </a:prstGeom>
          <a:solidFill>
            <a:srgbClr val="F9F793"/>
          </a:solidFill>
        </p:spPr>
        <p:txBody>
          <a:bodyPr wrap="square">
            <a:spAutoFit/>
          </a:bodyPr>
          <a:lstStyle/>
          <a:p>
            <a:r>
              <a:rPr lang="vi-VN" sz="3600" dirty="0" smtClean="0"/>
              <a:t>- Nếu quay mặt về hướng Mặt Trời mọc:</a:t>
            </a:r>
            <a:endParaRPr lang="vi-VN" sz="3600" dirty="0" smtClean="0"/>
          </a:p>
        </p:txBody>
      </p:sp>
      <p:pic>
        <p:nvPicPr>
          <p:cNvPr id="12290" name="Picture 2" descr="Các Lưu Ý Để Có Rạp Chiếu Phim Tại Gia Đúng Chuẩ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55" y="1431732"/>
            <a:ext cx="2442645" cy="19785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49024" y="5287587"/>
            <a:ext cx="6096000" cy="1200329"/>
          </a:xfrm>
          <a:prstGeom prst="rect">
            <a:avLst/>
          </a:prstGeom>
        </p:spPr>
        <p:txBody>
          <a:bodyPr>
            <a:spAutoFit/>
          </a:bodyPr>
          <a:lstStyle/>
          <a:p>
            <a:r>
              <a:rPr lang="vi-VN" sz="3600" dirty="0" smtClean="0"/>
              <a:t>+ </a:t>
            </a:r>
            <a:r>
              <a:rPr lang="vi-VN" sz="3600" dirty="0" smtClean="0">
                <a:solidFill>
                  <a:srgbClr val="FF0000"/>
                </a:solidFill>
              </a:rPr>
              <a:t>Trước mặt </a:t>
            </a:r>
            <a:r>
              <a:rPr lang="vi-VN" sz="3600" dirty="0" smtClean="0"/>
              <a:t>là hướng </a:t>
            </a:r>
            <a:r>
              <a:rPr lang="vi-VN" sz="3600" dirty="0" smtClean="0">
                <a:solidFill>
                  <a:srgbClr val="FF0000"/>
                </a:solidFill>
              </a:rPr>
              <a:t>Đông.</a:t>
            </a:r>
            <a:endParaRPr lang="vi-VN" sz="3600" dirty="0" smtClean="0">
              <a:solidFill>
                <a:srgbClr val="FF0000"/>
              </a:solidFill>
            </a:endParaRPr>
          </a:p>
          <a:p>
            <a:r>
              <a:rPr lang="vi-VN" sz="3600" dirty="0" smtClean="0"/>
              <a:t>+ </a:t>
            </a:r>
            <a:r>
              <a:rPr lang="vi-VN" sz="3600" dirty="0" smtClean="0">
                <a:solidFill>
                  <a:srgbClr val="FF0000"/>
                </a:solidFill>
              </a:rPr>
              <a:t>Sau lưng </a:t>
            </a:r>
            <a:r>
              <a:rPr lang="vi-VN" sz="3600" dirty="0" smtClean="0"/>
              <a:t>là hướng </a:t>
            </a:r>
            <a:r>
              <a:rPr lang="vi-VN" sz="3600" dirty="0" smtClean="0">
                <a:solidFill>
                  <a:srgbClr val="FF0000"/>
                </a:solidFill>
              </a:rPr>
              <a:t>Tây</a:t>
            </a:r>
            <a:r>
              <a:rPr lang="vi-VN" sz="3600" dirty="0" smtClean="0"/>
              <a:t>.</a:t>
            </a:r>
            <a:endParaRPr lang="vi-VN" sz="3600" dirty="0" smtClean="0"/>
          </a:p>
        </p:txBody>
      </p:sp>
      <p:pic>
        <p:nvPicPr>
          <p:cNvPr id="12292" name="Picture 4" descr="dong-tay-nam-bac-637226651218232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672" y="1564053"/>
            <a:ext cx="4876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92644" y="5325310"/>
            <a:ext cx="6096000" cy="1200329"/>
          </a:xfrm>
          <a:prstGeom prst="rect">
            <a:avLst/>
          </a:prstGeom>
        </p:spPr>
        <p:txBody>
          <a:bodyPr>
            <a:spAutoFit/>
          </a:bodyPr>
          <a:lstStyle/>
          <a:p>
            <a:r>
              <a:rPr lang="vi-VN" sz="3600" dirty="0" smtClean="0"/>
              <a:t>+ Bên tay</a:t>
            </a:r>
            <a:r>
              <a:rPr lang="vi-VN" sz="3600" dirty="0" smtClean="0">
                <a:solidFill>
                  <a:srgbClr val="FF0000"/>
                </a:solidFill>
              </a:rPr>
              <a:t> phải </a:t>
            </a:r>
            <a:r>
              <a:rPr lang="vi-VN" sz="3600" dirty="0" smtClean="0"/>
              <a:t>là hướng </a:t>
            </a:r>
            <a:r>
              <a:rPr lang="vi-VN" sz="3600" dirty="0" smtClean="0">
                <a:solidFill>
                  <a:srgbClr val="FF0000"/>
                </a:solidFill>
              </a:rPr>
              <a:t>Nam</a:t>
            </a:r>
            <a:r>
              <a:rPr lang="vi-VN" sz="3600" dirty="0" smtClean="0"/>
              <a:t>.</a:t>
            </a:r>
            <a:endParaRPr lang="vi-VN" sz="3600" dirty="0" smtClean="0"/>
          </a:p>
          <a:p>
            <a:r>
              <a:rPr lang="vi-VN" sz="3600" dirty="0" smtClean="0"/>
              <a:t>+ Bên tay </a:t>
            </a:r>
            <a:r>
              <a:rPr lang="vi-VN" sz="3600" dirty="0" smtClean="0">
                <a:solidFill>
                  <a:srgbClr val="FF0000"/>
                </a:solidFill>
              </a:rPr>
              <a:t>trái </a:t>
            </a:r>
            <a:r>
              <a:rPr lang="vi-VN" sz="3600" dirty="0" smtClean="0"/>
              <a:t>là hướng </a:t>
            </a:r>
            <a:r>
              <a:rPr lang="vi-VN" sz="3600" dirty="0" smtClean="0">
                <a:solidFill>
                  <a:srgbClr val="FF0000"/>
                </a:solidFill>
              </a:rPr>
              <a:t>Bắc.</a:t>
            </a:r>
            <a:endParaRPr lang="vi-VN"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ircle(in)">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789" y="0"/>
            <a:ext cx="4848016" cy="743714"/>
          </a:xfrm>
        </p:spPr>
        <p:txBody>
          <a:bodyPr>
            <a:noAutofit/>
          </a:bodyPr>
          <a:lstStyle/>
          <a:p>
            <a:r>
              <a:rPr lang="vi-VN" sz="4000" dirty="0" smtClean="0">
                <a:ln>
                  <a:solidFill>
                    <a:srgbClr val="FFFF00"/>
                  </a:solidFill>
                </a:ln>
                <a:solidFill>
                  <a:srgbClr val="FF0000"/>
                </a:solidFill>
              </a:rPr>
              <a:t>LUYỆN TẬP </a:t>
            </a:r>
            <a:endParaRPr lang="en-US" sz="4000" dirty="0">
              <a:ln>
                <a:solidFill>
                  <a:srgbClr val="FFFF00"/>
                </a:solidFill>
              </a:ln>
              <a:solidFill>
                <a:srgbClr val="FF0000"/>
              </a:solidFill>
            </a:endParaRPr>
          </a:p>
        </p:txBody>
      </p:sp>
      <p:sp>
        <p:nvSpPr>
          <p:cNvPr id="32" name="Rectangle 31"/>
          <p:cNvSpPr/>
          <p:nvPr/>
        </p:nvSpPr>
        <p:spPr>
          <a:xfrm>
            <a:off x="254065" y="3928578"/>
            <a:ext cx="4833710" cy="2554545"/>
          </a:xfrm>
          <a:prstGeom prst="rect">
            <a:avLst/>
          </a:prstGeom>
          <a:solidFill>
            <a:srgbClr val="F9F793"/>
          </a:solidFill>
        </p:spPr>
        <p:txBody>
          <a:bodyPr wrap="square">
            <a:spAutoFit/>
          </a:bodyPr>
          <a:lstStyle/>
          <a:p>
            <a:pPr algn="ctr"/>
            <a:r>
              <a:rPr lang="en-US" sz="3200" dirty="0" err="1" smtClean="0"/>
              <a:t>Trong</a:t>
            </a:r>
            <a:r>
              <a:rPr lang="en-US" sz="3200" dirty="0" smtClean="0"/>
              <a:t> </a:t>
            </a:r>
            <a:r>
              <a:rPr lang="en-US" sz="3200" dirty="0" err="1" smtClean="0"/>
              <a:t>bảng</a:t>
            </a:r>
            <a:r>
              <a:rPr lang="en-US" sz="3200" dirty="0" smtClean="0"/>
              <a:t> ô </a:t>
            </a:r>
            <a:r>
              <a:rPr lang="en-US" sz="3200" dirty="0" err="1" smtClean="0"/>
              <a:t>chữ</a:t>
            </a:r>
            <a:r>
              <a:rPr lang="en-US" sz="3200" dirty="0" smtClean="0"/>
              <a:t> </a:t>
            </a:r>
            <a:r>
              <a:rPr lang="en-US" sz="3200" dirty="0" err="1" smtClean="0"/>
              <a:t>có</a:t>
            </a:r>
            <a:r>
              <a:rPr lang="en-US" sz="3200" dirty="0" smtClean="0"/>
              <a:t> 9 </a:t>
            </a:r>
            <a:r>
              <a:rPr lang="en-US" sz="3200" dirty="0" err="1" smtClean="0"/>
              <a:t>từ</a:t>
            </a:r>
            <a:r>
              <a:rPr lang="en-US" sz="3200" dirty="0" smtClean="0"/>
              <a:t> </a:t>
            </a:r>
            <a:r>
              <a:rPr lang="en-US" sz="3200" dirty="0" err="1" smtClean="0"/>
              <a:t>khóa</a:t>
            </a:r>
            <a:r>
              <a:rPr lang="en-US" sz="3200" dirty="0" smtClean="0"/>
              <a:t> </a:t>
            </a:r>
            <a:r>
              <a:rPr lang="en-US" sz="3200" dirty="0" err="1" smtClean="0"/>
              <a:t>liên</a:t>
            </a:r>
            <a:r>
              <a:rPr lang="en-US" sz="3200" dirty="0" smtClean="0"/>
              <a:t> </a:t>
            </a:r>
            <a:r>
              <a:rPr lang="en-US" sz="3200" dirty="0" err="1" smtClean="0"/>
              <a:t>quan</a:t>
            </a:r>
            <a:r>
              <a:rPr lang="en-US" sz="3200" dirty="0" smtClean="0"/>
              <a:t> </a:t>
            </a:r>
            <a:r>
              <a:rPr lang="en-US" sz="3200" dirty="0" err="1" smtClean="0"/>
              <a:t>đến</a:t>
            </a:r>
            <a:r>
              <a:rPr lang="en-US" sz="3200" dirty="0" smtClean="0"/>
              <a:t> </a:t>
            </a:r>
            <a:r>
              <a:rPr lang="en-US" sz="3200" dirty="0" err="1" smtClean="0"/>
              <a:t>chương</a:t>
            </a:r>
            <a:r>
              <a:rPr lang="en-US" sz="3200" dirty="0" smtClean="0"/>
              <a:t> 2 </a:t>
            </a:r>
            <a:r>
              <a:rPr lang="en-US" sz="3200" dirty="0" err="1" smtClean="0"/>
              <a:t>các</a:t>
            </a:r>
            <a:r>
              <a:rPr lang="en-US" sz="3200" dirty="0" smtClean="0"/>
              <a:t> em </a:t>
            </a:r>
            <a:r>
              <a:rPr lang="en-US" sz="3200" dirty="0" err="1" smtClean="0"/>
              <a:t>vừa</a:t>
            </a:r>
            <a:r>
              <a:rPr lang="en-US" sz="3200" dirty="0" smtClean="0"/>
              <a:t> </a:t>
            </a:r>
            <a:r>
              <a:rPr lang="en-US" sz="3200" dirty="0" err="1" smtClean="0"/>
              <a:t>tìm</a:t>
            </a:r>
            <a:r>
              <a:rPr lang="en-US" sz="3200" dirty="0" smtClean="0"/>
              <a:t> </a:t>
            </a:r>
            <a:r>
              <a:rPr lang="en-US" sz="3200" dirty="0" err="1" smtClean="0"/>
              <a:t>hiểu</a:t>
            </a:r>
            <a:r>
              <a:rPr lang="en-US" sz="3200" dirty="0" smtClean="0"/>
              <a:t> </a:t>
            </a:r>
            <a:r>
              <a:rPr lang="en-US" sz="3200" dirty="0" err="1" smtClean="0"/>
              <a:t>xong</a:t>
            </a:r>
            <a:r>
              <a:rPr lang="en-US" sz="3200" dirty="0" smtClean="0"/>
              <a:t>. </a:t>
            </a:r>
            <a:r>
              <a:rPr lang="en-US" sz="3200" dirty="0" err="1" smtClean="0"/>
              <a:t>Nhóm</a:t>
            </a:r>
            <a:r>
              <a:rPr lang="en-US" sz="3200" dirty="0" smtClean="0"/>
              <a:t> </a:t>
            </a:r>
            <a:r>
              <a:rPr lang="en-US" sz="3200" dirty="0" err="1" smtClean="0"/>
              <a:t>nào</a:t>
            </a:r>
            <a:r>
              <a:rPr lang="en-US" sz="3200" dirty="0" smtClean="0"/>
              <a:t> </a:t>
            </a:r>
            <a:r>
              <a:rPr lang="en-US" sz="3200" dirty="0" err="1" smtClean="0"/>
              <a:t>tìm</a:t>
            </a:r>
            <a:r>
              <a:rPr lang="en-US" sz="3200" dirty="0" smtClean="0"/>
              <a:t> </a:t>
            </a:r>
            <a:r>
              <a:rPr lang="en-US" sz="3200" dirty="0" err="1" smtClean="0"/>
              <a:t>ra</a:t>
            </a:r>
            <a:r>
              <a:rPr lang="en-US" sz="3200" dirty="0" smtClean="0"/>
              <a:t> </a:t>
            </a:r>
            <a:r>
              <a:rPr lang="en-US" sz="3200" dirty="0" err="1" smtClean="0"/>
              <a:t>nhanh</a:t>
            </a:r>
            <a:r>
              <a:rPr lang="en-US" sz="3200" dirty="0" smtClean="0"/>
              <a:t> </a:t>
            </a:r>
            <a:r>
              <a:rPr lang="en-US" sz="3200" dirty="0" err="1" smtClean="0"/>
              <a:t>và</a:t>
            </a:r>
            <a:r>
              <a:rPr lang="en-US" sz="3200" dirty="0" smtClean="0"/>
              <a:t> </a:t>
            </a:r>
            <a:r>
              <a:rPr lang="en-US" sz="3200" dirty="0" err="1" smtClean="0"/>
              <a:t>chính</a:t>
            </a:r>
            <a:r>
              <a:rPr lang="en-US" sz="3200" dirty="0" smtClean="0"/>
              <a:t> </a:t>
            </a:r>
            <a:r>
              <a:rPr lang="en-US" sz="3200" dirty="0" err="1" smtClean="0"/>
              <a:t>xác</a:t>
            </a:r>
            <a:r>
              <a:rPr lang="en-US" sz="3200" dirty="0" smtClean="0"/>
              <a:t> </a:t>
            </a:r>
            <a:r>
              <a:rPr lang="en-US" sz="3200" dirty="0" err="1" smtClean="0"/>
              <a:t>nhất</a:t>
            </a:r>
            <a:r>
              <a:rPr lang="en-US" sz="3200" dirty="0" smtClean="0"/>
              <a:t> </a:t>
            </a:r>
            <a:r>
              <a:rPr lang="en-US" sz="3200" dirty="0" err="1" smtClean="0"/>
              <a:t>sẽ</a:t>
            </a:r>
            <a:r>
              <a:rPr lang="en-US" sz="3200" dirty="0" smtClean="0"/>
              <a:t> </a:t>
            </a:r>
            <a:r>
              <a:rPr lang="en-US" sz="3200" dirty="0" err="1" smtClean="0"/>
              <a:t>chiến</a:t>
            </a:r>
            <a:r>
              <a:rPr lang="en-US" sz="3200" dirty="0" smtClean="0"/>
              <a:t> </a:t>
            </a:r>
            <a:r>
              <a:rPr lang="en-US" sz="3200" dirty="0" err="1" smtClean="0"/>
              <a:t>thắng</a:t>
            </a:r>
            <a:endParaRPr lang="vi-VN" sz="3200" dirty="0">
              <a:solidFill>
                <a:srgbClr val="FF0000"/>
              </a:solidFill>
            </a:endParaRPr>
          </a:p>
        </p:txBody>
      </p:sp>
      <p:pic>
        <p:nvPicPr>
          <p:cNvPr id="13314" name="Picture 1"/>
          <p:cNvPicPr>
            <a:picLocks noChangeAspect="1" noChangeArrowheads="1"/>
          </p:cNvPicPr>
          <p:nvPr/>
        </p:nvPicPr>
        <p:blipFill>
          <a:blip r:embed="rId1">
            <a:extLst>
              <a:ext uri="{28A0092B-C50C-407E-A947-70E740481C1C}">
                <a14:useLocalDpi xmlns:a14="http://schemas.microsoft.com/office/drawing/2010/main" val="0"/>
              </a:ext>
            </a:extLst>
          </a:blip>
          <a:srcRect l="25999" t="6415" r="25694" b="7068"/>
          <a:stretch>
            <a:fillRect/>
          </a:stretch>
        </p:blipFill>
        <p:spPr bwMode="auto">
          <a:xfrm>
            <a:off x="5607654" y="389556"/>
            <a:ext cx="6454076" cy="646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AI TINH MẮT HƠN"/>
          <p:cNvPicPr>
            <a:picLocks noChangeAspect="1" noChangeArrowheads="1"/>
          </p:cNvPicPr>
          <p:nvPr/>
        </p:nvPicPr>
        <p:blipFill rotWithShape="1">
          <a:blip r:embed="rId2">
            <a:extLst>
              <a:ext uri="{28A0092B-C50C-407E-A947-70E740481C1C}">
                <a14:useLocalDpi xmlns:a14="http://schemas.microsoft.com/office/drawing/2010/main" val="0"/>
              </a:ext>
            </a:extLst>
          </a:blip>
          <a:srcRect l="17396" r="24043"/>
          <a:stretch>
            <a:fillRect/>
          </a:stretch>
        </p:blipFill>
        <p:spPr bwMode="auto">
          <a:xfrm>
            <a:off x="2099427" y="830313"/>
            <a:ext cx="3445188" cy="29415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54065" y="807962"/>
            <a:ext cx="1700870" cy="1771334"/>
            <a:chOff x="241940" y="299311"/>
            <a:chExt cx="1700870" cy="1771334"/>
          </a:xfrm>
        </p:grpSpPr>
        <p:sp>
          <p:nvSpPr>
            <p:cNvPr id="14" name="Rectangle 13"/>
            <p:cNvSpPr/>
            <p:nvPr/>
          </p:nvSpPr>
          <p:spPr>
            <a:xfrm>
              <a:off x="241940" y="299311"/>
              <a:ext cx="1700870"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9780" y="1485870"/>
              <a:ext cx="1007007" cy="584775"/>
            </a:xfrm>
            <a:prstGeom prst="rect">
              <a:avLst/>
            </a:prstGeom>
          </p:spPr>
          <p:txBody>
            <a:bodyPr wrap="none">
              <a:spAutoFit/>
            </a:bodyPr>
            <a:lstStyle/>
            <a:p>
              <a:r>
                <a:rPr lang="en-US" sz="3200" dirty="0" err="1" smtClean="0"/>
                <a:t>Nhóm</a:t>
              </a:r>
              <a:endParaRPr lang="en-US" sz="3200" dirty="0"/>
            </a:p>
          </p:txBody>
        </p:sp>
        <p:pic>
          <p:nvPicPr>
            <p:cNvPr id="19" name="Picture 6" descr="group icon - Stock Illustration [40974652] - PIXTA"/>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36538" b="57906" l="36444" r="59556">
                          <a14:foregroundMark x1="43556" y1="42949" x2="43556" y2="42949"/>
                          <a14:foregroundMark x1="48222" y1="40812" x2="48222" y2="40812"/>
                          <a14:foregroundMark x1="53111" y1="42735" x2="53111" y2="42735"/>
                          <a14:foregroundMark x1="54889" y1="46795" x2="54889" y2="46795"/>
                          <a14:foregroundMark x1="54000" y1="52350" x2="54000" y2="52350"/>
                          <a14:foregroundMark x1="49111" y1="54274" x2="49111" y2="54487"/>
                          <a14:foregroundMark x1="43556" y1="52564" x2="43556" y2="52564"/>
                          <a14:foregroundMark x1="41556" y1="47650" x2="41556" y2="47650"/>
                          <a14:foregroundMark x1="48667" y1="36538" x2="48667" y2="36538"/>
                        </a14:backgroundRemoval>
                      </a14:imgEffect>
                    </a14:imgLayer>
                  </a14:imgProps>
                </a:ext>
                <a:ext uri="{28A0092B-C50C-407E-A947-70E740481C1C}">
                  <a14:useLocalDpi xmlns:a14="http://schemas.microsoft.com/office/drawing/2010/main" val="0"/>
                </a:ext>
              </a:extLst>
            </a:blip>
            <a:srcRect l="33644" t="35458" r="37452" b="39397"/>
            <a:stretch>
              <a:fillRect/>
            </a:stretch>
          </p:blipFill>
          <p:spPr bwMode="auto">
            <a:xfrm>
              <a:off x="388626" y="425282"/>
              <a:ext cx="1238865" cy="112087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circle(in)">
                                      <p:cBhvr>
                                        <p:cTn id="22" dur="2000"/>
                                        <p:tgtEl>
                                          <p:spTgt spid="133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circle(in)">
                                      <p:cBhvr>
                                        <p:cTn id="2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053" y="125209"/>
            <a:ext cx="9144000" cy="1146175"/>
          </a:xfrm>
        </p:spPr>
        <p:txBody>
          <a:bodyPr/>
          <a:lstStyle/>
          <a:p>
            <a:r>
              <a:rPr lang="en-US" dirty="0" smtClean="0">
                <a:ln>
                  <a:solidFill>
                    <a:srgbClr val="FFFF00"/>
                  </a:solidFill>
                </a:ln>
                <a:solidFill>
                  <a:srgbClr val="FE5244"/>
                </a:solidFill>
              </a:rPr>
              <a:t>VẬN DỤNG </a:t>
            </a:r>
            <a:endParaRPr lang="en-US" dirty="0">
              <a:ln>
                <a:solidFill>
                  <a:srgbClr val="FFFF00"/>
                </a:solidFill>
              </a:ln>
              <a:solidFill>
                <a:srgbClr val="FE5244"/>
              </a:solidFill>
            </a:endParaRPr>
          </a:p>
        </p:txBody>
      </p:sp>
      <p:cxnSp>
        <p:nvCxnSpPr>
          <p:cNvPr id="8" name="Straight Connector 7"/>
          <p:cNvCxnSpPr/>
          <p:nvPr/>
        </p:nvCxnSpPr>
        <p:spPr>
          <a:xfrm>
            <a:off x="449944" y="1816015"/>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3076" name="Picture 4" descr="Do you know? stock illustration. Illustration of mark - 48460706"/>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4151"/>
          <a:stretch>
            <a:fillRect/>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6534149" y="1987645"/>
            <a:ext cx="5272636" cy="1161535"/>
          </a:xfrm>
          <a:solidFill>
            <a:srgbClr val="FEDFA8"/>
          </a:solidFill>
        </p:spPr>
        <p:txBody>
          <a:bodyPr>
            <a:noAutofit/>
          </a:bodyPr>
          <a:lstStyle/>
          <a:p>
            <a:r>
              <a:rPr lang="vi-VN" sz="4800" i="1" dirty="0" smtClean="0"/>
              <a:t>“</a:t>
            </a:r>
            <a:r>
              <a:rPr lang="en-US" sz="4800" i="1" dirty="0"/>
              <a:t>L</a:t>
            </a:r>
            <a:r>
              <a:rPr lang="vi-VN" sz="4800" i="1" dirty="0" smtClean="0"/>
              <a:t>àm nhà hướng Nam”. </a:t>
            </a:r>
            <a:endParaRPr lang="en-US" sz="4800" i="1" dirty="0"/>
          </a:p>
        </p:txBody>
      </p:sp>
      <p:sp>
        <p:nvSpPr>
          <p:cNvPr id="3" name="Rectangle 2"/>
          <p:cNvSpPr/>
          <p:nvPr/>
        </p:nvSpPr>
        <p:spPr>
          <a:xfrm>
            <a:off x="6534150" y="3320809"/>
            <a:ext cx="5272635" cy="3170099"/>
          </a:xfrm>
          <a:prstGeom prst="rect">
            <a:avLst/>
          </a:prstGeom>
          <a:ln>
            <a:solidFill>
              <a:schemeClr val="tx1"/>
            </a:solidFill>
            <a:prstDash val="dashDot"/>
          </a:ln>
        </p:spPr>
        <p:txBody>
          <a:bodyPr wrap="square">
            <a:spAutoFit/>
          </a:bodyPr>
          <a:lstStyle/>
          <a:p>
            <a:pPr algn="ctr"/>
            <a:r>
              <a:rPr lang="en-US" sz="4000" dirty="0"/>
              <a:t>D</a:t>
            </a:r>
            <a:r>
              <a:rPr lang="vi-VN" sz="4000" dirty="0" smtClean="0"/>
              <a:t>ân gian ta có câu </a:t>
            </a:r>
            <a:r>
              <a:rPr lang="vi-VN" sz="4000" dirty="0" smtClean="0">
                <a:solidFill>
                  <a:srgbClr val="FF0000"/>
                </a:solidFill>
              </a:rPr>
              <a:t>“Làm nhà hướng Nam</a:t>
            </a:r>
            <a:r>
              <a:rPr lang="vi-VN" sz="4000" dirty="0" smtClean="0"/>
              <a:t>”, em hãy tìm hiểu thêm các thông tin và giải thích ý nghĩa của kinh nghiệm hay này. </a:t>
            </a:r>
            <a:endParaRPr lang="en-US" sz="4000" dirty="0"/>
          </a:p>
        </p:txBody>
      </p:sp>
      <p:pic>
        <p:nvPicPr>
          <p:cNvPr id="15362" name="Picture 2" descr="Tại sao nên làm nhà hướng Nam để có cuộc sống hạnh phúc PT114077 - Kiến  trúc Angcov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7" y="1987645"/>
            <a:ext cx="6163607" cy="462270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Vận Dụng Lý Thuyết Tâm Lý Học Cho Marketing | Gamma 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886" y="0"/>
            <a:ext cx="2933405" cy="1593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build="p"/>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Free Goodbye Background 7 Radiant Thank You">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0" y="0"/>
            <a:ext cx="12192276"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a:off x="131537" y="4369128"/>
            <a:ext cx="2016337" cy="2016337"/>
          </a:xfrm>
          <a:prstGeom prst="rect">
            <a:avLst/>
          </a:prstGeom>
        </p:spPr>
      </p:pic>
      <p:sp>
        <p:nvSpPr>
          <p:cNvPr id="2" name="Title 1"/>
          <p:cNvSpPr>
            <a:spLocks noGrp="1"/>
          </p:cNvSpPr>
          <p:nvPr>
            <p:ph type="ctrTitle"/>
          </p:nvPr>
        </p:nvSpPr>
        <p:spPr>
          <a:xfrm>
            <a:off x="-633413" y="7070"/>
            <a:ext cx="9144000" cy="1146175"/>
          </a:xfrm>
        </p:spPr>
        <p:txBody>
          <a:bodyPr/>
          <a:lstStyle/>
          <a:p>
            <a:r>
              <a:rPr lang="en-US" sz="4000" dirty="0" smtClean="0">
                <a:ln>
                  <a:solidFill>
                    <a:srgbClr val="FFFF00"/>
                  </a:solidFill>
                </a:ln>
                <a:solidFill>
                  <a:srgbClr val="FE5244"/>
                </a:solidFill>
                <a:latin typeface="Arial" panose="020B0604020202020204" pitchFamily="34" charset="0"/>
                <a:cs typeface="Arial" panose="020B0604020202020204" pitchFamily="34" charset="0"/>
              </a:rPr>
              <a:t>VẤN ĐỀ QUANH TA</a:t>
            </a:r>
            <a:endParaRPr lang="en-US" sz="4000" dirty="0" smtClean="0">
              <a:ln>
                <a:solidFill>
                  <a:srgbClr val="FFFF00"/>
                </a:solidFill>
              </a:ln>
              <a:solidFill>
                <a:srgbClr val="FE5244"/>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84914" y="1153245"/>
            <a:ext cx="7445828" cy="1477108"/>
          </a:xfrm>
          <a:noFill/>
          <a:ln w="3175">
            <a:solidFill>
              <a:srgbClr val="FFB5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4000" dirty="0" smtClean="0">
                <a:solidFill>
                  <a:schemeClr val="tx1"/>
                </a:solidFill>
                <a:latin typeface="Arial" panose="020B0604020202020204" pitchFamily="34" charset="0"/>
                <a:cs typeface="Arial" panose="020B0604020202020204" pitchFamily="34" charset="0"/>
              </a:rPr>
              <a:t>Chia </a:t>
            </a:r>
            <a:r>
              <a:rPr lang="en-US" sz="4000" dirty="0" err="1" smtClean="0">
                <a:solidFill>
                  <a:schemeClr val="tx1"/>
                </a:solidFill>
                <a:latin typeface="Arial" panose="020B0604020202020204" pitchFamily="34" charset="0"/>
                <a:cs typeface="Arial" panose="020B0604020202020204" pitchFamily="34" charset="0"/>
              </a:rPr>
              <a:t>sẻ</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cách</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xác</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định</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phương</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hướng</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của</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mình</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với</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các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bạn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xung</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quanh</a:t>
            </a:r>
            <a:r>
              <a:rPr lang="en-US" sz="4000" dirty="0" smtClean="0">
                <a:solidFill>
                  <a:schemeClr val="tx1"/>
                </a:solidFill>
                <a:latin typeface="Arial" panose="020B0604020202020204" pitchFamily="34" charset="0"/>
                <a:cs typeface="Arial" panose="020B0604020202020204" pitchFamily="34" charset="0"/>
              </a:rPr>
              <a:t> </a:t>
            </a:r>
            <a:endParaRPr lang="en-US" sz="4000" dirty="0" smtClean="0">
              <a:solidFill>
                <a:schemeClr val="tx1"/>
              </a:solidFill>
              <a:latin typeface="Arial" panose="020B0604020202020204" pitchFamily="34" charset="0"/>
              <a:cs typeface="Arial" panose="020B0604020202020204" pitchFamily="34" charset="0"/>
            </a:endParaRPr>
          </a:p>
        </p:txBody>
      </p:sp>
      <p:pic>
        <p:nvPicPr>
          <p:cNvPr id="1032" name="Picture 8" descr="Định nghĩa về bệnh viện, phòng khám, hệ thống bảo lãnh"/>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8780" r="92358">
                        <a14:foregroundMark x1="41789" y1="37337" x2="41789" y2="37337"/>
                        <a14:foregroundMark x1="39512" y1="38903" x2="39512" y2="38903"/>
                        <a14:foregroundMark x1="39837" y1="36554" x2="39837" y2="36554"/>
                        <a14:foregroundMark x1="41463" y1="72846" x2="41463" y2="72846"/>
                        <a14:foregroundMark x1="47480" y1="52742" x2="47480" y2="52742"/>
                        <a14:foregroundMark x1="44715" y1="63708" x2="44715" y2="63708"/>
                        <a14:foregroundMark x1="44228" y1="59530" x2="44228" y2="59530"/>
                        <a14:foregroundMark x1="43415" y1="61097" x2="43415" y2="61097"/>
                        <a14:foregroundMark x1="43902" y1="63708" x2="43902" y2="63708"/>
                        <a14:foregroundMark x1="43252" y1="60052" x2="43252" y2="60052"/>
                        <a14:foregroundMark x1="42276" y1="75718" x2="41951" y2="75979"/>
                        <a14:foregroundMark x1="39512" y1="79373" x2="39512" y2="80418"/>
                        <a14:foregroundMark x1="39512" y1="80940" x2="39512" y2="80940"/>
                        <a14:foregroundMark x1="38862" y1="82245" x2="38862" y2="83029"/>
                        <a14:foregroundMark x1="39024" y1="83029" x2="39024" y2="83029"/>
                        <a14:foregroundMark x1="39024" y1="95039" x2="39024" y2="95039"/>
                        <a14:foregroundMark x1="40325" y1="50653" x2="40325" y2="50653"/>
                        <a14:foregroundMark x1="39675" y1="50653" x2="39675" y2="50653"/>
                        <a14:foregroundMark x1="39675" y1="52742" x2="39675" y2="52742"/>
                        <a14:foregroundMark x1="40000" y1="53003" x2="40000" y2="53003"/>
                        <a14:foregroundMark x1="40163" y1="53003" x2="40163" y2="53003"/>
                        <a14:foregroundMark x1="40325" y1="50914" x2="40325" y2="50914"/>
                      </a14:backgroundRemoval>
                    </a14:imgEffect>
                  </a14:imgLayer>
                </a14:imgProps>
              </a:ext>
              <a:ext uri="{28A0092B-C50C-407E-A947-70E740481C1C}">
                <a14:useLocalDpi xmlns:a14="http://schemas.microsoft.com/office/drawing/2010/main" val="0"/>
              </a:ext>
            </a:extLst>
          </a:blip>
          <a:srcRect/>
          <a:stretch>
            <a:fillRect/>
          </a:stretch>
        </p:blipFill>
        <p:spPr bwMode="auto">
          <a:xfrm>
            <a:off x="7287260" y="29845"/>
            <a:ext cx="1708150" cy="10636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rtner - Free business icon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05" b="100000" l="22417" r="76750"/>
                    </a14:imgEffect>
                  </a14:imgLayer>
                </a14:imgProps>
              </a:ext>
              <a:ext uri="{28A0092B-C50C-407E-A947-70E740481C1C}">
                <a14:useLocalDpi xmlns:a14="http://schemas.microsoft.com/office/drawing/2010/main" val="0"/>
              </a:ext>
            </a:extLst>
          </a:blip>
          <a:srcRect r="21372"/>
          <a:stretch>
            <a:fillRect/>
          </a:stretch>
        </p:blipFill>
        <p:spPr bwMode="auto">
          <a:xfrm>
            <a:off x="-616995" y="1013800"/>
            <a:ext cx="2749851" cy="1836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67306" y="1153245"/>
            <a:ext cx="2211705" cy="1818615"/>
            <a:chOff x="2267306" y="1153245"/>
            <a:chExt cx="2211705" cy="1818615"/>
          </a:xfrm>
        </p:grpSpPr>
        <p:sp>
          <p:nvSpPr>
            <p:cNvPr id="4" name="Rectangle 3"/>
            <p:cNvSpPr/>
            <p:nvPr/>
          </p:nvSpPr>
          <p:spPr>
            <a:xfrm>
              <a:off x="2267306" y="2265105"/>
              <a:ext cx="2211705" cy="706755"/>
            </a:xfrm>
            <a:prstGeom prst="rect">
              <a:avLst/>
            </a:prstGeom>
          </p:spPr>
          <p:txBody>
            <a:bodyPr wrap="none">
              <a:spAutoFit/>
            </a:bodyPr>
            <a:lstStyle/>
            <a:p>
              <a:r>
                <a:rPr lang="vi-VN" sz="4000" dirty="0" smtClean="0">
                  <a:solidFill>
                    <a:srgbClr val="FF5345"/>
                  </a:solidFill>
                  <a:latin typeface="Arial" panose="020B0604020202020204" pitchFamily="34" charset="0"/>
                  <a:cs typeface="Arial" panose="020B0604020202020204" pitchFamily="34" charset="0"/>
                </a:rPr>
                <a:t>30s/lượt </a:t>
              </a:r>
              <a:endParaRPr lang="vi-VN" sz="4000" dirty="0" smtClean="0">
                <a:solidFill>
                  <a:srgbClr val="FF5345"/>
                </a:solidFill>
                <a:latin typeface="Arial" panose="020B0604020202020204" pitchFamily="34" charset="0"/>
                <a:cs typeface="Arial" panose="020B0604020202020204" pitchFamily="34" charset="0"/>
              </a:endParaRPr>
            </a:p>
          </p:txBody>
        </p:sp>
        <p:pic>
          <p:nvPicPr>
            <p:cNvPr id="2052" name="Picture 4" descr="Spend time - Free arrow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7731" y="1153245"/>
              <a:ext cx="1149124" cy="114912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Straight Connector 7"/>
          <p:cNvCxnSpPr/>
          <p:nvPr/>
        </p:nvCxnSpPr>
        <p:spPr>
          <a:xfrm>
            <a:off x="188686" y="2849880"/>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9391" y="6858000"/>
            <a:ext cx="3925824" cy="3925824"/>
          </a:xfrm>
          <a:prstGeom prst="rect">
            <a:avLst/>
          </a:prstGeom>
        </p:spPr>
      </p:pic>
      <p:pic>
        <p:nvPicPr>
          <p:cNvPr id="2054" name="Picture 6" descr="Hình ảnh Học Sinh Trường Tiểu Học Sinh Trong Mùa Trong Ngày Khai Trường  Tích Cực Phát Biểu Một Nữ Sinh Trong Lớp Giơ Tay Phát Biểu, Vẽ Tay Học Sinh,  Trườn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125" b="79688" l="5000" r="97031">
                        <a14:foregroundMark x1="18438" y1="67813" x2="18438" y2="67813"/>
                      </a14:backgroundRemoval>
                    </a14:imgEffect>
                  </a14:imgLayer>
                </a14:imgProps>
              </a:ext>
              <a:ext uri="{28A0092B-C50C-407E-A947-70E740481C1C}">
                <a14:useLocalDpi xmlns:a14="http://schemas.microsoft.com/office/drawing/2010/main" val="0"/>
              </a:ext>
            </a:extLst>
          </a:blip>
          <a:srcRect b="17001"/>
          <a:stretch>
            <a:fillRect/>
          </a:stretch>
        </p:blipFill>
        <p:spPr bwMode="auto">
          <a:xfrm>
            <a:off x="919283" y="2493840"/>
            <a:ext cx="2561597" cy="2126102"/>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p:nvPr/>
        </p:nvSpPr>
        <p:spPr>
          <a:xfrm>
            <a:off x="4479644" y="3015291"/>
            <a:ext cx="7445828" cy="1477108"/>
          </a:xfrm>
          <a:prstGeom prst="rect">
            <a:avLst/>
          </a:prstGeom>
          <a:noFill/>
          <a:ln w="3175" cap="flat" cmpd="sng" algn="ctr">
            <a:solidFill>
              <a:srgbClr val="FFB55C"/>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just"/>
            <a:r>
              <a:rPr lang="vi-VN" sz="4000" dirty="0" smtClean="0">
                <a:solidFill>
                  <a:schemeClr val="tx1"/>
                </a:solidFill>
                <a:latin typeface="Arial" panose="020B0604020202020204" pitchFamily="34" charset="0"/>
                <a:cs typeface="Arial" panose="020B0604020202020204" pitchFamily="34" charset="0"/>
              </a:rPr>
              <a:t>HS trình bày ngắn gọn ý tưởng của mình và của bạn</a:t>
            </a:r>
            <a:r>
              <a:rPr lang="en-US" sz="4000" dirty="0" smtClean="0">
                <a:solidFill>
                  <a:schemeClr val="tx1"/>
                </a:solidFill>
                <a:latin typeface="Arial" panose="020B0604020202020204" pitchFamily="34" charset="0"/>
                <a:cs typeface="Arial" panose="020B0604020202020204" pitchFamily="34" charset="0"/>
              </a:rPr>
              <a:t>. </a:t>
            </a:r>
            <a:endParaRPr lang="en-US" sz="4000" dirty="0">
              <a:solidFill>
                <a:schemeClr val="tx1"/>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183416" y="4595253"/>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724" y="6087445"/>
            <a:ext cx="1926590" cy="706755"/>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Mặt </a:t>
            </a:r>
            <a:r>
              <a:rPr lang="en-US" sz="4000" dirty="0" err="1" smtClean="0">
                <a:latin typeface="Arial" panose="020B0604020202020204" pitchFamily="34" charset="0"/>
                <a:cs typeface="Arial" panose="020B0604020202020204" pitchFamily="34" charset="0"/>
              </a:rPr>
              <a:t>trời</a:t>
            </a:r>
            <a:endParaRPr lang="en-US" sz="4000" dirty="0">
              <a:latin typeface="Arial" panose="020B0604020202020204" pitchFamily="34" charset="0"/>
              <a:cs typeface="Arial" panose="020B0604020202020204" pitchFamily="34" charset="0"/>
            </a:endParaRPr>
          </a:p>
        </p:txBody>
      </p:sp>
      <p:sp>
        <p:nvSpPr>
          <p:cNvPr id="22" name="Rectangle 21"/>
          <p:cNvSpPr/>
          <p:nvPr/>
        </p:nvSpPr>
        <p:spPr>
          <a:xfrm>
            <a:off x="2506111" y="6219186"/>
            <a:ext cx="3176905" cy="706755"/>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S</a:t>
            </a:r>
            <a:r>
              <a:rPr lang="en-US" sz="4000" dirty="0" smtClean="0">
                <a:latin typeface="Arial" panose="020B0604020202020204" pitchFamily="34" charset="0"/>
                <a:cs typeface="Arial" panose="020B0604020202020204" pitchFamily="34" charset="0"/>
              </a:rPr>
              <a:t>ao Bắc </a:t>
            </a:r>
            <a:r>
              <a:rPr lang="en-US" sz="4000" dirty="0" err="1" smtClean="0">
                <a:latin typeface="Arial" panose="020B0604020202020204" pitchFamily="34" charset="0"/>
                <a:cs typeface="Arial" panose="020B0604020202020204" pitchFamily="34" charset="0"/>
              </a:rPr>
              <a:t>Đẩu</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5844140" y="6099806"/>
            <a:ext cx="1736725" cy="706755"/>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L</a:t>
            </a: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bàn</a:t>
            </a:r>
            <a:endParaRPr lang="en-US" sz="4000" dirty="0">
              <a:latin typeface="Arial" panose="020B0604020202020204" pitchFamily="34" charset="0"/>
              <a:cs typeface="Arial" panose="020B0604020202020204" pitchFamily="34" charset="0"/>
            </a:endParaRPr>
          </a:p>
        </p:txBody>
      </p:sp>
      <p:sp>
        <p:nvSpPr>
          <p:cNvPr id="24" name="Rectangle 23"/>
          <p:cNvSpPr/>
          <p:nvPr/>
        </p:nvSpPr>
        <p:spPr>
          <a:xfrm>
            <a:off x="9552984" y="4752305"/>
            <a:ext cx="2639060" cy="1322070"/>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C</a:t>
            </a:r>
            <a:r>
              <a:rPr lang="en-US" sz="4000" dirty="0" err="1" smtClean="0">
                <a:latin typeface="Arial" panose="020B0604020202020204" pitchFamily="34" charset="0"/>
                <a:cs typeface="Arial" panose="020B0604020202020204" pitchFamily="34" charset="0"/>
              </a:rPr>
              <a:t>hùm</a:t>
            </a:r>
            <a:r>
              <a:rPr lang="en-US" sz="4000" dirty="0" smtClean="0">
                <a:latin typeface="Arial" panose="020B0604020202020204" pitchFamily="34" charset="0"/>
                <a:cs typeface="Arial" panose="020B0604020202020204" pitchFamily="34" charset="0"/>
              </a:rPr>
              <a:t> sao </a:t>
            </a:r>
            <a:endParaRPr lang="en-US"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Nam </a:t>
            </a:r>
            <a:r>
              <a:rPr lang="en-US" sz="4000" dirty="0" err="1" smtClean="0">
                <a:latin typeface="Arial" panose="020B0604020202020204" pitchFamily="34" charset="0"/>
                <a:cs typeface="Arial" panose="020B0604020202020204" pitchFamily="34" charset="0"/>
              </a:rPr>
              <a:t>Thập</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0"/>
          <a:stretch>
            <a:fillRect/>
          </a:stretch>
        </p:blipFill>
        <p:spPr>
          <a:xfrm>
            <a:off x="7668100" y="4657908"/>
            <a:ext cx="2044269" cy="1835807"/>
          </a:xfrm>
          <a:prstGeom prst="rect">
            <a:avLst/>
          </a:prstGeom>
        </p:spPr>
      </p:pic>
      <p:pic>
        <p:nvPicPr>
          <p:cNvPr id="13" name="Picture 12"/>
          <p:cNvPicPr>
            <a:picLocks noChangeAspect="1"/>
          </p:cNvPicPr>
          <p:nvPr/>
        </p:nvPicPr>
        <p:blipFill>
          <a:blip r:embed="rId11"/>
          <a:stretch>
            <a:fillRect/>
          </a:stretch>
        </p:blipFill>
        <p:spPr>
          <a:xfrm>
            <a:off x="5930868" y="4679498"/>
            <a:ext cx="1558274" cy="1558274"/>
          </a:xfrm>
          <a:prstGeom prst="rect">
            <a:avLst/>
          </a:prstGeom>
        </p:spPr>
      </p:pic>
      <p:pic>
        <p:nvPicPr>
          <p:cNvPr id="2058" name="Picture 10" descr="Chiêm bao mơ thấy chòm sao bắc đẩu là số mấy? đánh con gì?"/>
          <p:cNvPicPr>
            <a:picLocks noChangeAspect="1" noChangeArrowheads="1"/>
          </p:cNvPicPr>
          <p:nvPr/>
        </p:nvPicPr>
        <p:blipFill rotWithShape="1">
          <a:blip r:embed="rId12">
            <a:extLst>
              <a:ext uri="{28A0092B-C50C-407E-A947-70E740481C1C}">
                <a14:useLocalDpi xmlns:a14="http://schemas.microsoft.com/office/drawing/2010/main" val="0"/>
              </a:ext>
            </a:extLst>
          </a:blip>
          <a:srcRect b="27679"/>
          <a:stretch>
            <a:fillRect/>
          </a:stretch>
        </p:blipFill>
        <p:spPr bwMode="auto">
          <a:xfrm>
            <a:off x="2506361" y="4679499"/>
            <a:ext cx="2857367" cy="1549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circle(in)">
                                      <p:cBhvr>
                                        <p:cTn id="30" dur="20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bg/>
                                          </p:spTgt>
                                        </p:tgtEl>
                                        <p:attrNameLst>
                                          <p:attrName>style.visibility</p:attrName>
                                        </p:attrNameLst>
                                      </p:cBhvr>
                                      <p:to>
                                        <p:strVal val="visible"/>
                                      </p:to>
                                    </p:set>
                                    <p:animEffect transition="in" filter="wipe(left)">
                                      <p:cBhvr>
                                        <p:cTn id="35" dur="500"/>
                                        <p:tgtEl>
                                          <p:spTgt spid="17">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par>
                                <p:cTn id="51" presetID="6"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circle(in)">
                                      <p:cBhvr>
                                        <p:cTn id="58" dur="2000"/>
                                        <p:tgtEl>
                                          <p:spTgt spid="2058"/>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ircle(in)">
                                      <p:cBhvr>
                                        <p:cTn id="61" dur="20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circle(in)">
                                      <p:cBhvr>
                                        <p:cTn id="66" dur="2000"/>
                                        <p:tgtEl>
                                          <p:spTgt spid="13"/>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ircle(in)">
                                      <p:cBhvr>
                                        <p:cTn id="69" dur="20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2000"/>
                                        <p:tgtEl>
                                          <p:spTgt spid="12"/>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ircle(in)">
                                      <p:cBhvr>
                                        <p:cTn id="7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17" grpId="0" animBg="1" build="p"/>
      <p:bldP spid="9"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27"/>
            <a:ext cx="9144000" cy="1146175"/>
          </a:xfrm>
        </p:spPr>
        <p:txBody>
          <a:bodyPr/>
          <a:lstStyle/>
          <a:p>
            <a:r>
              <a:rPr lang="en-US" dirty="0" smtClean="0">
                <a:ln>
                  <a:solidFill>
                    <a:srgbClr val="FFFF00"/>
                  </a:solidFill>
                </a:ln>
                <a:solidFill>
                  <a:srgbClr val="FE5244"/>
                </a:solidFill>
                <a:latin typeface="Arial" panose="020B0604020202020204" pitchFamily="34" charset="0"/>
                <a:cs typeface="Arial" panose="020B0604020202020204" pitchFamily="34" charset="0"/>
              </a:rPr>
              <a:t>EM CÓ BIẾT</a:t>
            </a:r>
            <a:endParaRPr lang="en-US" dirty="0" smtClean="0">
              <a:ln>
                <a:solidFill>
                  <a:srgbClr val="FFFF00"/>
                </a:solidFill>
              </a:ln>
              <a:solidFill>
                <a:srgbClr val="FE5244"/>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038108" y="2590331"/>
            <a:ext cx="4892633" cy="3924096"/>
          </a:xfrm>
          <a:solidFill>
            <a:srgbClr val="FFF3D1"/>
          </a:solidFill>
          <a:ln w="3175">
            <a:solidFill>
              <a:srgbClr val="FFB5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3600" dirty="0" smtClean="0">
                <a:solidFill>
                  <a:schemeClr val="tx1"/>
                </a:solidFill>
                <a:latin typeface="Arial" panose="020B0604020202020204" pitchFamily="34" charset="0"/>
                <a:cs typeface="Arial" panose="020B0604020202020204" pitchFamily="34" charset="0"/>
              </a:rPr>
              <a:t>V</a:t>
            </a:r>
            <a:r>
              <a:rPr lang="vi-VN" sz="3600" dirty="0" smtClean="0">
                <a:solidFill>
                  <a:schemeClr val="tx1"/>
                </a:solidFill>
                <a:latin typeface="Arial" panose="020B0604020202020204" pitchFamily="34" charset="0"/>
                <a:cs typeface="Arial" panose="020B0604020202020204" pitchFamily="34" charset="0"/>
              </a:rPr>
              <a:t>ị trí “hoa tiêu” dẫn đường, chịu trách nhiệm cố vấn chính cho thuyền trưởng tàu biển luôn đóng một vai trò đặc biệt quan trọng mỗi khi tàu chuyển hàng ra vào bến, cản</a:t>
            </a:r>
            <a:r>
              <a:rPr lang="en-US" sz="3600" dirty="0" smtClean="0">
                <a:solidFill>
                  <a:schemeClr val="tx1"/>
                </a:solidFill>
                <a:latin typeface="Arial" panose="020B0604020202020204" pitchFamily="34" charset="0"/>
                <a:cs typeface="Arial" panose="020B0604020202020204" pitchFamily="34" charset="0"/>
              </a:rPr>
              <a:t>g. </a:t>
            </a:r>
            <a:endParaRPr lang="en-US" sz="3600" dirty="0">
              <a:solidFill>
                <a:schemeClr val="tx1"/>
              </a:solidFill>
              <a:latin typeface="Arial" panose="020B0604020202020204" pitchFamily="34" charset="0"/>
              <a:cs typeface="Arial" panose="020B0604020202020204" pitchFamily="34" charset="0"/>
            </a:endParaRPr>
          </a:p>
        </p:txBody>
      </p:sp>
      <p:cxnSp>
        <p:nvCxnSpPr>
          <p:cNvPr id="8" name="Straight Connector 7"/>
          <p:cNvCxnSpPr/>
          <p:nvPr/>
        </p:nvCxnSpPr>
        <p:spPr>
          <a:xfrm>
            <a:off x="299523" y="2291866"/>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69391" y="6858000"/>
            <a:ext cx="3925824" cy="3925824"/>
          </a:xfrm>
          <a:prstGeom prst="rect">
            <a:avLst/>
          </a:prstGeom>
        </p:spPr>
      </p:pic>
      <p:pic>
        <p:nvPicPr>
          <p:cNvPr id="3076" name="Picture 4" descr="Do you know? stock illustration. Illustration of mark - 4846070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151"/>
          <a:stretch>
            <a:fillRect/>
          </a:stretch>
        </p:blipFill>
        <p:spPr bwMode="auto">
          <a:xfrm>
            <a:off x="188687" y="146424"/>
            <a:ext cx="2152732" cy="1641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33609" y="1160812"/>
            <a:ext cx="8531503" cy="1200329"/>
          </a:xfrm>
          <a:prstGeom prst="rect">
            <a:avLst/>
          </a:prstGeom>
        </p:spPr>
        <p:txBody>
          <a:bodyPr wrap="none">
            <a:spAutoFit/>
          </a:bodyPr>
          <a:lstStyle/>
          <a:p>
            <a:r>
              <a:rPr lang="en-US" sz="7200" dirty="0">
                <a:latin typeface="Arial" panose="020B0604020202020204" pitchFamily="34" charset="0"/>
                <a:cs typeface="Arial" panose="020B0604020202020204" pitchFamily="34" charset="0"/>
              </a:rPr>
              <a:t>N</a:t>
            </a:r>
            <a:r>
              <a:rPr lang="en-US" sz="7200" dirty="0" smtClean="0">
                <a:latin typeface="Arial" panose="020B0604020202020204" pitchFamily="34" charset="0"/>
                <a:cs typeface="Arial" panose="020B0604020202020204" pitchFamily="34" charset="0"/>
              </a:rPr>
              <a:t>ghề “</a:t>
            </a:r>
            <a:r>
              <a:rPr lang="en-US" sz="7200" dirty="0" err="1">
                <a:latin typeface="Arial" panose="020B0604020202020204" pitchFamily="34" charset="0"/>
                <a:cs typeface="Arial" panose="020B0604020202020204" pitchFamily="34" charset="0"/>
              </a:rPr>
              <a:t>H</a:t>
            </a:r>
            <a:r>
              <a:rPr lang="en-US" sz="7200" dirty="0" err="1" smtClean="0">
                <a:latin typeface="Arial" panose="020B0604020202020204" pitchFamily="34" charset="0"/>
                <a:cs typeface="Arial" panose="020B0604020202020204" pitchFamily="34" charset="0"/>
              </a:rPr>
              <a:t>oa</a:t>
            </a:r>
            <a:r>
              <a:rPr lang="en-US" sz="7200" dirty="0" smtClean="0">
                <a:latin typeface="Arial" panose="020B0604020202020204" pitchFamily="34" charset="0"/>
                <a:cs typeface="Arial" panose="020B0604020202020204" pitchFamily="34" charset="0"/>
              </a:rPr>
              <a:t> </a:t>
            </a:r>
            <a:r>
              <a:rPr lang="en-US" sz="7200" dirty="0" err="1" smtClean="0">
                <a:latin typeface="Arial" panose="020B0604020202020204" pitchFamily="34" charset="0"/>
                <a:cs typeface="Arial" panose="020B0604020202020204" pitchFamily="34" charset="0"/>
              </a:rPr>
              <a:t>tiêu</a:t>
            </a:r>
            <a:r>
              <a:rPr lang="en-US" sz="7200" dirty="0" smtClean="0">
                <a:latin typeface="Arial" panose="020B0604020202020204" pitchFamily="34" charset="0"/>
                <a:cs typeface="Arial" panose="020B0604020202020204" pitchFamily="34" charset="0"/>
              </a:rPr>
              <a:t> </a:t>
            </a:r>
            <a:r>
              <a:rPr lang="en-US" sz="7200" dirty="0" err="1" smtClean="0">
                <a:latin typeface="Arial" panose="020B0604020202020204" pitchFamily="34" charset="0"/>
                <a:cs typeface="Arial" panose="020B0604020202020204" pitchFamily="34" charset="0"/>
              </a:rPr>
              <a:t>hàng</a:t>
            </a:r>
            <a:r>
              <a:rPr lang="en-US" sz="7200" dirty="0" smtClean="0">
                <a:latin typeface="Arial" panose="020B0604020202020204" pitchFamily="34" charset="0"/>
                <a:cs typeface="Arial" panose="020B0604020202020204" pitchFamily="34" charset="0"/>
              </a:rPr>
              <a:t> </a:t>
            </a:r>
            <a:r>
              <a:rPr lang="en-US" sz="7200" dirty="0" err="1" smtClean="0">
                <a:latin typeface="Arial" panose="020B0604020202020204" pitchFamily="34" charset="0"/>
                <a:cs typeface="Arial" panose="020B0604020202020204" pitchFamily="34" charset="0"/>
              </a:rPr>
              <a:t>hải</a:t>
            </a:r>
            <a:r>
              <a:rPr lang="en-US" sz="7200" dirty="0" smtClean="0">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p:txBody>
      </p:sp>
      <p:pic>
        <p:nvPicPr>
          <p:cNvPr id="3078" name="Picture 6" descr="Hoa tiêu hàng hải là gì? Tìm hiểu dịch vụ hoa tiêu hàng hải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9" y="2360313"/>
            <a:ext cx="6667500" cy="4438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left)">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ập tin:World map green.png – Wikipedia tiếng Việ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28882" y="2406129"/>
            <a:ext cx="7743058" cy="382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6700" y="291010"/>
            <a:ext cx="11563350" cy="1837340"/>
          </a:xfrm>
          <a:solidFill>
            <a:srgbClr val="F9F793">
              <a:alpha val="65000"/>
            </a:srgbClr>
          </a:solidFill>
        </p:spPr>
        <p:txBody>
          <a:bodyPr>
            <a:noAutofit/>
          </a:bodyPr>
          <a:lstStyle/>
          <a:p>
            <a:r>
              <a:rPr lang="vi-VN" sz="4000" b="1" dirty="0">
                <a:ln>
                  <a:solidFill>
                    <a:srgbClr val="FFFF00"/>
                  </a:solidFill>
                </a:ln>
                <a:solidFill>
                  <a:srgbClr val="FF0000"/>
                </a:solidFill>
                <a:latin typeface="Arial" panose="020B0604020202020204" pitchFamily="34" charset="0"/>
                <a:cs typeface="Arial" panose="020B0604020202020204" pitchFamily="34" charset="0"/>
              </a:rPr>
              <a:t>Bài 9. THỰC HÀNH</a:t>
            </a:r>
            <a:br>
              <a:rPr lang="vi-VN" sz="4000" b="1" dirty="0">
                <a:ln>
                  <a:solidFill>
                    <a:srgbClr val="FFFF00"/>
                  </a:solidFill>
                </a:ln>
                <a:solidFill>
                  <a:srgbClr val="FF0000"/>
                </a:solidFill>
                <a:latin typeface="Arial" panose="020B0604020202020204" pitchFamily="34" charset="0"/>
                <a:cs typeface="Arial" panose="020B0604020202020204" pitchFamily="34" charset="0"/>
              </a:rPr>
            </a:br>
            <a:r>
              <a:rPr lang="vi-VN" sz="4000" b="1" dirty="0">
                <a:ln>
                  <a:solidFill>
                    <a:srgbClr val="FFFF00"/>
                  </a:solidFill>
                </a:ln>
                <a:solidFill>
                  <a:srgbClr val="FF0000"/>
                </a:solidFill>
                <a:latin typeface="Arial" panose="020B0604020202020204" pitchFamily="34" charset="0"/>
                <a:cs typeface="Arial" panose="020B0604020202020204" pitchFamily="34" charset="0"/>
              </a:rPr>
              <a:t>XÁC ĐỊNH PHƯƠNG HƯỚNG </a:t>
            </a:r>
            <a:br>
              <a:rPr lang="en-US" sz="4000" b="1" dirty="0" smtClean="0">
                <a:ln>
                  <a:solidFill>
                    <a:srgbClr val="FFFF00"/>
                  </a:solidFill>
                </a:ln>
                <a:solidFill>
                  <a:srgbClr val="FF0000"/>
                </a:solidFill>
                <a:latin typeface="Arial" panose="020B0604020202020204" pitchFamily="34" charset="0"/>
                <a:cs typeface="Arial" panose="020B0604020202020204" pitchFamily="34" charset="0"/>
              </a:rPr>
            </a:br>
            <a:r>
              <a:rPr lang="vi-VN" sz="4000" b="1" dirty="0" smtClean="0">
                <a:ln>
                  <a:solidFill>
                    <a:srgbClr val="FFFF00"/>
                  </a:solidFill>
                </a:ln>
                <a:solidFill>
                  <a:srgbClr val="FF0000"/>
                </a:solidFill>
                <a:latin typeface="Arial" panose="020B0604020202020204" pitchFamily="34" charset="0"/>
                <a:cs typeface="Arial" panose="020B0604020202020204" pitchFamily="34" charset="0"/>
              </a:rPr>
              <a:t>NGOÀI </a:t>
            </a:r>
            <a:r>
              <a:rPr lang="vi-VN" sz="4000" b="1" dirty="0">
                <a:ln>
                  <a:solidFill>
                    <a:srgbClr val="FFFF00"/>
                  </a:solidFill>
                </a:ln>
                <a:solidFill>
                  <a:srgbClr val="FF0000"/>
                </a:solidFill>
                <a:latin typeface="Arial" panose="020B0604020202020204" pitchFamily="34" charset="0"/>
                <a:cs typeface="Arial" panose="020B0604020202020204" pitchFamily="34" charset="0"/>
              </a:rPr>
              <a:t>THỰC TẾ </a:t>
            </a:r>
            <a:endParaRPr lang="vi-VN" sz="4000" b="1" dirty="0">
              <a:ln>
                <a:solidFill>
                  <a:srgbClr val="FFFF00"/>
                </a:solidFill>
              </a:ln>
              <a:solidFill>
                <a:srgbClr val="FF0000"/>
              </a:solidFill>
              <a:latin typeface="Arial" panose="020B0604020202020204" pitchFamily="34" charset="0"/>
              <a:cs typeface="Arial" panose="020B0604020202020204" pitchFamily="34" charset="0"/>
            </a:endParaRPr>
          </a:p>
        </p:txBody>
      </p:sp>
      <p:pic>
        <p:nvPicPr>
          <p:cNvPr id="1026" name="Picture 2" descr="Cách xác định phương hướng dựa vào tự nhiên – Tôi với b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05" y="2806261"/>
            <a:ext cx="4832677" cy="27116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0359" y="133350"/>
            <a:ext cx="11861581" cy="6551229"/>
          </a:xfrm>
          <a:prstGeom prst="rect">
            <a:avLst/>
          </a:prstGeom>
          <a:noFill/>
          <a:ln w="76200">
            <a:solidFill>
              <a:srgbClr val="35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ác Từ Vựng Tiếng Anh Chỉ Phương Hướng Phổ Biến Nhấ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86" b="95705" l="10000" r="90000"/>
                    </a14:imgEffect>
                  </a14:imgLayer>
                </a14:imgProps>
              </a:ext>
              <a:ext uri="{28A0092B-C50C-407E-A947-70E740481C1C}">
                <a14:useLocalDpi xmlns:a14="http://schemas.microsoft.com/office/drawing/2010/main" val="0"/>
              </a:ext>
            </a:extLst>
          </a:blip>
          <a:srcRect/>
          <a:stretch>
            <a:fillRect/>
          </a:stretch>
        </p:blipFill>
        <p:spPr bwMode="auto">
          <a:xfrm>
            <a:off x="9153977" y="-245834"/>
            <a:ext cx="3158892" cy="25130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ương hướng đại cát đại lợi cho tháng 7"/>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04" b="93146" l="4600" r="98600"/>
                    </a14:imgEffect>
                  </a14:imgLayer>
                </a14:imgProps>
              </a:ext>
              <a:ext uri="{28A0092B-C50C-407E-A947-70E740481C1C}">
                <a14:useLocalDpi xmlns:a14="http://schemas.microsoft.com/office/drawing/2010/main" val="0"/>
              </a:ext>
            </a:extLst>
          </a:blip>
          <a:srcRect/>
          <a:stretch>
            <a:fillRect/>
          </a:stretch>
        </p:blipFill>
        <p:spPr bwMode="auto">
          <a:xfrm>
            <a:off x="110490" y="613410"/>
            <a:ext cx="2575560" cy="1653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752" y="5517930"/>
            <a:ext cx="2416338" cy="954107"/>
          </a:xfrm>
          <a:prstGeom prst="rect">
            <a:avLst/>
          </a:prstGeom>
          <a:noFill/>
        </p:spPr>
        <p:txBody>
          <a:bodyPr wrap="square" rtlCol="0">
            <a:spAutoFit/>
          </a:bodyPr>
          <a:lstStyle/>
          <a:p>
            <a:r>
              <a:rPr lang="en-US" sz="2800" dirty="0" smtClean="0"/>
              <a:t>GV:</a:t>
            </a:r>
            <a:endParaRPr lang="en-US" sz="2800" dirty="0" smtClean="0"/>
          </a:p>
          <a:p>
            <a:r>
              <a:rPr lang="en-US" sz="2800" dirty="0" err="1" smtClean="0"/>
              <a:t>Trường</a:t>
            </a:r>
            <a:r>
              <a:rPr lang="en-US" sz="2800" dirty="0" smtClean="0"/>
              <a:t>: </a:t>
            </a:r>
            <a:endParaRPr lang="en-US" sz="28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26" y="-110512"/>
            <a:ext cx="11814748" cy="1146174"/>
          </a:xfrm>
        </p:spPr>
        <p:txBody>
          <a:bodyPr>
            <a:noAutofit/>
          </a:bodyPr>
          <a:lstStyle/>
          <a:p>
            <a:r>
              <a:rPr lang="en-US" dirty="0" smtClean="0">
                <a:ln>
                  <a:solidFill>
                    <a:srgbClr val="FFFF00"/>
                  </a:solidFill>
                </a:ln>
                <a:solidFill>
                  <a:srgbClr val="FF0000"/>
                </a:solidFill>
                <a:latin typeface="Arial" panose="020B0604020202020204" pitchFamily="34" charset="0"/>
                <a:cs typeface="Arial" panose="020B0604020202020204" pitchFamily="34" charset="0"/>
              </a:rPr>
              <a:t>CÁC LOẠI LA BÀN PHỔ BIẾN </a:t>
            </a:r>
            <a:endParaRPr lang="en-US" dirty="0">
              <a:ln>
                <a:solidFill>
                  <a:srgbClr val="FFFF00"/>
                </a:solidFill>
              </a:ln>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6531" y="1331317"/>
            <a:ext cx="5975216" cy="789855"/>
          </a:xfrm>
          <a:noFill/>
          <a:ln w="3175">
            <a:solidFill>
              <a:srgbClr val="FFB5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smtClean="0">
                <a:solidFill>
                  <a:schemeClr val="tx1"/>
                </a:solidFill>
                <a:cs typeface="Arial" panose="020B0604020202020204" pitchFamily="34" charset="0"/>
              </a:rPr>
              <a:t>La </a:t>
            </a:r>
            <a:r>
              <a:rPr lang="en-US" sz="3600" dirty="0" err="1" smtClean="0">
                <a:solidFill>
                  <a:schemeClr val="tx1"/>
                </a:solidFill>
                <a:cs typeface="Arial" panose="020B0604020202020204" pitchFamily="34" charset="0"/>
              </a:rPr>
              <a:t>bàn</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cẩm</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tay</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dùng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hàng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ngày</a:t>
            </a:r>
            <a:endParaRPr lang="en-US" sz="3600" dirty="0">
              <a:solidFill>
                <a:schemeClr val="tx1"/>
              </a:solidFill>
              <a:cs typeface="Arial" panose="020B0604020202020204" pitchFamily="34" charset="0"/>
            </a:endParaRPr>
          </a:p>
        </p:txBody>
      </p:sp>
      <p:pic>
        <p:nvPicPr>
          <p:cNvPr id="5122" name="Picture 2" descr="Hand Holding a Compass with Stock Footage Video (100% Royalty-free)  16645660 | Shutter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531" y="2213912"/>
            <a:ext cx="5975216" cy="33663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ướng dẫn kiểm tra và tải ứng dụng la bàn cho điện thoại Android -  Thegioididong.com"/>
          <p:cNvPicPr>
            <a:picLocks noChangeAspect="1" noChangeArrowheads="1"/>
          </p:cNvPicPr>
          <p:nvPr/>
        </p:nvPicPr>
        <p:blipFill rotWithShape="1">
          <a:blip r:embed="rId2">
            <a:extLst>
              <a:ext uri="{28A0092B-C50C-407E-A947-70E740481C1C}">
                <a14:useLocalDpi xmlns:a14="http://schemas.microsoft.com/office/drawing/2010/main" val="0"/>
              </a:ext>
            </a:extLst>
          </a:blip>
          <a:srcRect b="25829"/>
          <a:stretch>
            <a:fillRect/>
          </a:stretch>
        </p:blipFill>
        <p:spPr bwMode="auto">
          <a:xfrm>
            <a:off x="6180436" y="2213912"/>
            <a:ext cx="5690694" cy="3366318"/>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p:nvPr/>
        </p:nvSpPr>
        <p:spPr>
          <a:xfrm>
            <a:off x="6180436" y="1331317"/>
            <a:ext cx="5690694" cy="789855"/>
          </a:xfrm>
          <a:prstGeom prst="rect">
            <a:avLst/>
          </a:prstGeom>
          <a:noFill/>
          <a:ln w="3175" cap="flat" cmpd="sng" algn="ctr">
            <a:solidFill>
              <a:srgbClr val="FFB55C"/>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sz="3600" dirty="0" smtClean="0">
                <a:solidFill>
                  <a:schemeClr val="tx1"/>
                </a:solidFill>
                <a:cs typeface="Arial" panose="020B0604020202020204" pitchFamily="34" charset="0"/>
              </a:rPr>
              <a:t>La </a:t>
            </a:r>
            <a:r>
              <a:rPr lang="en-US" sz="3600" dirty="0" err="1" smtClean="0">
                <a:solidFill>
                  <a:schemeClr val="tx1"/>
                </a:solidFill>
                <a:cs typeface="Arial" panose="020B0604020202020204" pitchFamily="34" charset="0"/>
              </a:rPr>
              <a:t>bàn</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trong</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thiết</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bị</a:t>
            </a:r>
            <a:r>
              <a:rPr lang="en-US" sz="3600" dirty="0" smtClean="0">
                <a:solidFill>
                  <a:schemeClr val="tx1"/>
                </a:solidFill>
                <a:cs typeface="Arial" panose="020B0604020202020204" pitchFamily="34" charset="0"/>
              </a:rPr>
              <a:t> </a:t>
            </a:r>
            <a:r>
              <a:rPr lang="en-US" sz="3600" dirty="0" err="1" smtClean="0">
                <a:solidFill>
                  <a:schemeClr val="tx1"/>
                </a:solidFill>
                <a:cs typeface="Arial" panose="020B0604020202020204" pitchFamily="34" charset="0"/>
              </a:rPr>
              <a:t>thông</a:t>
            </a:r>
            <a:r>
              <a:rPr lang="en-US" sz="3600" dirty="0" smtClean="0">
                <a:solidFill>
                  <a:schemeClr val="tx1"/>
                </a:solidFill>
                <a:cs typeface="Arial" panose="020B0604020202020204" pitchFamily="34" charset="0"/>
              </a:rPr>
              <a:t> minh</a:t>
            </a:r>
            <a:endParaRPr lang="en-US" sz="3600" dirty="0">
              <a:solidFill>
                <a:schemeClr val="tx1"/>
              </a:solidFill>
              <a:cs typeface="Arial" panose="020B0604020202020204" pitchFamily="34" charset="0"/>
            </a:endParaRPr>
          </a:p>
        </p:txBody>
      </p:sp>
      <p:grpSp>
        <p:nvGrpSpPr>
          <p:cNvPr id="8" name="Group 7"/>
          <p:cNvGrpSpPr/>
          <p:nvPr/>
        </p:nvGrpSpPr>
        <p:grpSpPr>
          <a:xfrm>
            <a:off x="96531" y="5950299"/>
            <a:ext cx="11906843" cy="843596"/>
            <a:chOff x="96531" y="5950299"/>
            <a:chExt cx="11906843" cy="843596"/>
          </a:xfrm>
        </p:grpSpPr>
        <p:pic>
          <p:nvPicPr>
            <p:cNvPr id="5126" name="Picture 6" descr="199,497 BEST Compass Icon IMAGES, STOCK PHOTOS &amp;amp; VECTORS | Adob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31" y="5950299"/>
              <a:ext cx="3988333" cy="8435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9,497 BEST Compass Icon IMAGES, STOCK PHOTOS &amp;amp; VECTORS | Adob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580" y="5950299"/>
              <a:ext cx="3988333" cy="8435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99,497 BEST Compass Icon IMAGES, STOCK PHOTOS &amp;amp; VECTORS | Adob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041" y="5950299"/>
              <a:ext cx="3988333" cy="8435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1000"/>
                                        <p:tgtEl>
                                          <p:spTgt spid="5124"/>
                                        </p:tgtEl>
                                      </p:cBhvr>
                                    </p:animEffect>
                                    <p:anim calcmode="lin" valueType="num">
                                      <p:cBhvr>
                                        <p:cTn id="41" dur="1000" fill="hold"/>
                                        <p:tgtEl>
                                          <p:spTgt spid="5124"/>
                                        </p:tgtEl>
                                        <p:attrNameLst>
                                          <p:attrName>ppt_x</p:attrName>
                                        </p:attrNameLst>
                                      </p:cBhvr>
                                      <p:tavLst>
                                        <p:tav tm="0">
                                          <p:val>
                                            <p:strVal val="#ppt_x"/>
                                          </p:val>
                                        </p:tav>
                                        <p:tav tm="100000">
                                          <p:val>
                                            <p:strVal val="#ppt_x"/>
                                          </p:val>
                                        </p:tav>
                                      </p:tavLst>
                                    </p:anim>
                                    <p:anim calcmode="lin" valueType="num">
                                      <p:cBhvr>
                                        <p:cTn id="42"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24" y="94388"/>
            <a:ext cx="11814748" cy="1146174"/>
          </a:xfrm>
        </p:spPr>
        <p:txBody>
          <a:bodyPr>
            <a:noAutofit/>
          </a:bodyPr>
          <a:lstStyle/>
          <a:p>
            <a:r>
              <a:rPr lang="vi-VN" sz="4000" dirty="0" smtClean="0">
                <a:ln>
                  <a:solidFill>
                    <a:srgbClr val="FFFF00"/>
                  </a:solidFill>
                </a:ln>
                <a:solidFill>
                  <a:srgbClr val="FF0000"/>
                </a:solidFill>
                <a:latin typeface="Arial" panose="020B0604020202020204" pitchFamily="34" charset="0"/>
                <a:cs typeface="Arial" panose="020B0604020202020204" pitchFamily="34" charset="0"/>
              </a:rPr>
              <a:t>TÌM HIỂU VÀ XÁC ĐỊNH PHƯƠNG HƯỚNG </a:t>
            </a:r>
            <a:br>
              <a:rPr lang="en-US" sz="4000" dirty="0" smtClean="0">
                <a:ln>
                  <a:solidFill>
                    <a:srgbClr val="FFFF00"/>
                  </a:solidFill>
                </a:ln>
                <a:solidFill>
                  <a:srgbClr val="FF0000"/>
                </a:solidFill>
                <a:latin typeface="Arial" panose="020B0604020202020204" pitchFamily="34" charset="0"/>
                <a:cs typeface="Arial" panose="020B0604020202020204" pitchFamily="34" charset="0"/>
              </a:rPr>
            </a:br>
            <a:r>
              <a:rPr lang="vi-VN" sz="4000" dirty="0" smtClean="0">
                <a:ln>
                  <a:solidFill>
                    <a:srgbClr val="FFFF00"/>
                  </a:solidFill>
                </a:ln>
                <a:solidFill>
                  <a:srgbClr val="FF0000"/>
                </a:solidFill>
                <a:latin typeface="Arial" panose="020B0604020202020204" pitchFamily="34" charset="0"/>
                <a:cs typeface="Arial" panose="020B0604020202020204" pitchFamily="34" charset="0"/>
              </a:rPr>
              <a:t>TRÊN LA BÀN</a:t>
            </a:r>
            <a:endParaRPr lang="en-US" sz="4000" dirty="0">
              <a:ln>
                <a:solidFill>
                  <a:srgbClr val="FFFF00"/>
                </a:solidFill>
              </a:ln>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55980" y="1153245"/>
            <a:ext cx="7128834" cy="789855"/>
          </a:xfrm>
          <a:noFill/>
          <a:ln w="3175">
            <a:solidFill>
              <a:srgbClr val="FFB5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400" dirty="0" smtClean="0">
                <a:solidFill>
                  <a:schemeClr val="tx1"/>
                </a:solidFill>
                <a:latin typeface="Arial" panose="020B0604020202020204" pitchFamily="34" charset="0"/>
                <a:cs typeface="Arial" panose="020B0604020202020204" pitchFamily="34" charset="0"/>
              </a:rPr>
              <a:t>PHIẾU HỌC TẬP SỐ 1</a:t>
            </a:r>
            <a:endParaRPr lang="en-US" sz="4400" dirty="0" smtClean="0">
              <a:solidFill>
                <a:schemeClr val="tx1"/>
              </a:solidFill>
              <a:latin typeface="Arial" panose="020B0604020202020204" pitchFamily="34" charset="0"/>
              <a:cs typeface="Arial" panose="020B0604020202020204" pitchFamily="34" charset="0"/>
            </a:endParaRPr>
          </a:p>
        </p:txBody>
      </p:sp>
      <p:pic>
        <p:nvPicPr>
          <p:cNvPr id="4098" name="Picture 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55980" y="2309924"/>
            <a:ext cx="7128834" cy="4440494"/>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10724" y="2903815"/>
            <a:ext cx="4346976" cy="3785652"/>
          </a:xfrm>
          <a:prstGeom prst="rect">
            <a:avLst/>
          </a:prstGeom>
          <a:solidFill>
            <a:srgbClr val="FFF3D1"/>
          </a:solidFill>
        </p:spPr>
        <p:txBody>
          <a:bodyPr wrap="square">
            <a:spAutoFit/>
          </a:bodyPr>
          <a:lstStyle/>
          <a:p>
            <a:r>
              <a:rPr lang="vi-V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Chỉ </a:t>
            </a:r>
            <a:r>
              <a:rPr lang="vi-VN" sz="2400" dirty="0" smtClean="0">
                <a:solidFill>
                  <a:srgbClr val="FF0000"/>
                </a:solidFill>
                <a:latin typeface="Arial" panose="020B0604020202020204" pitchFamily="34" charset="0"/>
                <a:cs typeface="Arial" panose="020B0604020202020204" pitchFamily="34" charset="0"/>
              </a:rPr>
              <a:t>KIM NAM CHÂM </a:t>
            </a:r>
            <a:r>
              <a:rPr lang="vi-VN" sz="2400" dirty="0" smtClean="0">
                <a:latin typeface="Arial" panose="020B0604020202020204" pitchFamily="34" charset="0"/>
                <a:cs typeface="Arial" panose="020B0604020202020204" pitchFamily="34" charset="0"/>
              </a:rPr>
              <a:t>trên la bàn thật hoặc thiết bị thông minh. </a:t>
            </a:r>
            <a:endParaRPr lang="vi-VN" sz="2400" dirty="0" smtClean="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Chỉ chỉ hướng trên thực tế, trên hình VÒNG CHIA ĐỘ </a:t>
            </a:r>
            <a:r>
              <a:rPr lang="en-US" sz="2400" dirty="0" smtClean="0">
                <a:latin typeface="Arial" panose="020B0604020202020204" pitchFamily="34" charset="0"/>
                <a:cs typeface="Arial" panose="020B0604020202020204" pitchFamily="34" charset="0"/>
              </a:rPr>
              <a:t>k</a:t>
            </a:r>
            <a:r>
              <a:rPr lang="vi-VN" sz="2400" dirty="0" smtClean="0">
                <a:latin typeface="Arial" panose="020B0604020202020204" pitchFamily="34" charset="0"/>
                <a:cs typeface="Arial" panose="020B0604020202020204" pitchFamily="34" charset="0"/>
              </a:rPr>
              <a:t>im nam châm đang chỉ </a:t>
            </a:r>
            <a:r>
              <a:rPr lang="vi-VN" sz="2400" dirty="0" smtClean="0">
                <a:solidFill>
                  <a:srgbClr val="FF0000"/>
                </a:solidFill>
                <a:latin typeface="Arial" panose="020B0604020202020204" pitchFamily="34" charset="0"/>
                <a:cs typeface="Arial" panose="020B0604020202020204" pitchFamily="34" charset="0"/>
              </a:rPr>
              <a:t>bao nhiêu độ</a:t>
            </a:r>
            <a:r>
              <a:rPr lang="vi-VN" sz="2400" dirty="0" smtClean="0">
                <a:latin typeface="Arial" panose="020B0604020202020204" pitchFamily="34" charset="0"/>
                <a:cs typeface="Arial" panose="020B0604020202020204" pitchFamily="34" charset="0"/>
              </a:rPr>
              <a:t>? </a:t>
            </a:r>
            <a:endParaRPr lang="vi-VN" sz="2400" dirty="0" smtClean="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Xác định các hướng  trên bản đồ</a:t>
            </a:r>
            <a:endParaRPr lang="vi-VN" sz="2400" dirty="0" smtClean="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 N</a:t>
            </a:r>
            <a:endParaRPr lang="vi-VN" sz="2400" dirty="0" smtClean="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 S</a:t>
            </a:r>
            <a:endParaRPr lang="vi-VN" sz="2400" dirty="0" smtClean="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 E</a:t>
            </a:r>
            <a:endParaRPr lang="vi-VN" sz="2400" dirty="0" smtClean="0">
              <a:latin typeface="Arial" panose="020B0604020202020204" pitchFamily="34" charset="0"/>
              <a:cs typeface="Arial" panose="020B0604020202020204" pitchFamily="34" charset="0"/>
            </a:endParaRPr>
          </a:p>
          <a:p>
            <a:r>
              <a:rPr lang="vi-VN" sz="2400" dirty="0" smtClean="0">
                <a:latin typeface="Arial" panose="020B0604020202020204" pitchFamily="34" charset="0"/>
                <a:cs typeface="Arial" panose="020B0604020202020204" pitchFamily="34" charset="0"/>
              </a:rPr>
              <a:t>+ W</a:t>
            </a:r>
            <a:endParaRPr lang="vi-VN" sz="2400" dirty="0">
              <a:latin typeface="Arial" panose="020B0604020202020204" pitchFamily="34" charset="0"/>
              <a:cs typeface="Arial" panose="020B0604020202020204" pitchFamily="34" charset="0"/>
            </a:endParaRPr>
          </a:p>
        </p:txBody>
      </p:sp>
      <p:grpSp>
        <p:nvGrpSpPr>
          <p:cNvPr id="16" name="Group 15"/>
          <p:cNvGrpSpPr/>
          <p:nvPr/>
        </p:nvGrpSpPr>
        <p:grpSpPr>
          <a:xfrm>
            <a:off x="64398" y="1093689"/>
            <a:ext cx="2706085" cy="1786096"/>
            <a:chOff x="64398" y="1093689"/>
            <a:chExt cx="2706085" cy="1786096"/>
          </a:xfrm>
        </p:grpSpPr>
        <p:sp>
          <p:nvSpPr>
            <p:cNvPr id="14" name="Rectangle 13"/>
            <p:cNvSpPr/>
            <p:nvPr/>
          </p:nvSpPr>
          <p:spPr>
            <a:xfrm>
              <a:off x="110724" y="1093689"/>
              <a:ext cx="265975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roup 9"/>
            <p:cNvGrpSpPr/>
            <p:nvPr/>
          </p:nvGrpSpPr>
          <p:grpSpPr>
            <a:xfrm>
              <a:off x="64398" y="1093689"/>
              <a:ext cx="2706085" cy="1786096"/>
              <a:chOff x="64398" y="1093689"/>
              <a:chExt cx="2706085" cy="1786096"/>
            </a:xfrm>
          </p:grpSpPr>
          <p:grpSp>
            <p:nvGrpSpPr>
              <p:cNvPr id="5" name="Group 4"/>
              <p:cNvGrpSpPr/>
              <p:nvPr/>
            </p:nvGrpSpPr>
            <p:grpSpPr>
              <a:xfrm>
                <a:off x="64398" y="1160800"/>
                <a:ext cx="2706085" cy="1718985"/>
                <a:chOff x="64398" y="1160800"/>
                <a:chExt cx="2706085" cy="1718985"/>
              </a:xfrm>
            </p:grpSpPr>
            <p:sp>
              <p:nvSpPr>
                <p:cNvPr id="4" name="Rectangle 3"/>
                <p:cNvSpPr/>
                <p:nvPr/>
              </p:nvSpPr>
              <p:spPr>
                <a:xfrm>
                  <a:off x="1460934" y="2272660"/>
                  <a:ext cx="1083951" cy="584775"/>
                </a:xfrm>
                <a:prstGeom prst="rect">
                  <a:avLst/>
                </a:prstGeom>
              </p:spPr>
              <p:txBody>
                <a:bodyPr wrap="none">
                  <a:spAutoFit/>
                </a:bodyPr>
                <a:lstStyle/>
                <a:p>
                  <a:r>
                    <a:rPr lang="en-US" sz="3200" dirty="0" smtClean="0">
                      <a:latin typeface="Arial" panose="020B0604020202020204" pitchFamily="34" charset="0"/>
                      <a:cs typeface="Arial" panose="020B0604020202020204" pitchFamily="34" charset="0"/>
                    </a:rPr>
                    <a:t>2 </a:t>
                  </a:r>
                  <a:r>
                    <a:rPr lang="en-US" sz="3200" dirty="0" err="1" smtClean="0">
                      <a:latin typeface="Arial" panose="020B0604020202020204" pitchFamily="34" charset="0"/>
                      <a:cs typeface="Arial" panose="020B0604020202020204" pitchFamily="34" charset="0"/>
                    </a:rPr>
                    <a:t>phút</a:t>
                  </a:r>
                  <a:endParaRPr lang="en-US" sz="3200" dirty="0">
                    <a:latin typeface="Arial" panose="020B0604020202020204" pitchFamily="34" charset="0"/>
                    <a:cs typeface="Arial" panose="020B0604020202020204" pitchFamily="34" charset="0"/>
                  </a:endParaRPr>
                </a:p>
              </p:txBody>
            </p:sp>
            <p:pic>
              <p:nvPicPr>
                <p:cNvPr id="2052" name="Picture 4" descr="Spend time - Free arrows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359" y="1160800"/>
                  <a:ext cx="1149124" cy="11491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4398" y="2295010"/>
                  <a:ext cx="1396536" cy="584775"/>
                </a:xfrm>
                <a:prstGeom prst="rect">
                  <a:avLst/>
                </a:prstGeom>
              </p:spPr>
              <p:txBody>
                <a:bodyPr wrap="none">
                  <a:spAutoFit/>
                </a:bodyPr>
                <a:lstStyle/>
                <a:p>
                  <a:r>
                    <a:rPr lang="en-US" sz="3200" dirty="0" err="1" smtClean="0">
                      <a:latin typeface="Arial" panose="020B0604020202020204" pitchFamily="34" charset="0"/>
                      <a:cs typeface="Arial" panose="020B0604020202020204" pitchFamily="34" charset="0"/>
                    </a:rPr>
                    <a:t>Cá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endParaRPr lang="en-US" sz="3200" dirty="0">
                    <a:latin typeface="Arial" panose="020B0604020202020204" pitchFamily="34" charset="0"/>
                    <a:cs typeface="Arial" panose="020B0604020202020204" pitchFamily="34" charset="0"/>
                  </a:endParaRPr>
                </a:p>
              </p:txBody>
            </p:sp>
          </p:grpSp>
          <p:pic>
            <p:nvPicPr>
              <p:cNvPr id="26" name="Picture 10" descr="People Icons Png - Flat Person Icon Png, Transparent Png - vhv"/>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66" b="94429" l="2791" r="96977"/>
                        </a14:imgEffect>
                      </a14:imgLayer>
                    </a14:imgProps>
                  </a:ext>
                  <a:ext uri="{28A0092B-C50C-407E-A947-70E740481C1C}">
                    <a14:useLocalDpi xmlns:a14="http://schemas.microsoft.com/office/drawing/2010/main" val="0"/>
                  </a:ext>
                </a:extLst>
              </a:blip>
              <a:srcRect/>
              <a:stretch>
                <a:fillRect/>
              </a:stretch>
            </p:blipFill>
            <p:spPr bwMode="auto">
              <a:xfrm>
                <a:off x="122965" y="1093689"/>
                <a:ext cx="985837" cy="127585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grpSp>
        <p:nvGrpSpPr>
          <p:cNvPr id="21" name="Group 20"/>
          <p:cNvGrpSpPr/>
          <p:nvPr/>
        </p:nvGrpSpPr>
        <p:grpSpPr>
          <a:xfrm>
            <a:off x="2813219" y="1010707"/>
            <a:ext cx="1757280" cy="1921891"/>
            <a:chOff x="2813219" y="1010707"/>
            <a:chExt cx="1757280" cy="1921891"/>
          </a:xfrm>
        </p:grpSpPr>
        <p:sp>
          <p:nvSpPr>
            <p:cNvPr id="20" name="Rectangle 19"/>
            <p:cNvSpPr/>
            <p:nvPr/>
          </p:nvSpPr>
          <p:spPr>
            <a:xfrm>
              <a:off x="2935978" y="1093689"/>
              <a:ext cx="1521722"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100" name="Picture 4" descr="Free Coin Exchange Icon, Symbol. Download in PNG, SVG form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636" y="1010707"/>
              <a:ext cx="1353746" cy="13537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813219" y="2101601"/>
              <a:ext cx="1757280" cy="830997"/>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Đổi</a:t>
              </a:r>
              <a:r>
                <a:rPr lang="en-US" sz="2400" dirty="0" smtClean="0">
                  <a:latin typeface="Arial" panose="020B0604020202020204" pitchFamily="34" charset="0"/>
                  <a:cs typeface="Arial" panose="020B0604020202020204" pitchFamily="34" charset="0"/>
                </a:rPr>
                <a:t> PHT, </a:t>
              </a:r>
              <a:r>
                <a:rPr lang="en-US" sz="2400" dirty="0" err="1" smtClean="0">
                  <a:solidFill>
                    <a:srgbClr val="FF0000"/>
                  </a:solidFill>
                  <a:latin typeface="Arial" panose="020B0604020202020204" pitchFamily="34" charset="0"/>
                  <a:cs typeface="Arial" panose="020B0604020202020204" pitchFamily="34" charset="0"/>
                </a:rPr>
                <a:t>chấm</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chéo</a:t>
              </a:r>
              <a:endParaRPr lang="en-US" sz="2400" dirty="0">
                <a:solidFill>
                  <a:srgbClr val="FF0000"/>
                </a:solidFill>
                <a:latin typeface="Arial" panose="020B0604020202020204" pitchFamily="34" charset="0"/>
                <a:cs typeface="Arial" panose="020B0604020202020204" pitchFamily="34" charset="0"/>
              </a:endParaRPr>
            </a:p>
          </p:txBody>
        </p:sp>
      </p:grpSp>
      <p:sp>
        <p:nvSpPr>
          <p:cNvPr id="28" name="Rectangle 27"/>
          <p:cNvSpPr/>
          <p:nvPr/>
        </p:nvSpPr>
        <p:spPr>
          <a:xfrm>
            <a:off x="2161407" y="4248967"/>
            <a:ext cx="651140" cy="584775"/>
          </a:xfrm>
          <a:prstGeom prst="rect">
            <a:avLst/>
          </a:prstGeom>
        </p:spPr>
        <p:txBody>
          <a:bodyPr wrap="none">
            <a:spAutoFit/>
          </a:bodyPr>
          <a:lstStyle/>
          <a:p>
            <a:r>
              <a:rPr lang="en-US" sz="3200" dirty="0" smtClean="0">
                <a:solidFill>
                  <a:srgbClr val="FF0000"/>
                </a:solidFill>
                <a:latin typeface="Arial" panose="020B0604020202020204" pitchFamily="34" charset="0"/>
                <a:cs typeface="Arial" panose="020B0604020202020204" pitchFamily="34" charset="0"/>
              </a:rPr>
              <a:t>27</a:t>
            </a:r>
            <a:r>
              <a:rPr lang="en-US" sz="3200" baseline="30000" dirty="0" smtClean="0">
                <a:solidFill>
                  <a:srgbClr val="FF0000"/>
                </a:solidFill>
                <a:latin typeface="Arial" panose="020B0604020202020204" pitchFamily="34" charset="0"/>
                <a:cs typeface="Arial" panose="020B0604020202020204" pitchFamily="34" charset="0"/>
              </a:rPr>
              <a:t>o</a:t>
            </a:r>
            <a:endParaRPr lang="en-US" sz="3200" baseline="30000" dirty="0">
              <a:solidFill>
                <a:srgbClr val="FF0000"/>
              </a:solidFill>
              <a:latin typeface="Arial" panose="020B0604020202020204" pitchFamily="34" charset="0"/>
              <a:cs typeface="Arial" panose="020B0604020202020204" pitchFamily="34" charset="0"/>
            </a:endParaRPr>
          </a:p>
        </p:txBody>
      </p:sp>
      <p:sp>
        <p:nvSpPr>
          <p:cNvPr id="37" name="Rectangle 36"/>
          <p:cNvSpPr/>
          <p:nvPr/>
        </p:nvSpPr>
        <p:spPr>
          <a:xfrm>
            <a:off x="694377" y="4976677"/>
            <a:ext cx="700833" cy="584775"/>
          </a:xfrm>
          <a:prstGeom prst="rect">
            <a:avLst/>
          </a:prstGeom>
        </p:spPr>
        <p:txBody>
          <a:bodyPr wrap="none">
            <a:spAutoFit/>
          </a:bodyPr>
          <a:lstStyle/>
          <a:p>
            <a:r>
              <a:rPr lang="en-US" sz="3200" dirty="0" smtClean="0">
                <a:solidFill>
                  <a:srgbClr val="FF0000"/>
                </a:solidFill>
                <a:latin typeface="Arial" panose="020B0604020202020204" pitchFamily="34" charset="0"/>
                <a:cs typeface="Arial" panose="020B0604020202020204" pitchFamily="34" charset="0"/>
              </a:rPr>
              <a:t>Bắc</a:t>
            </a:r>
            <a:endParaRPr lang="en-US" sz="3200" baseline="30000" dirty="0" smtClean="0">
              <a:solidFill>
                <a:srgbClr val="FF0000"/>
              </a:solidFill>
              <a:latin typeface="Arial" panose="020B0604020202020204" pitchFamily="34" charset="0"/>
              <a:cs typeface="Arial" panose="020B0604020202020204" pitchFamily="34" charset="0"/>
            </a:endParaRPr>
          </a:p>
        </p:txBody>
      </p:sp>
      <p:sp>
        <p:nvSpPr>
          <p:cNvPr id="39" name="Rectangle 38"/>
          <p:cNvSpPr/>
          <p:nvPr/>
        </p:nvSpPr>
        <p:spPr>
          <a:xfrm>
            <a:off x="694377" y="5392347"/>
            <a:ext cx="827471" cy="584775"/>
          </a:xfrm>
          <a:prstGeom prst="rect">
            <a:avLst/>
          </a:prstGeom>
        </p:spPr>
        <p:txBody>
          <a:bodyPr wrap="none">
            <a:spAutoFit/>
          </a:bodyPr>
          <a:lstStyle/>
          <a:p>
            <a:r>
              <a:rPr lang="en-US" sz="3200" dirty="0" smtClean="0">
                <a:solidFill>
                  <a:srgbClr val="FF0000"/>
                </a:solidFill>
                <a:latin typeface="Arial" panose="020B0604020202020204" pitchFamily="34" charset="0"/>
                <a:cs typeface="Arial" panose="020B0604020202020204" pitchFamily="34" charset="0"/>
              </a:rPr>
              <a:t>Nam</a:t>
            </a:r>
            <a:endParaRPr lang="en-US" sz="3200" baseline="30000" dirty="0" smtClean="0">
              <a:solidFill>
                <a:srgbClr val="FF0000"/>
              </a:solidFill>
              <a:latin typeface="Arial" panose="020B0604020202020204" pitchFamily="34" charset="0"/>
              <a:cs typeface="Arial" panose="020B0604020202020204" pitchFamily="34" charset="0"/>
            </a:endParaRPr>
          </a:p>
        </p:txBody>
      </p:sp>
      <p:sp>
        <p:nvSpPr>
          <p:cNvPr id="40" name="Rectangle 39"/>
          <p:cNvSpPr/>
          <p:nvPr/>
        </p:nvSpPr>
        <p:spPr>
          <a:xfrm>
            <a:off x="694377" y="5778891"/>
            <a:ext cx="1107996" cy="584775"/>
          </a:xfrm>
          <a:prstGeom prst="rect">
            <a:avLst/>
          </a:prstGeom>
        </p:spPr>
        <p:txBody>
          <a:bodyPr wrap="none">
            <a:spAutoFit/>
          </a:bodyPr>
          <a:lstStyle/>
          <a:p>
            <a:r>
              <a:rPr lang="en-US" sz="3200" dirty="0" smtClean="0">
                <a:solidFill>
                  <a:srgbClr val="FF0000"/>
                </a:solidFill>
                <a:latin typeface="Arial" panose="020B0604020202020204" pitchFamily="34" charset="0"/>
                <a:cs typeface="Arial" panose="020B0604020202020204" pitchFamily="34" charset="0"/>
              </a:rPr>
              <a:t>Đông	</a:t>
            </a:r>
            <a:endParaRPr lang="en-US" sz="3200" baseline="30000" dirty="0" smtClean="0">
              <a:solidFill>
                <a:srgbClr val="FF0000"/>
              </a:solidFill>
              <a:latin typeface="Arial" panose="020B0604020202020204" pitchFamily="34" charset="0"/>
              <a:cs typeface="Arial" panose="020B0604020202020204" pitchFamily="34" charset="0"/>
            </a:endParaRPr>
          </a:p>
        </p:txBody>
      </p:sp>
      <p:sp>
        <p:nvSpPr>
          <p:cNvPr id="41" name="Rectangle 40"/>
          <p:cNvSpPr/>
          <p:nvPr/>
        </p:nvSpPr>
        <p:spPr>
          <a:xfrm>
            <a:off x="694377" y="6089516"/>
            <a:ext cx="732893" cy="584775"/>
          </a:xfrm>
          <a:prstGeom prst="rect">
            <a:avLst/>
          </a:prstGeom>
        </p:spPr>
        <p:txBody>
          <a:bodyPr wrap="none">
            <a:spAutoFit/>
          </a:bodyPr>
          <a:lstStyle/>
          <a:p>
            <a:r>
              <a:rPr lang="en-US" sz="3200" dirty="0" err="1" smtClean="0">
                <a:solidFill>
                  <a:srgbClr val="FF0000"/>
                </a:solidFill>
                <a:latin typeface="Arial" panose="020B0604020202020204" pitchFamily="34" charset="0"/>
                <a:cs typeface="Arial" panose="020B0604020202020204" pitchFamily="34" charset="0"/>
              </a:rPr>
              <a:t>Tây</a:t>
            </a:r>
            <a:endParaRPr lang="en-US" sz="3200" baseline="30000" dirty="0" err="1" smtClean="0">
              <a:solidFill>
                <a:srgbClr val="FF0000"/>
              </a:solidFill>
              <a:latin typeface="Arial" panose="020B0604020202020204" pitchFamily="34" charset="0"/>
              <a:cs typeface="Arial" panose="020B0604020202020204" pitchFamily="34" charset="0"/>
            </a:endParaRPr>
          </a:p>
        </p:txBody>
      </p:sp>
      <p:sp>
        <p:nvSpPr>
          <p:cNvPr id="42" name="Rectangle 41"/>
          <p:cNvSpPr/>
          <p:nvPr/>
        </p:nvSpPr>
        <p:spPr>
          <a:xfrm>
            <a:off x="1659767" y="5269064"/>
            <a:ext cx="2501316" cy="1200329"/>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sym typeface="Wingdings" panose="05000000000000000000" pitchFamily="2" charset="2"/>
              </a:rPr>
              <a:t> 4 </a:t>
            </a:r>
            <a:r>
              <a:rPr lang="en-US" sz="2400" dirty="0" err="1" smtClean="0">
                <a:latin typeface="Arial" panose="020B0604020202020204" pitchFamily="34" charset="0"/>
                <a:cs typeface="Arial" panose="020B0604020202020204" pitchFamily="34" charset="0"/>
                <a:sym typeface="Wingdings" panose="05000000000000000000" pitchFamily="2" charset="2"/>
              </a:rPr>
              <a:t>chữ</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cái</a:t>
            </a:r>
            <a:r>
              <a:rPr lang="en-US" sz="2400" dirty="0" smtClean="0">
                <a:latin typeface="Arial" panose="020B0604020202020204" pitchFamily="34" charset="0"/>
                <a:cs typeface="Arial" panose="020B0604020202020204" pitchFamily="34" charset="0"/>
                <a:sym typeface="Wingdings" panose="05000000000000000000" pitchFamily="2" charset="2"/>
              </a:rPr>
              <a:t> N, S, E, W </a:t>
            </a:r>
            <a:r>
              <a:rPr lang="en-US" sz="2400" dirty="0" err="1" smtClean="0">
                <a:latin typeface="Arial" panose="020B0604020202020204" pitchFamily="34" charset="0"/>
                <a:cs typeface="Arial" panose="020B0604020202020204" pitchFamily="34" charset="0"/>
                <a:sym typeface="Wingdings" panose="05000000000000000000" pitchFamily="2" charset="2"/>
              </a:rPr>
              <a:t>là</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viết</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tắt</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của</a:t>
            </a:r>
            <a:r>
              <a:rPr lang="en-US" sz="2400" dirty="0" smtClean="0">
                <a:latin typeface="Arial" panose="020B0604020202020204" pitchFamily="34" charset="0"/>
                <a:cs typeface="Arial" panose="020B0604020202020204" pitchFamily="34" charset="0"/>
                <a:sym typeface="Wingdings" panose="05000000000000000000" pitchFamily="2" charset="2"/>
              </a:rPr>
              <a:t> 4 </a:t>
            </a:r>
            <a:r>
              <a:rPr lang="en-US" sz="2400" dirty="0" err="1" smtClean="0">
                <a:latin typeface="Arial" panose="020B0604020202020204" pitchFamily="34" charset="0"/>
                <a:cs typeface="Arial" panose="020B0604020202020204" pitchFamily="34" charset="0"/>
                <a:sym typeface="Wingdings" panose="05000000000000000000" pitchFamily="2" charset="2"/>
              </a:rPr>
              <a:t>hướng</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theo</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tiếng</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Anh</a:t>
            </a:r>
            <a:r>
              <a:rPr lang="en-US" sz="2400" dirty="0" smtClean="0">
                <a:latin typeface="Arial" panose="020B0604020202020204" pitchFamily="34" charset="0"/>
                <a:cs typeface="Arial" panose="020B0604020202020204" pitchFamily="34" charset="0"/>
                <a:sym typeface="Wingdings" panose="05000000000000000000" pitchFamily="2" charset="2"/>
              </a:rPr>
              <a:t> </a:t>
            </a:r>
            <a:endParaRPr lang="en-US" sz="2400" baseline="30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10000"/>
                                  </p:iterate>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10000"/>
                                  </p:iterate>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lt">
                                    <p:tmPct val="10000"/>
                                  </p:iterate>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P spid="7" grpId="0" animBg="1"/>
      <p:bldP spid="28" grpId="0"/>
      <p:bldP spid="37"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252" y="-133257"/>
            <a:ext cx="11814748" cy="1493745"/>
          </a:xfrm>
        </p:spPr>
        <p:txBody>
          <a:bodyPr>
            <a:noAutofit/>
          </a:bodyPr>
          <a:lstStyle/>
          <a:p>
            <a:r>
              <a:rPr lang="vi-VN" sz="4400" dirty="0" smtClean="0">
                <a:ln>
                  <a:solidFill>
                    <a:srgbClr val="FFFF00"/>
                  </a:solidFill>
                </a:ln>
                <a:solidFill>
                  <a:srgbClr val="FF0000"/>
                </a:solidFill>
                <a:latin typeface="Arial" panose="020B0604020202020204" pitchFamily="34" charset="0"/>
                <a:cs typeface="Arial" panose="020B0604020202020204" pitchFamily="34" charset="0"/>
              </a:rPr>
              <a:t>Cách sử dụng la bàn</a:t>
            </a:r>
            <a:br>
              <a:rPr lang="en-US" sz="4400" dirty="0" smtClean="0">
                <a:ln>
                  <a:solidFill>
                    <a:srgbClr val="FFFF00"/>
                  </a:solidFill>
                </a:ln>
                <a:solidFill>
                  <a:srgbClr val="FF0000"/>
                </a:solidFill>
                <a:latin typeface="Arial" panose="020B0604020202020204" pitchFamily="34" charset="0"/>
                <a:cs typeface="Arial" panose="020B0604020202020204" pitchFamily="34" charset="0"/>
              </a:rPr>
            </a:br>
            <a:r>
              <a:rPr lang="en-US" sz="4400" dirty="0" smtClean="0">
                <a:ln>
                  <a:solidFill>
                    <a:srgbClr val="FFFF00"/>
                  </a:solidFill>
                </a:ln>
                <a:solidFill>
                  <a:srgbClr val="FF0000"/>
                </a:solidFill>
                <a:latin typeface="Arial" panose="020B0604020202020204" pitchFamily="34" charset="0"/>
                <a:cs typeface="Arial" panose="020B0604020202020204" pitchFamily="34" charset="0"/>
              </a:rPr>
              <a:t> TRÊN THIẾT BỊ THÔNG MINH</a:t>
            </a:r>
            <a:endParaRPr lang="en-US" sz="4400" dirty="0">
              <a:ln>
                <a:solidFill>
                  <a:srgbClr val="FFFF00"/>
                </a:solidFill>
              </a:ln>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66632" y="1657083"/>
            <a:ext cx="4183168" cy="1077218"/>
          </a:xfrm>
          <a:prstGeom prst="rect">
            <a:avLst/>
          </a:prstGeom>
          <a:solidFill>
            <a:srgbClr val="FFF3D1"/>
          </a:solidFill>
        </p:spPr>
        <p:txBody>
          <a:bodyPr wrap="square">
            <a:spAutoFit/>
          </a:bodyPr>
          <a:lstStyle/>
          <a:p>
            <a:r>
              <a:rPr lang="en-US" sz="3200" dirty="0" err="1" smtClean="0">
                <a:latin typeface="Arial" panose="020B0604020202020204" pitchFamily="34" charset="0"/>
                <a:cs typeface="Arial" panose="020B0604020202020204" pitchFamily="34" charset="0"/>
              </a:rPr>
              <a:t>Bước</a:t>
            </a:r>
            <a:r>
              <a:rPr lang="en-US" sz="3200" dirty="0" smtClean="0">
                <a:latin typeface="Arial" panose="020B0604020202020204" pitchFamily="34" charset="0"/>
                <a:cs typeface="Arial" panose="020B0604020202020204" pitchFamily="34" charset="0"/>
              </a:rPr>
              <a:t> 1: Vào </a:t>
            </a:r>
            <a:r>
              <a:rPr lang="en-US" sz="3200" dirty="0" err="1" smtClean="0">
                <a:latin typeface="Arial" panose="020B0604020202020204" pitchFamily="34" charset="0"/>
                <a:cs typeface="Arial" panose="020B0604020202020204" pitchFamily="34" charset="0"/>
              </a:rPr>
              <a:t>tiện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ích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chọn</a:t>
            </a:r>
            <a:r>
              <a:rPr lang="en-US" sz="3200" dirty="0" smtClean="0">
                <a:latin typeface="Arial" panose="020B0604020202020204" pitchFamily="34" charset="0"/>
                <a:cs typeface="Arial" panose="020B0604020202020204" pitchFamily="34" charset="0"/>
              </a:rPr>
              <a:t> La </a:t>
            </a:r>
            <a:r>
              <a:rPr lang="en-US" sz="3200" dirty="0" err="1" smtClean="0">
                <a:latin typeface="Arial" panose="020B0604020202020204" pitchFamily="34" charset="0"/>
                <a:cs typeface="Arial" panose="020B0604020202020204" pitchFamily="34" charset="0"/>
              </a:rPr>
              <a:t>bàn</a:t>
            </a:r>
            <a:r>
              <a:rPr lang="en-US" sz="3200" dirty="0" smtClean="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768" y="7666551"/>
            <a:ext cx="3925824" cy="3925824"/>
          </a:xfrm>
          <a:prstGeom prst="rect">
            <a:avLst/>
          </a:prstGeom>
        </p:spPr>
      </p:pic>
      <p:pic>
        <p:nvPicPr>
          <p:cNvPr id="6146" name="Picture 2" descr="Máy tính Biểu tượng nhóm người Dùng Google Nhóm Henna - đeo kính 1600*1600  minh bạch Png Tải về miễn phí - Hành Vi Con Người, Phim Hoạt Hình, Nụ C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83" y="-33866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ợp t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38" y="-3484357"/>
            <a:ext cx="27908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roup icon - Stock Illustration [40974652] - PIXTA"/>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83284" y="5684734"/>
            <a:ext cx="428625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7800" y="1392043"/>
            <a:ext cx="3020351" cy="538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6"/>
          <a:srcRect b="2028"/>
          <a:stretch>
            <a:fillRect/>
          </a:stretch>
        </p:blipFill>
        <p:spPr>
          <a:xfrm>
            <a:off x="5195195" y="1360888"/>
            <a:ext cx="3148705" cy="5486878"/>
          </a:xfrm>
          <a:prstGeom prst="rect">
            <a:avLst/>
          </a:prstGeom>
        </p:spPr>
      </p:pic>
      <p:sp>
        <p:nvSpPr>
          <p:cNvPr id="32" name="Rectangle 31"/>
          <p:cNvSpPr/>
          <p:nvPr/>
        </p:nvSpPr>
        <p:spPr>
          <a:xfrm>
            <a:off x="534035" y="2929255"/>
            <a:ext cx="4183380" cy="2103755"/>
          </a:xfrm>
          <a:prstGeom prst="rect">
            <a:avLst/>
          </a:prstGeom>
          <a:solidFill>
            <a:srgbClr val="FFF3D1"/>
          </a:solidFill>
        </p:spPr>
        <p:txBody>
          <a:bodyPr wrap="square">
            <a:noAutofit/>
          </a:bodyPr>
          <a:lstStyle/>
          <a:p>
            <a:r>
              <a:rPr lang="en-US" sz="3200" dirty="0" err="1" smtClean="0">
                <a:latin typeface="Arial" panose="020B0604020202020204" pitchFamily="34" charset="0"/>
                <a:cs typeface="Arial" panose="020B0604020202020204" pitchFamily="34" charset="0"/>
              </a:rPr>
              <a:t>Bước</a:t>
            </a:r>
            <a:r>
              <a:rPr lang="en-US" sz="3200" dirty="0" smtClean="0">
                <a:latin typeface="Arial" panose="020B0604020202020204" pitchFamily="34" charset="0"/>
                <a:cs typeface="Arial" panose="020B0604020202020204" pitchFamily="34" charset="0"/>
              </a:rPr>
              <a:t> 2: </a:t>
            </a:r>
            <a:r>
              <a:rPr lang="en-US" sz="3200" dirty="0">
                <a:latin typeface="Arial" panose="020B0604020202020204" pitchFamily="34" charset="0"/>
                <a:cs typeface="Arial" panose="020B0604020202020204" pitchFamily="34" charset="0"/>
              </a:rPr>
              <a:t>X</a:t>
            </a:r>
            <a:r>
              <a:rPr lang="vi-VN" sz="3200" dirty="0" smtClean="0">
                <a:latin typeface="Arial" panose="020B0604020202020204" pitchFamily="34" charset="0"/>
                <a:cs typeface="Arial" panose="020B0604020202020204" pitchFamily="34" charset="0"/>
              </a:rPr>
              <a:t>oay đầu điện thoại về hướng cần tìm</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hình</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bên</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là</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hướng</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Tây</a:t>
            </a:r>
            <a:r>
              <a:rPr lang="en-US" sz="3200" dirty="0" smtClean="0">
                <a:latin typeface="Arial" panose="020B0604020202020204" pitchFamily="34" charset="0"/>
                <a:cs typeface="Arial" panose="020B0604020202020204" pitchFamily="34" charset="0"/>
                <a:sym typeface="Wingdings" panose="05000000000000000000" pitchFamily="2" charset="2"/>
              </a:rPr>
              <a:t> Bắc </a:t>
            </a:r>
            <a:endParaRPr lang="vi-VN" sz="3200" dirty="0">
              <a:latin typeface="Arial" panose="020B0604020202020204" pitchFamily="34" charset="0"/>
              <a:cs typeface="Arial" panose="020B0604020202020204" pitchFamily="34" charset="0"/>
            </a:endParaRPr>
          </a:p>
        </p:txBody>
      </p:sp>
      <p:pic>
        <p:nvPicPr>
          <p:cNvPr id="7172" name="Picture 4" descr="Illustration Of Hands Using A Compass Stock Illustration - Illustration of  icon, hands: 1157042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9049" y="51934"/>
            <a:ext cx="1253339" cy="13401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w to Use Compass on iPhone and iPad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764" y="1"/>
            <a:ext cx="2418645" cy="136048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534035" y="4921250"/>
            <a:ext cx="4474845" cy="1852295"/>
          </a:xfrm>
          <a:prstGeom prst="rect">
            <a:avLst/>
          </a:prstGeom>
          <a:solidFill>
            <a:srgbClr val="FFF3D1"/>
          </a:solidFill>
        </p:spPr>
        <p:txBody>
          <a:bodyPr wrap="square">
            <a:noAutofit/>
          </a:bodyPr>
          <a:lstStyle/>
          <a:p>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Vận</a:t>
            </a:r>
            <a:r>
              <a:rPr lang="en-US" sz="3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2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dụng</a:t>
            </a:r>
            <a:r>
              <a:rPr lang="en-US" sz="3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về</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nhà</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đo</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cửa</a:t>
            </a:r>
            <a:r>
              <a:rPr lang="en-US" sz="3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2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chính</a:t>
            </a:r>
            <a:r>
              <a:rPr lang="en-US" sz="3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và</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bếp</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nhà</a:t>
            </a:r>
            <a:r>
              <a:rPr lang="en-US" sz="3200" dirty="0" smtClean="0">
                <a:latin typeface="Arial" panose="020B0604020202020204" pitchFamily="34" charset="0"/>
                <a:cs typeface="Arial" panose="020B0604020202020204" pitchFamily="34" charset="0"/>
                <a:sym typeface="Wingdings" panose="05000000000000000000" pitchFamily="2" charset="2"/>
              </a:rPr>
              <a:t> em </a:t>
            </a:r>
            <a:r>
              <a:rPr lang="en-US" sz="3200" dirty="0" err="1" smtClean="0">
                <a:latin typeface="Arial" panose="020B0604020202020204" pitchFamily="34" charset="0"/>
                <a:cs typeface="Arial" panose="020B0604020202020204" pitchFamily="34" charset="0"/>
                <a:sym typeface="Wingdings" panose="05000000000000000000" pitchFamily="2" charset="2"/>
              </a:rPr>
              <a:t>xem</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hướng</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nào</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nhé</a:t>
            </a:r>
            <a:r>
              <a:rPr lang="en-US" sz="3200" dirty="0" smtClean="0">
                <a:latin typeface="Arial" panose="020B0604020202020204" pitchFamily="34" charset="0"/>
                <a:cs typeface="Arial" panose="020B0604020202020204" pitchFamily="34" charset="0"/>
                <a:sym typeface="Wingdings" panose="05000000000000000000" pitchFamily="2" charset="2"/>
              </a:rPr>
              <a:t>!</a:t>
            </a:r>
            <a:endParaRPr lang="vi-VN" sz="3200" dirty="0">
              <a:latin typeface="Arial" panose="020B0604020202020204" pitchFamily="34" charset="0"/>
              <a:cs typeface="Arial" panose="020B0604020202020204" pitchFamily="34" charset="0"/>
            </a:endParaRPr>
          </a:p>
        </p:txBody>
      </p:sp>
      <p:pic>
        <p:nvPicPr>
          <p:cNvPr id="7176" name="Picture 8" descr="Free House Flat Emoji Icon - Available in SVG, PNG, EPS, AI &amp;amp; Icon fon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016" y="5033962"/>
            <a:ext cx="1301544" cy="130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circle(in)">
                                      <p:cBhvr>
                                        <p:cTn id="28" dur="2000"/>
                                        <p:tgtEl>
                                          <p:spTgt spid="717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nodeType="withEffect">
                                  <p:stCondLst>
                                    <p:cond delay="0"/>
                                  </p:stCondLst>
                                  <p:childTnLst>
                                    <p:set>
                                      <p:cBhvr>
                                        <p:cTn id="35" dur="1" fill="hold">
                                          <p:stCondLst>
                                            <p:cond delay="0"/>
                                          </p:stCondLst>
                                        </p:cTn>
                                        <p:tgtEl>
                                          <p:spTgt spid="7176"/>
                                        </p:tgtEl>
                                        <p:attrNameLst>
                                          <p:attrName>style.visibility</p:attrName>
                                        </p:attrNameLst>
                                      </p:cBhvr>
                                      <p:to>
                                        <p:strVal val="visible"/>
                                      </p:to>
                                    </p:set>
                                    <p:animEffect transition="in" filter="barn(inVertical)">
                                      <p:cBhvr>
                                        <p:cTn id="36"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2" grpId="0" bldLvl="0" animBg="1"/>
      <p:bldP spid="3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Lý thuyết phương hướng trên bản đồ. kinh độ, vĩ độ và tọa độ địa lí địa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71869" y="4474298"/>
            <a:ext cx="2590800" cy="2047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4014" y="208953"/>
            <a:ext cx="11742056" cy="1146174"/>
          </a:xfrm>
        </p:spPr>
        <p:txBody>
          <a:bodyPr>
            <a:noAutofit/>
          </a:bodyPr>
          <a:lstStyle/>
          <a:p>
            <a:r>
              <a:rPr lang="en-US" sz="5400" dirty="0" smtClean="0">
                <a:ln>
                  <a:solidFill>
                    <a:srgbClr val="FFFF00"/>
                  </a:solidFill>
                </a:ln>
                <a:solidFill>
                  <a:srgbClr val="FF0000"/>
                </a:solidFill>
                <a:latin typeface="Arial" panose="020B0604020202020204" pitchFamily="34" charset="0"/>
                <a:cs typeface="Arial" panose="020B0604020202020204" pitchFamily="34" charset="0"/>
              </a:rPr>
              <a:t>1. </a:t>
            </a:r>
            <a:r>
              <a:rPr lang="vi-VN" sz="5400" dirty="0" smtClean="0">
                <a:ln>
                  <a:solidFill>
                    <a:srgbClr val="FFFF00"/>
                  </a:solidFill>
                </a:ln>
                <a:solidFill>
                  <a:srgbClr val="FF0000"/>
                </a:solidFill>
                <a:latin typeface="Arial" panose="020B0604020202020204" pitchFamily="34" charset="0"/>
                <a:cs typeface="Arial" panose="020B0604020202020204" pitchFamily="34" charset="0"/>
              </a:rPr>
              <a:t>Cách sử dụng la bàn</a:t>
            </a:r>
            <a:r>
              <a:rPr lang="en-US" sz="5400" dirty="0" smtClean="0">
                <a:ln>
                  <a:solidFill>
                    <a:srgbClr val="FFFF00"/>
                  </a:solidFill>
                </a:ln>
                <a:solidFill>
                  <a:srgbClr val="FF0000"/>
                </a:solidFill>
                <a:latin typeface="Arial" panose="020B0604020202020204" pitchFamily="34" charset="0"/>
                <a:cs typeface="Arial" panose="020B0604020202020204" pitchFamily="34" charset="0"/>
              </a:rPr>
              <a:t> CẦM TAY</a:t>
            </a:r>
            <a:r>
              <a:rPr lang="vi-VN" sz="5400" dirty="0" smtClean="0">
                <a:ln>
                  <a:solidFill>
                    <a:srgbClr val="FFFF00"/>
                  </a:solidFill>
                </a:ln>
                <a:solidFill>
                  <a:srgbClr val="FF0000"/>
                </a:solidFill>
                <a:latin typeface="Arial" panose="020B0604020202020204" pitchFamily="34" charset="0"/>
                <a:cs typeface="Arial" panose="020B0604020202020204" pitchFamily="34" charset="0"/>
              </a:rPr>
              <a:t> </a:t>
            </a:r>
            <a:endParaRPr lang="en-US" sz="5400" dirty="0">
              <a:ln>
                <a:solidFill>
                  <a:srgbClr val="FFFF00"/>
                </a:solidFill>
              </a:ln>
              <a:solidFill>
                <a:srgbClr val="FF0000"/>
              </a:solidFill>
              <a:latin typeface="Arial" panose="020B0604020202020204" pitchFamily="34" charset="0"/>
              <a:cs typeface="Arial" panose="020B0604020202020204" pitchFamily="34" charset="0"/>
            </a:endParaRPr>
          </a:p>
        </p:txBody>
      </p:sp>
      <p:grpSp>
        <p:nvGrpSpPr>
          <p:cNvPr id="16" name="Group 15"/>
          <p:cNvGrpSpPr/>
          <p:nvPr/>
        </p:nvGrpSpPr>
        <p:grpSpPr>
          <a:xfrm>
            <a:off x="-6213876" y="82982"/>
            <a:ext cx="2659759" cy="1771334"/>
            <a:chOff x="110724" y="1093689"/>
            <a:chExt cx="2659759" cy="1771334"/>
          </a:xfrm>
        </p:grpSpPr>
        <p:sp>
          <p:nvSpPr>
            <p:cNvPr id="14" name="Rectangle 13"/>
            <p:cNvSpPr/>
            <p:nvPr/>
          </p:nvSpPr>
          <p:spPr>
            <a:xfrm>
              <a:off x="110724" y="1093689"/>
              <a:ext cx="2659759"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 name="Group 4"/>
            <p:cNvGrpSpPr/>
            <p:nvPr/>
          </p:nvGrpSpPr>
          <p:grpSpPr>
            <a:xfrm>
              <a:off x="398565" y="1160800"/>
              <a:ext cx="2371918" cy="1704223"/>
              <a:chOff x="398565" y="1160800"/>
              <a:chExt cx="2371918" cy="1704223"/>
            </a:xfrm>
          </p:grpSpPr>
          <p:sp>
            <p:nvSpPr>
              <p:cNvPr id="4" name="Rectangle 3"/>
              <p:cNvSpPr/>
              <p:nvPr/>
            </p:nvSpPr>
            <p:spPr>
              <a:xfrm>
                <a:off x="1460934" y="2272660"/>
                <a:ext cx="1083951" cy="584775"/>
              </a:xfrm>
              <a:prstGeom prst="rect">
                <a:avLst/>
              </a:prstGeom>
            </p:spPr>
            <p:txBody>
              <a:bodyPr wrap="none">
                <a:spAutoFit/>
              </a:bodyPr>
              <a:lstStyle/>
              <a:p>
                <a:r>
                  <a:rPr lang="en-US" sz="3200" dirty="0" smtClean="0">
                    <a:latin typeface="Arial" panose="020B0604020202020204" pitchFamily="34" charset="0"/>
                    <a:cs typeface="Arial" panose="020B0604020202020204" pitchFamily="34" charset="0"/>
                  </a:rPr>
                  <a:t>2 </a:t>
                </a:r>
                <a:r>
                  <a:rPr lang="en-US" sz="3200" dirty="0" err="1" smtClean="0">
                    <a:latin typeface="Arial" panose="020B0604020202020204" pitchFamily="34" charset="0"/>
                    <a:cs typeface="Arial" panose="020B0604020202020204" pitchFamily="34" charset="0"/>
                  </a:rPr>
                  <a:t>phút</a:t>
                </a:r>
                <a:endParaRPr lang="en-US" sz="3200" dirty="0">
                  <a:latin typeface="Arial" panose="020B0604020202020204" pitchFamily="34" charset="0"/>
                  <a:cs typeface="Arial" panose="020B0604020202020204" pitchFamily="34" charset="0"/>
                </a:endParaRPr>
              </a:p>
            </p:txBody>
          </p:sp>
          <p:pic>
            <p:nvPicPr>
              <p:cNvPr id="2052" name="Picture 4" descr="Spend time - Free arrows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359" y="1160800"/>
                <a:ext cx="1149124" cy="11491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8565" y="2280248"/>
                <a:ext cx="1007007" cy="584775"/>
              </a:xfrm>
              <a:prstGeom prst="rect">
                <a:avLst/>
              </a:prstGeom>
            </p:spPr>
            <p:txBody>
              <a:bodyPr wrap="none">
                <a:spAutoFit/>
              </a:bodyPr>
              <a:lstStyle/>
              <a:p>
                <a:r>
                  <a:rPr lang="en-US" sz="3200" dirty="0" err="1" smtClean="0">
                    <a:latin typeface="Arial" panose="020B0604020202020204" pitchFamily="34" charset="0"/>
                    <a:cs typeface="Arial" panose="020B0604020202020204" pitchFamily="34" charset="0"/>
                  </a:rPr>
                  <a:t>Nhóm</a:t>
                </a:r>
                <a:endParaRPr lang="en-US" sz="3200" dirty="0" err="1" smtClean="0">
                  <a:latin typeface="Arial" panose="020B0604020202020204" pitchFamily="34" charset="0"/>
                  <a:cs typeface="Arial" panose="020B0604020202020204" pitchFamily="34" charset="0"/>
                </a:endParaRPr>
              </a:p>
            </p:txBody>
          </p:sp>
        </p:grpSp>
      </p:grpSp>
      <p:grpSp>
        <p:nvGrpSpPr>
          <p:cNvPr id="21" name="Group 20"/>
          <p:cNvGrpSpPr/>
          <p:nvPr/>
        </p:nvGrpSpPr>
        <p:grpSpPr>
          <a:xfrm>
            <a:off x="-3511381" y="0"/>
            <a:ext cx="1757280" cy="1921891"/>
            <a:chOff x="2813219" y="1010707"/>
            <a:chExt cx="1757280" cy="1921891"/>
          </a:xfrm>
        </p:grpSpPr>
        <p:sp>
          <p:nvSpPr>
            <p:cNvPr id="20" name="Rectangle 19"/>
            <p:cNvSpPr/>
            <p:nvPr/>
          </p:nvSpPr>
          <p:spPr>
            <a:xfrm>
              <a:off x="2935978" y="1093689"/>
              <a:ext cx="1521722"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100" name="Picture 4" descr="Free Coin Exchange Icon, Symbol. Download in PNG, SVG form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636" y="1010707"/>
              <a:ext cx="1353746" cy="13537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813219" y="2101601"/>
              <a:ext cx="1757280" cy="830997"/>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Đổi</a:t>
              </a:r>
              <a:r>
                <a:rPr lang="en-US" sz="2400" dirty="0" smtClean="0">
                  <a:latin typeface="Arial" panose="020B0604020202020204" pitchFamily="34" charset="0"/>
                  <a:cs typeface="Arial" panose="020B0604020202020204" pitchFamily="34" charset="0"/>
                </a:rPr>
                <a:t> PHT, </a:t>
              </a:r>
              <a:r>
                <a:rPr lang="en-US" sz="2400" dirty="0" err="1" smtClean="0">
                  <a:solidFill>
                    <a:srgbClr val="FF0000"/>
                  </a:solidFill>
                  <a:latin typeface="Arial" panose="020B0604020202020204" pitchFamily="34" charset="0"/>
                  <a:cs typeface="Arial" panose="020B0604020202020204" pitchFamily="34" charset="0"/>
                </a:rPr>
                <a:t>chấm</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chéo</a:t>
              </a:r>
              <a:endParaRPr lang="en-US" sz="2400" dirty="0">
                <a:solidFill>
                  <a:srgbClr val="FF0000"/>
                </a:solidFill>
                <a:latin typeface="Arial" panose="020B0604020202020204" pitchFamily="34" charset="0"/>
                <a:cs typeface="Arial" panose="020B0604020202020204" pitchFamily="34" charset="0"/>
              </a:endParaRPr>
            </a:p>
          </p:txBody>
        </p:sp>
      </p:grpSp>
      <p:pic>
        <p:nvPicPr>
          <p:cNvPr id="6146" name="Picture 2" descr="Máy tính Biểu tượng nhóm người Dùng Google Nhóm Henna - đeo kính 1600*1600  minh bạch Png Tải về miễn phí - Hành Vi Con Người, Phim Hoạt Hình, Nụ C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483" y="-33866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ợp t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14" y="1846728"/>
            <a:ext cx="1694013" cy="16477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oup icon - Stock Illustration [40974652] - PIXTA"/>
          <p:cNvPicPr>
            <a:picLocks noChangeAspect="1" noChangeArrowheads="1"/>
          </p:cNvPicPr>
          <p:nvPr/>
        </p:nvPicPr>
        <p:blipFill rotWithShape="1">
          <a:blip r:embed="rId6">
            <a:duotone>
              <a:prstClr val="black"/>
              <a:schemeClr val="accent2">
                <a:tint val="45000"/>
                <a:satMod val="400000"/>
              </a:schemeClr>
            </a:duotone>
            <a:extLst>
              <a:ext uri="{BEBA8EAE-BF5A-486C-A8C5-ECC9F3942E4B}">
                <a14:imgProps xmlns:a14="http://schemas.microsoft.com/office/drawing/2010/main">
                  <a14:imgLayer r:embed="rId7">
                    <a14:imgEffect>
                      <a14:backgroundRemoval t="36538" b="57906" l="36444" r="59556">
                        <a14:foregroundMark x1="43556" y1="42949" x2="43556" y2="42949"/>
                        <a14:foregroundMark x1="48222" y1="40812" x2="48222" y2="40812"/>
                        <a14:foregroundMark x1="53111" y1="42735" x2="53111" y2="42735"/>
                        <a14:foregroundMark x1="54889" y1="46795" x2="54889" y2="46795"/>
                        <a14:foregroundMark x1="54000" y1="52350" x2="54000" y2="52350"/>
                        <a14:foregroundMark x1="49111" y1="54274" x2="49111" y2="54487"/>
                        <a14:foregroundMark x1="43556" y1="52564" x2="43556" y2="52564"/>
                        <a14:foregroundMark x1="41556" y1="47650" x2="41556" y2="47650"/>
                        <a14:foregroundMark x1="48667" y1="36538" x2="48667" y2="36538"/>
                      </a14:backgroundRemoval>
                    </a14:imgEffect>
                  </a14:imgLayer>
                </a14:imgProps>
              </a:ext>
              <a:ext uri="{28A0092B-C50C-407E-A947-70E740481C1C}">
                <a14:useLocalDpi xmlns:a14="http://schemas.microsoft.com/office/drawing/2010/main" val="0"/>
              </a:ext>
            </a:extLst>
          </a:blip>
          <a:srcRect l="33644" t="35458" r="37452" b="39397"/>
          <a:stretch>
            <a:fillRect/>
          </a:stretch>
        </p:blipFill>
        <p:spPr bwMode="auto">
          <a:xfrm>
            <a:off x="-6067189" y="208953"/>
            <a:ext cx="1238865" cy="112087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314014" y="1663472"/>
            <a:ext cx="11742056" cy="0"/>
          </a:xfrm>
          <a:prstGeom prst="line">
            <a:avLst/>
          </a:prstGeom>
          <a:ln w="28575" cmpd="tri">
            <a:solidFill>
              <a:srgbClr val="FFB55C"/>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60270" y="1846580"/>
            <a:ext cx="7274560" cy="1568450"/>
          </a:xfrm>
          <a:prstGeom prst="rect">
            <a:avLst/>
          </a:prstGeom>
          <a:solidFill>
            <a:srgbClr val="FFF3D1"/>
          </a:solidFill>
        </p:spPr>
        <p:txBody>
          <a:bodyPr wrap="square">
            <a:spAutoFit/>
          </a:bodyPr>
          <a:lstStyle/>
          <a:p>
            <a:r>
              <a:rPr lang="en-US" sz="3200" dirty="0" err="1" smtClean="0">
                <a:latin typeface="Arial" panose="020B0604020202020204" pitchFamily="34" charset="0"/>
                <a:cs typeface="Arial" panose="020B0604020202020204" pitchFamily="34" charset="0"/>
              </a:rPr>
              <a:t>Bước</a:t>
            </a:r>
            <a:r>
              <a:rPr lang="en-US" sz="3200" dirty="0" smtClean="0">
                <a:latin typeface="Arial" panose="020B0604020202020204" pitchFamily="34" charset="0"/>
                <a:cs typeface="Arial" panose="020B0604020202020204" pitchFamily="34" charset="0"/>
              </a:rPr>
              <a:t> 1: </a:t>
            </a:r>
            <a:r>
              <a:rPr lang="en-US" sz="3200" dirty="0" err="1" smtClean="0">
                <a:latin typeface="Arial" panose="020B0604020202020204" pitchFamily="34" charset="0"/>
                <a:cs typeface="Arial" panose="020B0604020202020204" pitchFamily="34" charset="0"/>
              </a:rPr>
              <a:t>Đặt</a:t>
            </a:r>
            <a:r>
              <a:rPr lang="en-US" sz="3200" dirty="0" smtClean="0">
                <a:latin typeface="Arial" panose="020B0604020202020204" pitchFamily="34" charset="0"/>
                <a:cs typeface="Arial" panose="020B0604020202020204" pitchFamily="34" charset="0"/>
              </a:rPr>
              <a:t> la </a:t>
            </a:r>
            <a:r>
              <a:rPr lang="en-US" sz="3200" dirty="0" err="1" smtClean="0">
                <a:latin typeface="Arial" panose="020B0604020202020204" pitchFamily="34" charset="0"/>
                <a:cs typeface="Arial" panose="020B0604020202020204" pitchFamily="34" charset="0"/>
              </a:rPr>
              <a:t>bàn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thăng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bằng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trên</a:t>
            </a:r>
            <a:r>
              <a:rPr lang="en-US" sz="3200" dirty="0" smtClean="0">
                <a:latin typeface="Arial" panose="020B0604020202020204" pitchFamily="34" charset="0"/>
                <a:cs typeface="Arial" panose="020B0604020202020204" pitchFamily="34" charset="0"/>
              </a:rPr>
              <a:t> mặt </a:t>
            </a:r>
            <a:r>
              <a:rPr lang="en-US" sz="3200" dirty="0" err="1" smtClean="0">
                <a:latin typeface="Arial" panose="020B0604020202020204" pitchFamily="34" charset="0"/>
                <a:cs typeface="Arial" panose="020B0604020202020204" pitchFamily="34" charset="0"/>
              </a:rPr>
              <a:t>phẳng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tránh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vật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bằng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kim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loại</a:t>
            </a:r>
            <a:r>
              <a:rPr lang="en-US"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pic>
        <p:nvPicPr>
          <p:cNvPr id="8194" name="Picture 2" descr="Nguyên lý hoạt động của la bà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1870" y="169964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14014" y="3967629"/>
            <a:ext cx="2456469" cy="2554545"/>
          </a:xfrm>
          <a:prstGeom prst="rect">
            <a:avLst/>
          </a:prstGeom>
          <a:solidFill>
            <a:srgbClr val="FFF3D1"/>
          </a:solidFill>
        </p:spPr>
        <p:txBody>
          <a:bodyPr wrap="square">
            <a:spAutoFit/>
          </a:bodyPr>
          <a:lstStyle/>
          <a:p>
            <a:pPr algn="ctr"/>
            <a:r>
              <a:rPr lang="en-US" sz="3200" dirty="0" err="1" smtClean="0">
                <a:latin typeface="Arial" panose="020B0604020202020204" pitchFamily="34" charset="0"/>
                <a:cs typeface="Arial" panose="020B0604020202020204" pitchFamily="34" charset="0"/>
              </a:rPr>
              <a:t>Bước</a:t>
            </a:r>
            <a:r>
              <a:rPr lang="en-US" sz="3200" dirty="0" smtClean="0">
                <a:latin typeface="Arial" panose="020B0604020202020204" pitchFamily="34" charset="0"/>
                <a:cs typeface="Arial" panose="020B0604020202020204" pitchFamily="34" charset="0"/>
              </a:rPr>
              <a:t> 2: </a:t>
            </a:r>
            <a:r>
              <a:rPr lang="vi-VN" sz="3200" dirty="0" smtClean="0">
                <a:latin typeface="Arial" panose="020B0604020202020204" pitchFamily="34" charset="0"/>
                <a:cs typeface="Arial" panose="020B0604020202020204" pitchFamily="34" charset="0"/>
              </a:rPr>
              <a:t>Chỉnh vị trí để kim la bàn chỉ hướng bắc trùng với với góc 0°</a:t>
            </a:r>
            <a:endParaRPr lang="vi-VN" sz="3200" dirty="0">
              <a:latin typeface="Arial" panose="020B0604020202020204" pitchFamily="34" charset="0"/>
              <a:cs typeface="Arial" panose="020B0604020202020204" pitchFamily="34" charset="0"/>
            </a:endParaRPr>
          </a:p>
        </p:txBody>
      </p:sp>
      <p:pic>
        <p:nvPicPr>
          <p:cNvPr id="8196" name="Picture 4" descr="La Bàn Xác Định Hướng - Cách Sử Dụng La Bàn Chính Xá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3470" y="3856815"/>
            <a:ext cx="2514315" cy="255454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836990" y="3967629"/>
            <a:ext cx="2864558" cy="2554545"/>
          </a:xfrm>
          <a:prstGeom prst="rect">
            <a:avLst/>
          </a:prstGeom>
          <a:solidFill>
            <a:srgbClr val="FFF3D1"/>
          </a:solidFill>
        </p:spPr>
        <p:txBody>
          <a:bodyPr wrap="square">
            <a:spAutoFit/>
          </a:bodyPr>
          <a:lstStyle/>
          <a:p>
            <a:pPr algn="ctr"/>
            <a:r>
              <a:rPr lang="en-US" sz="3200" dirty="0" err="1" smtClean="0">
                <a:latin typeface="Arial" panose="020B0604020202020204" pitchFamily="34" charset="0"/>
                <a:cs typeface="Arial" panose="020B0604020202020204" pitchFamily="34" charset="0"/>
              </a:rPr>
              <a:t>Bước</a:t>
            </a:r>
            <a:r>
              <a:rPr lang="en-US" sz="3200" dirty="0" smtClean="0">
                <a:latin typeface="Arial" panose="020B0604020202020204" pitchFamily="34" charset="0"/>
                <a:cs typeface="Arial" panose="020B0604020202020204" pitchFamily="34" charset="0"/>
              </a:rPr>
              <a:t> 3: </a:t>
            </a:r>
            <a:r>
              <a:rPr lang="vi-VN" sz="3200" dirty="0" smtClean="0">
                <a:latin typeface="Arial" panose="020B0604020202020204" pitchFamily="34" charset="0"/>
                <a:cs typeface="Arial" panose="020B0604020202020204" pitchFamily="34" charset="0"/>
              </a:rPr>
              <a:t>xác định được hướng bắc - nam </a:t>
            </a:r>
            <a:r>
              <a:rPr lang="en-US" sz="3200" dirty="0" smtClean="0">
                <a:latin typeface="Arial" panose="020B0604020202020204" pitchFamily="34" charset="0"/>
                <a:cs typeface="Arial" panose="020B0604020202020204" pitchFamily="34" charset="0"/>
                <a:sym typeface="Wingdings" panose="05000000000000000000" pitchFamily="2" charset="2"/>
              </a:rPr>
              <a:t> </a:t>
            </a:r>
            <a:r>
              <a:rPr lang="vi-VN" sz="3200" dirty="0" smtClean="0">
                <a:latin typeface="Arial" panose="020B0604020202020204" pitchFamily="34" charset="0"/>
                <a:cs typeface="Arial" panose="020B0604020202020204" pitchFamily="34" charset="0"/>
              </a:rPr>
              <a:t> xác định được các hướng còn lại.</a:t>
            </a:r>
            <a:endParaRPr lang="vi-VN"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circle(in)">
                                      <p:cBhvr>
                                        <p:cTn id="30" dur="200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196"/>
                                        </p:tgtEl>
                                        <p:attrNameLst>
                                          <p:attrName>style.visibility</p:attrName>
                                        </p:attrNameLst>
                                      </p:cBhvr>
                                      <p:to>
                                        <p:strVal val="visible"/>
                                      </p:to>
                                    </p:set>
                                    <p:animEffect transition="in" filter="circle(in)">
                                      <p:cBhvr>
                                        <p:cTn id="41" dur="2000"/>
                                        <p:tgtEl>
                                          <p:spTgt spid="819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0-#ppt_w/2"/>
                                          </p:val>
                                        </p:tav>
                                        <p:tav tm="100000">
                                          <p:val>
                                            <p:strVal val="#ppt_x"/>
                                          </p:val>
                                        </p:tav>
                                      </p:tavLst>
                                    </p:anim>
                                    <p:anim calcmode="lin" valueType="num">
                                      <p:cBhvr additive="base">
                                        <p:cTn id="4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8198"/>
                                        </p:tgtEl>
                                        <p:attrNameLst>
                                          <p:attrName>style.visibility</p:attrName>
                                        </p:attrNameLst>
                                      </p:cBhvr>
                                      <p:to>
                                        <p:strVal val="visible"/>
                                      </p:to>
                                    </p:set>
                                    <p:animEffect transition="in" filter="circle(in)">
                                      <p:cBhvr>
                                        <p:cTn id="5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1174" y="716176"/>
            <a:ext cx="7432875" cy="1146174"/>
          </a:xfrm>
        </p:spPr>
        <p:txBody>
          <a:bodyPr>
            <a:noAutofit/>
          </a:bodyPr>
          <a:lstStyle/>
          <a:p>
            <a:r>
              <a:rPr lang="vi-VN" sz="5400" dirty="0" smtClean="0">
                <a:ln>
                  <a:solidFill>
                    <a:srgbClr val="FFFF00"/>
                  </a:solidFill>
                </a:ln>
                <a:solidFill>
                  <a:srgbClr val="FF0000"/>
                </a:solidFill>
              </a:rPr>
              <a:t>Cách sử dụng</a:t>
            </a:r>
            <a:br>
              <a:rPr lang="en-US" sz="5400" dirty="0" smtClean="0">
                <a:ln>
                  <a:solidFill>
                    <a:srgbClr val="FFFF00"/>
                  </a:solidFill>
                </a:ln>
                <a:solidFill>
                  <a:srgbClr val="FF0000"/>
                </a:solidFill>
              </a:rPr>
            </a:br>
            <a:r>
              <a:rPr lang="vi-VN" sz="5400" dirty="0" smtClean="0">
                <a:ln>
                  <a:solidFill>
                    <a:srgbClr val="FFFF00"/>
                  </a:solidFill>
                </a:ln>
                <a:solidFill>
                  <a:srgbClr val="FF0000"/>
                </a:solidFill>
              </a:rPr>
              <a:t> la bàn</a:t>
            </a:r>
            <a:r>
              <a:rPr lang="en-US" sz="5400" dirty="0" smtClean="0">
                <a:ln>
                  <a:solidFill>
                    <a:srgbClr val="FFFF00"/>
                  </a:solidFill>
                </a:ln>
                <a:solidFill>
                  <a:srgbClr val="FF0000"/>
                </a:solidFill>
              </a:rPr>
              <a:t> CẦM TAY</a:t>
            </a:r>
            <a:r>
              <a:rPr lang="vi-VN" sz="5400" dirty="0" smtClean="0">
                <a:ln>
                  <a:solidFill>
                    <a:srgbClr val="FFFF00"/>
                  </a:solidFill>
                </a:ln>
                <a:solidFill>
                  <a:srgbClr val="FF0000"/>
                </a:solidFill>
              </a:rPr>
              <a:t> </a:t>
            </a:r>
            <a:endParaRPr lang="en-US" sz="5400" dirty="0">
              <a:ln>
                <a:solidFill>
                  <a:srgbClr val="FFFF00"/>
                </a:solidFill>
              </a:ln>
              <a:solidFill>
                <a:srgbClr val="FF0000"/>
              </a:solidFill>
            </a:endParaRPr>
          </a:p>
        </p:txBody>
      </p:sp>
      <p:sp>
        <p:nvSpPr>
          <p:cNvPr id="3" name="Subtitle 2"/>
          <p:cNvSpPr>
            <a:spLocks noGrp="1"/>
          </p:cNvSpPr>
          <p:nvPr>
            <p:ph type="subTitle" idx="1"/>
          </p:nvPr>
        </p:nvSpPr>
        <p:spPr>
          <a:xfrm>
            <a:off x="2561359" y="1966626"/>
            <a:ext cx="7128834" cy="789855"/>
          </a:xfr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400" dirty="0" smtClean="0">
                <a:solidFill>
                  <a:schemeClr val="tx1"/>
                </a:solidFill>
                <a:cs typeface="Arial" panose="020B0604020202020204" pitchFamily="34" charset="0"/>
              </a:rPr>
              <a:t>PHIẾU HỌC TẬP SỐ 2</a:t>
            </a:r>
            <a:endParaRPr lang="en-US" sz="4400" dirty="0">
              <a:solidFill>
                <a:schemeClr val="tx1"/>
              </a:solidFill>
              <a:cs typeface="Arial" panose="020B0604020202020204" pitchFamily="34" charset="0"/>
            </a:endParaRPr>
          </a:p>
        </p:txBody>
      </p:sp>
      <p:pic>
        <p:nvPicPr>
          <p:cNvPr id="30" name="Picture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48805" y="8323943"/>
            <a:ext cx="3925824" cy="3925824"/>
          </a:xfrm>
          <a:prstGeom prst="rect">
            <a:avLst/>
          </a:prstGeom>
        </p:spPr>
      </p:pic>
      <p:pic>
        <p:nvPicPr>
          <p:cNvPr id="6146" name="Picture 2" descr="Máy tính Biểu tượng nhóm người Dùng Google Nhóm Henna - đeo kính 1600*1600  minh bạch Png Tải về miễn phí - Hành Vi Con Người, Phim Hoạt Hình, Nụ C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83" y="-338660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ợp t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38" y="-3484357"/>
            <a:ext cx="27908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roup icon - Stock Illustration [40974652] - PIXTA"/>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83284" y="5684734"/>
            <a:ext cx="4286250" cy="445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nvGraphicFramePr>
        <p:xfrm>
          <a:off x="110724" y="2729585"/>
          <a:ext cx="11745963" cy="4073343"/>
        </p:xfrm>
        <a:graphic>
          <a:graphicData uri="http://schemas.openxmlformats.org/drawingml/2006/table">
            <a:tbl>
              <a:tblPr>
                <a:tableStyleId>{C4B1156A-380E-4F78-BDF5-A606A8083BF9}</a:tableStyleId>
              </a:tblPr>
              <a:tblGrid>
                <a:gridCol w="4387965"/>
                <a:gridCol w="1865149"/>
                <a:gridCol w="1763867"/>
                <a:gridCol w="1863833"/>
                <a:gridCol w="1865149"/>
              </a:tblGrid>
              <a:tr h="927882">
                <a:tc>
                  <a:txBody>
                    <a:bodyPr/>
                    <a:lstStyle/>
                    <a:p>
                      <a:pPr indent="180340" algn="ctr">
                        <a:lnSpc>
                          <a:spcPct val="115000"/>
                        </a:lnSpc>
                        <a:spcAft>
                          <a:spcPts val="0"/>
                        </a:spcAft>
                      </a:pPr>
                      <a:r>
                        <a:rPr lang="vi-VN" sz="3200" dirty="0">
                          <a:effectLst/>
                        </a:rPr>
                        <a:t>Đối tượng</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NHÓM </a:t>
                      </a:r>
                      <a:endParaRPr lang="en-US" sz="2800">
                        <a:effectLst/>
                      </a:endParaRPr>
                    </a:p>
                    <a:p>
                      <a:pPr indent="180340" algn="ctr">
                        <a:lnSpc>
                          <a:spcPct val="115000"/>
                        </a:lnSpc>
                        <a:spcAft>
                          <a:spcPts val="0"/>
                        </a:spcAft>
                      </a:pPr>
                      <a:r>
                        <a:rPr lang="vi-VN" sz="3200">
                          <a:effectLst/>
                        </a:rPr>
                        <a:t>1</a:t>
                      </a:r>
                      <a:r>
                        <a:rPr lang="en-US" sz="3200">
                          <a:effectLst/>
                        </a:rPr>
                        <a:t>, 5</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NHÓM </a:t>
                      </a:r>
                      <a:endParaRPr lang="en-US" sz="2800">
                        <a:effectLst/>
                      </a:endParaRPr>
                    </a:p>
                    <a:p>
                      <a:pPr indent="180340" algn="ctr">
                        <a:lnSpc>
                          <a:spcPct val="115000"/>
                        </a:lnSpc>
                        <a:spcAft>
                          <a:spcPts val="0"/>
                        </a:spcAft>
                      </a:pPr>
                      <a:r>
                        <a:rPr lang="vi-VN" sz="3200">
                          <a:effectLst/>
                        </a:rPr>
                        <a:t>2</a:t>
                      </a:r>
                      <a:r>
                        <a:rPr lang="en-US" sz="3200">
                          <a:effectLst/>
                        </a:rPr>
                        <a:t>, 6</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NHÓM </a:t>
                      </a:r>
                      <a:endParaRPr lang="en-US" sz="2800" dirty="0">
                        <a:effectLst/>
                      </a:endParaRPr>
                    </a:p>
                    <a:p>
                      <a:pPr indent="180340" algn="ctr">
                        <a:lnSpc>
                          <a:spcPct val="115000"/>
                        </a:lnSpc>
                        <a:spcAft>
                          <a:spcPts val="0"/>
                        </a:spcAft>
                      </a:pPr>
                      <a:r>
                        <a:rPr lang="vi-VN" sz="3200" dirty="0">
                          <a:effectLst/>
                        </a:rPr>
                        <a:t>3</a:t>
                      </a:r>
                      <a:r>
                        <a:rPr lang="en-US" sz="3200" dirty="0">
                          <a:effectLst/>
                        </a:rPr>
                        <a:t>, 7</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NHÓM </a:t>
                      </a:r>
                      <a:endParaRPr lang="en-US" sz="2800" dirty="0">
                        <a:effectLst/>
                      </a:endParaRPr>
                    </a:p>
                    <a:p>
                      <a:pPr indent="180340" algn="ctr">
                        <a:lnSpc>
                          <a:spcPct val="115000"/>
                        </a:lnSpc>
                        <a:spcAft>
                          <a:spcPts val="0"/>
                        </a:spcAft>
                      </a:pPr>
                      <a:r>
                        <a:rPr lang="vi-VN" sz="3200" dirty="0">
                          <a:effectLst/>
                        </a:rPr>
                        <a:t>4</a:t>
                      </a:r>
                      <a:r>
                        <a:rPr lang="en-US" sz="3200" dirty="0">
                          <a:effectLst/>
                        </a:rPr>
                        <a:t>, 8</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005">
                <a:tc>
                  <a:txBody>
                    <a:bodyPr/>
                    <a:lstStyle/>
                    <a:p>
                      <a:pPr marL="111760" indent="180340" algn="ctr">
                        <a:lnSpc>
                          <a:spcPct val="115000"/>
                        </a:lnSpc>
                        <a:spcAft>
                          <a:spcPts val="0"/>
                        </a:spcAft>
                      </a:pPr>
                      <a:r>
                        <a:rPr lang="vi-VN" sz="3200">
                          <a:effectLst/>
                        </a:rPr>
                        <a:t>Hướng của </a:t>
                      </a:r>
                      <a:r>
                        <a:rPr lang="en-US" sz="3200">
                          <a:effectLst/>
                        </a:rPr>
                        <a:t>cửa phòng học</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a:effectLst/>
                        </a:rPr>
                        <a:t>X</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005">
                <a:tc>
                  <a:txBody>
                    <a:bodyPr/>
                    <a:lstStyle/>
                    <a:p>
                      <a:pPr marL="111760" indent="180340" algn="ctr">
                        <a:lnSpc>
                          <a:spcPct val="115000"/>
                        </a:lnSpc>
                        <a:spcAft>
                          <a:spcPts val="0"/>
                        </a:spcAft>
                      </a:pPr>
                      <a:r>
                        <a:rPr lang="vi-VN" sz="3200" dirty="0">
                          <a:effectLst/>
                        </a:rPr>
                        <a:t>Hướng </a:t>
                      </a:r>
                      <a:r>
                        <a:rPr lang="en-US" sz="3200" dirty="0" err="1">
                          <a:effectLst/>
                        </a:rPr>
                        <a:t>của</a:t>
                      </a:r>
                      <a:r>
                        <a:rPr lang="en-US" sz="3200" dirty="0">
                          <a:effectLst/>
                        </a:rPr>
                        <a:t> </a:t>
                      </a:r>
                      <a:r>
                        <a:rPr lang="en-US" sz="3200" dirty="0" err="1">
                          <a:effectLst/>
                        </a:rPr>
                        <a:t>bảng</a:t>
                      </a:r>
                      <a:r>
                        <a:rPr lang="en-US" sz="3200" dirty="0">
                          <a:effectLst/>
                        </a:rPr>
                        <a:t> </a:t>
                      </a:r>
                      <a:r>
                        <a:rPr lang="en-US" sz="3200" dirty="0" err="1">
                          <a:effectLst/>
                        </a:rPr>
                        <a:t>đen</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dirty="0">
                          <a:effectLst/>
                        </a:rPr>
                        <a:t>X</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882">
                <a:tc>
                  <a:txBody>
                    <a:bodyPr/>
                    <a:lstStyle/>
                    <a:p>
                      <a:pPr marL="111760" indent="180340" algn="ctr">
                        <a:lnSpc>
                          <a:spcPct val="115000"/>
                        </a:lnSpc>
                        <a:spcAft>
                          <a:spcPts val="0"/>
                        </a:spcAft>
                      </a:pPr>
                      <a:r>
                        <a:rPr lang="vi-VN" sz="3200">
                          <a:effectLst/>
                        </a:rPr>
                        <a:t>Hướng của cổng trường</a:t>
                      </a:r>
                      <a:endParaRPr lang="en-US" sz="2800">
                        <a:effectLst/>
                      </a:endParaRPr>
                    </a:p>
                    <a:p>
                      <a:pPr marL="111760" indent="180340" algn="ctr">
                        <a:lnSpc>
                          <a:spcPct val="115000"/>
                        </a:lnSpc>
                        <a:spcAft>
                          <a:spcPts val="0"/>
                        </a:spcAft>
                      </a:pPr>
                      <a:r>
                        <a:rPr lang="en-US" sz="3200">
                          <a:effectLst/>
                        </a:rPr>
                        <a:t>(hướng ra đường)</a:t>
                      </a:r>
                      <a:endParaRPr lang="en-US" sz="280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dirty="0">
                          <a:effectLst/>
                        </a:rPr>
                        <a:t>X</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005">
                <a:tc>
                  <a:txBody>
                    <a:bodyPr/>
                    <a:lstStyle/>
                    <a:p>
                      <a:pPr marL="111760" indent="180340" algn="ctr">
                        <a:lnSpc>
                          <a:spcPct val="115000"/>
                        </a:lnSpc>
                        <a:spcAft>
                          <a:spcPts val="0"/>
                        </a:spcAft>
                      </a:pPr>
                      <a:r>
                        <a:rPr lang="en-US" sz="3200" dirty="0" err="1">
                          <a:effectLst/>
                        </a:rPr>
                        <a:t>Hướng</a:t>
                      </a:r>
                      <a:r>
                        <a:rPr lang="en-US" sz="3200" dirty="0">
                          <a:effectLst/>
                        </a:rPr>
                        <a:t> </a:t>
                      </a:r>
                      <a:r>
                        <a:rPr lang="en-US" sz="3200" dirty="0" err="1">
                          <a:effectLst/>
                        </a:rPr>
                        <a:t>của</a:t>
                      </a:r>
                      <a:r>
                        <a:rPr lang="en-US" sz="3200" dirty="0">
                          <a:effectLst/>
                        </a:rPr>
                        <a:t> </a:t>
                      </a:r>
                      <a:r>
                        <a:rPr lang="en-US" sz="3200" dirty="0" err="1">
                          <a:effectLst/>
                        </a:rPr>
                        <a:t>thư</a:t>
                      </a:r>
                      <a:r>
                        <a:rPr lang="en-US" sz="3200" dirty="0">
                          <a:effectLst/>
                        </a:rPr>
                        <a:t> </a:t>
                      </a:r>
                      <a:r>
                        <a:rPr lang="en-US" sz="3200" dirty="0" err="1">
                          <a:effectLst/>
                        </a:rPr>
                        <a:t>viện</a:t>
                      </a:r>
                      <a:r>
                        <a:rPr lang="en-US"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a:effectLst/>
                        </a:rPr>
                        <a:t> </a:t>
                      </a:r>
                      <a:endParaRPr lang="en-US" sz="280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vi-VN" sz="3200" dirty="0">
                          <a:effectLst/>
                        </a:rPr>
                        <a:t> </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15000"/>
                        </a:lnSpc>
                        <a:spcAft>
                          <a:spcPts val="0"/>
                        </a:spcAft>
                      </a:pPr>
                      <a:r>
                        <a:rPr lang="en-US" sz="3200" dirty="0">
                          <a:effectLst/>
                        </a:rPr>
                        <a:t>X</a:t>
                      </a:r>
                      <a:endParaRPr lang="en-US" sz="2800" dirty="0">
                        <a:effectLst/>
                        <a:latin typeface="Times New Roman" panose="02020603050405020304" pitchFamily="18" charset="0"/>
                        <a:ea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9" name="Group 8"/>
          <p:cNvGrpSpPr/>
          <p:nvPr/>
        </p:nvGrpSpPr>
        <p:grpSpPr>
          <a:xfrm>
            <a:off x="127198" y="0"/>
            <a:ext cx="4574298" cy="1887239"/>
            <a:chOff x="22144" y="475514"/>
            <a:chExt cx="4574298" cy="1887239"/>
          </a:xfrm>
        </p:grpSpPr>
        <p:grpSp>
          <p:nvGrpSpPr>
            <p:cNvPr id="16" name="Group 15"/>
            <p:cNvGrpSpPr/>
            <p:nvPr/>
          </p:nvGrpSpPr>
          <p:grpSpPr>
            <a:xfrm>
              <a:off x="22144" y="591419"/>
              <a:ext cx="4556403" cy="1771334"/>
              <a:chOff x="110724" y="1093689"/>
              <a:chExt cx="4556403" cy="1771334"/>
            </a:xfrm>
          </p:grpSpPr>
          <p:sp>
            <p:nvSpPr>
              <p:cNvPr id="14" name="Rectangle 13"/>
              <p:cNvSpPr/>
              <p:nvPr/>
            </p:nvSpPr>
            <p:spPr>
              <a:xfrm>
                <a:off x="110724" y="1093689"/>
                <a:ext cx="4511756" cy="1763746"/>
              </a:xfrm>
              <a:prstGeom prst="rect">
                <a:avLst/>
              </a:prstGeom>
              <a:solidFill>
                <a:srgbClr val="E0F5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98565" y="1160800"/>
                <a:ext cx="4268562" cy="1704223"/>
                <a:chOff x="398565" y="1160800"/>
                <a:chExt cx="4268562" cy="1704223"/>
              </a:xfrm>
            </p:grpSpPr>
            <p:sp>
              <p:nvSpPr>
                <p:cNvPr id="4" name="Rectangle 3"/>
                <p:cNvSpPr/>
                <p:nvPr/>
              </p:nvSpPr>
              <p:spPr>
                <a:xfrm>
                  <a:off x="1460934" y="2272660"/>
                  <a:ext cx="1083951" cy="584775"/>
                </a:xfrm>
                <a:prstGeom prst="rect">
                  <a:avLst/>
                </a:prstGeom>
              </p:spPr>
              <p:txBody>
                <a:bodyPr wrap="none">
                  <a:spAutoFit/>
                </a:bodyPr>
                <a:lstStyle/>
                <a:p>
                  <a:r>
                    <a:rPr lang="en-US" sz="3200" dirty="0" smtClean="0"/>
                    <a:t>2 </a:t>
                  </a:r>
                  <a:r>
                    <a:rPr lang="en-US" sz="3200" dirty="0" err="1" smtClean="0"/>
                    <a:t>phút</a:t>
                  </a:r>
                  <a:endParaRPr lang="en-US" sz="3200" dirty="0"/>
                </a:p>
              </p:txBody>
            </p:sp>
            <p:pic>
              <p:nvPicPr>
                <p:cNvPr id="2052" name="Picture 4" descr="Spend time - Free arrow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1359" y="1160800"/>
                  <a:ext cx="1149124" cy="11491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8565" y="2280248"/>
                  <a:ext cx="1007007" cy="584775"/>
                </a:xfrm>
                <a:prstGeom prst="rect">
                  <a:avLst/>
                </a:prstGeom>
              </p:spPr>
              <p:txBody>
                <a:bodyPr wrap="none">
                  <a:spAutoFit/>
                </a:bodyPr>
                <a:lstStyle/>
                <a:p>
                  <a:r>
                    <a:rPr lang="en-US" sz="3200" dirty="0" err="1" smtClean="0"/>
                    <a:t>Nhóm</a:t>
                  </a:r>
                  <a:endParaRPr lang="en-US" sz="3200" dirty="0"/>
                </a:p>
              </p:txBody>
            </p:sp>
            <p:sp>
              <p:nvSpPr>
                <p:cNvPr id="31" name="Rectangle 30"/>
                <p:cNvSpPr/>
                <p:nvPr/>
              </p:nvSpPr>
              <p:spPr>
                <a:xfrm>
                  <a:off x="2807322" y="2272660"/>
                  <a:ext cx="1859805" cy="584775"/>
                </a:xfrm>
                <a:prstGeom prst="rect">
                  <a:avLst/>
                </a:prstGeom>
              </p:spPr>
              <p:txBody>
                <a:bodyPr wrap="none">
                  <a:spAutoFit/>
                </a:bodyPr>
                <a:lstStyle/>
                <a:p>
                  <a:r>
                    <a:rPr lang="en-US" sz="3200" dirty="0" err="1" smtClean="0"/>
                    <a:t>Hoàn</a:t>
                  </a:r>
                  <a:r>
                    <a:rPr lang="en-US" sz="3200" dirty="0" smtClean="0"/>
                    <a:t> </a:t>
                  </a:r>
                  <a:r>
                    <a:rPr lang="en-US" sz="3200" dirty="0" err="1" smtClean="0"/>
                    <a:t>thành</a:t>
                  </a:r>
                  <a:endParaRPr lang="en-US" sz="3200" dirty="0"/>
                </a:p>
              </p:txBody>
            </p:sp>
          </p:grpSp>
        </p:grpSp>
        <p:pic>
          <p:nvPicPr>
            <p:cNvPr id="6150" name="Picture 6" descr="group icon - Stock Illustration [40974652] - PIXTA"/>
            <p:cNvPicPr>
              <a:picLocks noChangeAspect="1" noChangeArrowheads="1"/>
            </p:cNvPicPr>
            <p:nvPr/>
          </p:nvPicPr>
          <p:blipFill rotWithShape="1">
            <a:blip r:embed="rId6">
              <a:duotone>
                <a:prstClr val="black"/>
                <a:schemeClr val="accent2">
                  <a:tint val="45000"/>
                  <a:satMod val="400000"/>
                </a:schemeClr>
              </a:duotone>
              <a:extLst>
                <a:ext uri="{BEBA8EAE-BF5A-486C-A8C5-ECC9F3942E4B}">
                  <a14:imgProps xmlns:a14="http://schemas.microsoft.com/office/drawing/2010/main">
                    <a14:imgLayer r:embed="rId7">
                      <a14:imgEffect>
                        <a14:backgroundRemoval t="36538" b="57906" l="36444" r="59556">
                          <a14:foregroundMark x1="43556" y1="42949" x2="43556" y2="42949"/>
                          <a14:foregroundMark x1="48222" y1="40812" x2="48222" y2="40812"/>
                          <a14:foregroundMark x1="53111" y1="42735" x2="53111" y2="42735"/>
                          <a14:foregroundMark x1="54889" y1="46795" x2="54889" y2="46795"/>
                          <a14:foregroundMark x1="54000" y1="52350" x2="54000" y2="52350"/>
                          <a14:foregroundMark x1="49111" y1="54274" x2="49111" y2="54487"/>
                          <a14:foregroundMark x1="43556" y1="52564" x2="43556" y2="52564"/>
                          <a14:foregroundMark x1="41556" y1="47650" x2="41556" y2="47650"/>
                          <a14:foregroundMark x1="48667" y1="36538" x2="48667" y2="36538"/>
                        </a14:backgroundRemoval>
                      </a14:imgEffect>
                    </a14:imgLayer>
                  </a14:imgProps>
                </a:ext>
                <a:ext uri="{28A0092B-C50C-407E-A947-70E740481C1C}">
                  <a14:useLocalDpi xmlns:a14="http://schemas.microsoft.com/office/drawing/2010/main" val="0"/>
                </a:ext>
              </a:extLst>
            </a:blip>
            <a:srcRect l="33644" t="35458" r="37452" b="39397"/>
            <a:stretch>
              <a:fillRect/>
            </a:stretch>
          </p:blipFill>
          <p:spPr bwMode="auto">
            <a:xfrm>
              <a:off x="168831" y="717390"/>
              <a:ext cx="1238865" cy="11208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ote Icon High Res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64615" y1="48571" x2="64615" y2="48571"/>
                        </a14:backgroundRemoval>
                      </a14:imgEffect>
                    </a14:imgLayer>
                  </a14:imgProps>
                </a:ext>
                <a:ext uri="{28A0092B-C50C-407E-A947-70E740481C1C}">
                  <a14:useLocalDpi xmlns:a14="http://schemas.microsoft.com/office/drawing/2010/main" val="0"/>
                </a:ext>
              </a:extLst>
            </a:blip>
            <a:srcRect/>
            <a:stretch>
              <a:fillRect/>
            </a:stretch>
          </p:blipFill>
          <p:spPr bwMode="auto">
            <a:xfrm>
              <a:off x="2933952" y="475514"/>
              <a:ext cx="1662490" cy="179037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ập tin:Red check.svg – Wikipedia tiếng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6379" y="1128435"/>
              <a:ext cx="735005" cy="73500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9Slide03 SVNNeutraface 2"/>
        <a:ea typeface=""/>
        <a:cs typeface=""/>
      </a:majorFont>
      <a:minorFont>
        <a:latin typeface="#9Slide07 IcielBaliho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3437</Words>
  <Application>WPS Presentation</Application>
  <PresentationFormat>Widescreen</PresentationFormat>
  <Paragraphs>231</Paragraphs>
  <Slides>16</Slides>
  <Notes>15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SimSun</vt:lpstr>
      <vt:lpstr>Wingdings</vt:lpstr>
      <vt:lpstr>Times New Roman</vt:lpstr>
      <vt:lpstr>Tahoma</vt:lpstr>
      <vt:lpstr>#9Slide03 SVNNeutraface 2</vt:lpstr>
      <vt:lpstr>Segoe Print</vt:lpstr>
      <vt:lpstr>#9Slide07 IcielBaliho Script</vt:lpstr>
      <vt:lpstr>Microsoft YaHei</vt:lpstr>
      <vt:lpstr>Arial Unicode MS</vt:lpstr>
      <vt:lpstr>Calibri</vt:lpstr>
      <vt:lpstr>Office Theme</vt:lpstr>
      <vt:lpstr>VẤN ĐỀ QUANH TA</vt:lpstr>
      <vt:lpstr>VẤN ĐỀ QUANH TA</vt:lpstr>
      <vt:lpstr>EM CÓ BIẾT</vt:lpstr>
      <vt:lpstr>Bài 9. THỰC HÀNH XÁC ĐỊNH PHƯƠNG HƯỚNG  NGOÀI THỰC TẾ </vt:lpstr>
      <vt:lpstr>CÁC LOẠI LA BÀN PHỔ BIẾN </vt:lpstr>
      <vt:lpstr>TÌM HIỂU VÀ XÁC ĐỊNH PHƯƠNG HƯỚNG  TRÊN LA BÀN</vt:lpstr>
      <vt:lpstr>Cách sử dụng la bàn  TRÊN THIẾT BỊ THÔNG MINH</vt:lpstr>
      <vt:lpstr>1. Cách sử dụng la bàn CẦM TAY </vt:lpstr>
      <vt:lpstr>Cách sử dụng  la bàn CẦM TAY </vt:lpstr>
      <vt:lpstr>XÁC ĐỊNH PHƯƠNG HƯỚNG DỰA VÀO QUAN SÁT  HIỆN TƯỢNG TỰ NHIÊN </vt:lpstr>
      <vt:lpstr>EM CÓ BIẾT</vt:lpstr>
      <vt:lpstr>EM CÓ BIẾT</vt:lpstr>
      <vt:lpstr>2.	Cách xác định phương hướng bằng quan sát hiện tượng Mặt Trời mọc/ lặn</vt:lpstr>
      <vt:lpstr>LUYỆN TẬP </vt:lpstr>
      <vt:lpstr>VẬN DỤNG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dc:title>
  <dc:creator>Admin</dc:creator>
  <cp:lastModifiedBy>THU DUNG</cp:lastModifiedBy>
  <cp:revision>43</cp:revision>
  <dcterms:created xsi:type="dcterms:W3CDTF">2021-08-13T01:44:00Z</dcterms:created>
  <dcterms:modified xsi:type="dcterms:W3CDTF">2023-10-23T13:15:53Z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26BB0F98133C4308A981B69368A1D943_12</vt:lpwstr>
  </property>
  <property fmtid="{D5CDD505-2E9C-101B-9397-08002B2CF9AE}" pid="3" name="KSOProductBuildVer">
    <vt:lpwstr>1033-12.2.0.13266</vt:lpwstr>
  </property>
</Properties>
</file>