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41"/>
  </p:notesMasterIdLst>
  <p:sldIdLst>
    <p:sldId id="317" r:id="rId3"/>
    <p:sldId id="335" r:id="rId4"/>
    <p:sldId id="313" r:id="rId5"/>
    <p:sldId id="256" r:id="rId6"/>
    <p:sldId id="263" r:id="rId7"/>
    <p:sldId id="262" r:id="rId8"/>
    <p:sldId id="332" r:id="rId9"/>
    <p:sldId id="259" r:id="rId10"/>
    <p:sldId id="311" r:id="rId11"/>
    <p:sldId id="315" r:id="rId12"/>
    <p:sldId id="312" r:id="rId13"/>
    <p:sldId id="314" r:id="rId14"/>
    <p:sldId id="257" r:id="rId15"/>
    <p:sldId id="266" r:id="rId16"/>
    <p:sldId id="333" r:id="rId17"/>
    <p:sldId id="260" r:id="rId18"/>
    <p:sldId id="265" r:id="rId19"/>
    <p:sldId id="270" r:id="rId20"/>
    <p:sldId id="328" r:id="rId21"/>
    <p:sldId id="272" r:id="rId22"/>
    <p:sldId id="334" r:id="rId23"/>
    <p:sldId id="267" r:id="rId24"/>
    <p:sldId id="330" r:id="rId25"/>
    <p:sldId id="286" r:id="rId26"/>
    <p:sldId id="278" r:id="rId27"/>
    <p:sldId id="331" r:id="rId28"/>
    <p:sldId id="329" r:id="rId29"/>
    <p:sldId id="318" r:id="rId30"/>
    <p:sldId id="321" r:id="rId31"/>
    <p:sldId id="322" r:id="rId32"/>
    <p:sldId id="324" r:id="rId33"/>
    <p:sldId id="323" r:id="rId34"/>
    <p:sldId id="326" r:id="rId35"/>
    <p:sldId id="325" r:id="rId36"/>
    <p:sldId id="327" r:id="rId37"/>
    <p:sldId id="319" r:id="rId38"/>
    <p:sldId id="320" r:id="rId39"/>
    <p:sldId id="316" r:id="rId40"/>
  </p:sldIdLst>
  <p:sldSz cx="9144000" cy="5143500" type="screen16x9"/>
  <p:notesSz cx="6858000" cy="9144000"/>
  <p:embeddedFontLst>
    <p:embeddedFont>
      <p:font typeface="Anaheim" panose="020B0604020202020204" charset="0"/>
      <p:regular r:id="rId42"/>
    </p:embeddedFont>
    <p:embeddedFont>
      <p:font typeface="Nunito" panose="00000500000000000000" pitchFamily="2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Aref Ruqaa" panose="020B0604020202020204" charset="-78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756" y="72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7046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682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40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5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70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1ec488bb4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1ec488bb4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668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4d83507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14d83507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0822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15b56d00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15b56d00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569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11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1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497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602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11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46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594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5633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392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00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6" r:id="rId12"/>
    <p:sldLayoutId id="2147483676" r:id="rId13"/>
    <p:sldLayoutId id="2147483680" r:id="rId14"/>
    <p:sldLayoutId id="2147483683" r:id="rId15"/>
    <p:sldLayoutId id="2147483686" r:id="rId16"/>
    <p:sldLayoutId id="214748368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1.png"/><Relationship Id="rId4" Type="http://schemas.openxmlformats.org/officeDocument/2006/relationships/audio" Target="../media/media4.mp3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1.png"/><Relationship Id="rId4" Type="http://schemas.openxmlformats.org/officeDocument/2006/relationships/audio" Target="../media/media4.mp3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1.png"/><Relationship Id="rId4" Type="http://schemas.openxmlformats.org/officeDocument/2006/relationships/audio" Target="../media/media4.mp3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1.png"/><Relationship Id="rId4" Type="http://schemas.openxmlformats.org/officeDocument/2006/relationships/audio" Target="../media/media4.mp3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3155922" y="1576984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096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4684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84734"/>
            <a:ext cx="444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Tượng Phà Ngừm ở Viêng Chăn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51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1996" y="4620280"/>
            <a:ext cx="2924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val="3283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/>
              <a:t>1. </a:t>
            </a:r>
            <a:r>
              <a:rPr lang="vi-VN" sz="3200" b="1" dirty="0" smtClean="0"/>
              <a:t>Quá trình hình thành và phát triển của Vương quốc</a:t>
            </a:r>
            <a:endParaRPr lang="vi-VN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Vương quốc Lào thời </a:t>
            </a:r>
            <a:r>
              <a:rPr lang="vi-VN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Lan</a:t>
            </a:r>
            <a:r>
              <a:rPr lang="en-US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 </a:t>
            </a:r>
            <a:r>
              <a:rPr lang="vi-VN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Xang</a:t>
            </a:r>
            <a:endParaRPr lang="vi-VN" sz="3200" b="1" dirty="0">
              <a:solidFill>
                <a:srgbClr val="C24445"/>
              </a:solidFill>
              <a:latin typeface="Aref Ruqaa"/>
              <a:cs typeface="Aref Ruqaa"/>
              <a:sym typeface="Aref Ruqa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4962" y="168550"/>
            <a:ext cx="48748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3522" y="1979112"/>
            <a:ext cx="6137754" cy="1703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5277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Tổ chức nhà nước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 nhà nước là vua dưới vua có một phó tướng và 7 quan đại thần kiêm tổng đốc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</a:t>
            </a:r>
            <a:r>
              <a:rPr lang="vi-VN" sz="2800" dirty="0" smtClean="0">
                <a:latin typeface="+mj-lt"/>
              </a:rPr>
              <a:t>triển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Việc </a:t>
            </a:r>
            <a:r>
              <a:rPr lang="vi-VN" sz="2800" dirty="0">
                <a:latin typeface="+mj-lt"/>
              </a:rPr>
              <a:t>khai thác các sản vật quý được chú </a:t>
            </a:r>
            <a:r>
              <a:rPr lang="vi-VN" sz="2800" dirty="0" smtClean="0">
                <a:latin typeface="+mj-lt"/>
              </a:rPr>
              <a:t>trọng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T</a:t>
            </a:r>
            <a:r>
              <a:rPr lang="vi-VN" sz="2800" dirty="0" smtClean="0">
                <a:latin typeface="+mj-lt"/>
              </a:rPr>
              <a:t>rao </a:t>
            </a:r>
            <a:r>
              <a:rPr lang="vi-VN" sz="2800" dirty="0">
                <a:latin typeface="+mj-lt"/>
              </a:rPr>
              <a:t>đổi buôn bán vượt ra ngoài biên </a:t>
            </a:r>
            <a:r>
              <a:rPr lang="vi-VN" sz="2800" dirty="0" smtClean="0">
                <a:latin typeface="+mj-lt"/>
              </a:rPr>
              <a:t>giới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C</a:t>
            </a:r>
            <a:r>
              <a:rPr lang="vi-VN" sz="2800" dirty="0" smtClean="0">
                <a:latin typeface="+mj-lt"/>
              </a:rPr>
              <a:t>uộc </a:t>
            </a:r>
            <a:r>
              <a:rPr lang="vi-VN" sz="2800" dirty="0">
                <a:latin typeface="+mj-lt"/>
              </a:rPr>
              <a:t>sống của cư dân thanh bình sung </a:t>
            </a:r>
            <a:r>
              <a:rPr lang="vi-VN" sz="2800" dirty="0" smtClean="0">
                <a:latin typeface="+mj-lt"/>
              </a:rPr>
              <a:t>túc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967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Kinh tế- xã hội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6" r="12757"/>
          <a:stretch/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Ngoại giao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</a:rPr>
              <a:t>2. </a:t>
            </a:r>
            <a:r>
              <a:rPr lang="vi-VN" sz="3600" b="1" dirty="0" smtClean="0">
                <a:solidFill>
                  <a:srgbClr val="C24445"/>
                </a:solidFill>
              </a:rPr>
              <a:t>Vương </a:t>
            </a:r>
            <a:r>
              <a:rPr lang="vi-VN" sz="3600" b="1" dirty="0">
                <a:solidFill>
                  <a:srgbClr val="C24445"/>
                </a:solidFill>
              </a:rPr>
              <a:t>quốc Lào thời </a:t>
            </a:r>
            <a:r>
              <a:rPr lang="vi-VN" sz="3600" b="1" dirty="0" smtClean="0">
                <a:solidFill>
                  <a:srgbClr val="C24445"/>
                </a:solidFill>
              </a:rPr>
              <a:t>Lan </a:t>
            </a:r>
            <a:r>
              <a:rPr lang="vi-VN" sz="3600" b="1" dirty="0">
                <a:solidFill>
                  <a:srgbClr val="C24445"/>
                </a:solidFill>
              </a:rPr>
              <a:t>Xang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25" y="1186755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XIV,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XV-XVII.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9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09" y="1"/>
            <a:ext cx="4171583" cy="51434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4533900" cy="5143499"/>
            <a:chOff x="0" y="1"/>
            <a:chExt cx="4533900" cy="49819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7001"/>
            <a:stretch/>
          </p:blipFill>
          <p:spPr>
            <a:xfrm>
              <a:off x="0" y="1"/>
              <a:ext cx="4533900" cy="498190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97269" y="1030014"/>
              <a:ext cx="861848" cy="357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403834" y="3426373"/>
            <a:ext cx="2617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chemeClr val="dk2"/>
                </a:solidFill>
              </a:rPr>
              <a:t>Một số nét tiêu biểu về văn hóa</a:t>
            </a:r>
            <a:endParaRPr sz="3200" b="1" dirty="0"/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0813" y="281285"/>
            <a:ext cx="5686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HIẾU HỌC TẬP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2730" y="1569345"/>
            <a:ext cx="2644487" cy="2644487"/>
            <a:chOff x="192730" y="1569345"/>
            <a:chExt cx="2644487" cy="2644487"/>
          </a:xfrm>
        </p:grpSpPr>
        <p:pic>
          <p:nvPicPr>
            <p:cNvPr id="1026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192730" y="156934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07462" y="2476089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1065" y="1730259"/>
            <a:ext cx="2644487" cy="2644487"/>
            <a:chOff x="3201065" y="1730259"/>
            <a:chExt cx="2644487" cy="2644487"/>
          </a:xfrm>
        </p:grpSpPr>
        <p:pic>
          <p:nvPicPr>
            <p:cNvPr id="4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3201065" y="1730259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57094" y="2637003"/>
              <a:ext cx="1532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09400" y="1732185"/>
            <a:ext cx="2644487" cy="2644487"/>
            <a:chOff x="6209400" y="1732185"/>
            <a:chExt cx="2644487" cy="2644487"/>
          </a:xfrm>
        </p:grpSpPr>
        <p:pic>
          <p:nvPicPr>
            <p:cNvPr id="5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6209400" y="173218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924130" y="2637003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7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63025" y="817099"/>
            <a:ext cx="5355450" cy="8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475" y="952925"/>
            <a:ext cx="2712299" cy="29741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3151" y="1760775"/>
            <a:ext cx="53489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ệ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thống chữ viết riêng được xây dựng trên cơ sở vận dụng các nét chữ cong của Cam-pu-chia và Mi-an-ma.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4524" y="693800"/>
            <a:ext cx="26324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Chữ viết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462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701"/>
          <a:stretch/>
        </p:blipFill>
        <p:spPr>
          <a:xfrm>
            <a:off x="4762500" y="0"/>
            <a:ext cx="4381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653294"/>
            <a:ext cx="423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75"/>
          <p:cNvGrpSpPr/>
          <p:nvPr/>
        </p:nvGrpSpPr>
        <p:grpSpPr>
          <a:xfrm rot="5400000">
            <a:off x="9" y="1302712"/>
            <a:ext cx="3858736" cy="2828024"/>
            <a:chOff x="713400" y="1056500"/>
            <a:chExt cx="3858736" cy="2796462"/>
          </a:xfrm>
        </p:grpSpPr>
        <p:sp>
          <p:nvSpPr>
            <p:cNvPr id="933" name="Google Shape;933;p75"/>
            <p:cNvSpPr/>
            <p:nvPr/>
          </p:nvSpPr>
          <p:spPr>
            <a:xfrm>
              <a:off x="713400" y="1056500"/>
              <a:ext cx="3858736" cy="2796462"/>
            </a:xfrm>
            <a:custGeom>
              <a:avLst/>
              <a:gdLst/>
              <a:ahLst/>
              <a:cxnLst/>
              <a:rect l="l" t="t" r="r" b="b"/>
              <a:pathLst>
                <a:path w="116192" h="71870" extrusionOk="0">
                  <a:moveTo>
                    <a:pt x="106602" y="9606"/>
                  </a:moveTo>
                  <a:lnTo>
                    <a:pt x="106602" y="62263"/>
                  </a:lnTo>
                  <a:lnTo>
                    <a:pt x="9607" y="62263"/>
                  </a:lnTo>
                  <a:lnTo>
                    <a:pt x="9607" y="9606"/>
                  </a:lnTo>
                  <a:close/>
                  <a:moveTo>
                    <a:pt x="4796" y="0"/>
                  </a:moveTo>
                  <a:cubicBezTo>
                    <a:pt x="2153" y="0"/>
                    <a:pt x="1" y="2152"/>
                    <a:pt x="1" y="4795"/>
                  </a:cubicBezTo>
                  <a:lnTo>
                    <a:pt x="1" y="67058"/>
                  </a:lnTo>
                  <a:cubicBezTo>
                    <a:pt x="1" y="69718"/>
                    <a:pt x="2153" y="71870"/>
                    <a:pt x="4796" y="71870"/>
                  </a:cubicBezTo>
                  <a:lnTo>
                    <a:pt x="111397" y="71870"/>
                  </a:lnTo>
                  <a:cubicBezTo>
                    <a:pt x="114040" y="71870"/>
                    <a:pt x="116192" y="69718"/>
                    <a:pt x="116192" y="67058"/>
                  </a:cubicBezTo>
                  <a:lnTo>
                    <a:pt x="116192" y="4795"/>
                  </a:lnTo>
                  <a:cubicBezTo>
                    <a:pt x="116192" y="2152"/>
                    <a:pt x="114040" y="0"/>
                    <a:pt x="1113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 rot="-5400000">
              <a:off x="686625" y="2426531"/>
              <a:ext cx="387900" cy="564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5"/>
            <p:cNvSpPr/>
            <p:nvPr/>
          </p:nvSpPr>
          <p:spPr>
            <a:xfrm>
              <a:off x="4359250" y="2406116"/>
              <a:ext cx="97200" cy="97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3858015" y="1858886"/>
            <a:ext cx="469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Họ thích ca múa nhạc nên đã </a:t>
            </a:r>
            <a:r>
              <a:rPr lang="vi-VN" sz="3200" dirty="0" smtClean="0">
                <a:latin typeface="+mj-lt"/>
              </a:rPr>
              <a:t>s</a:t>
            </a:r>
            <a:r>
              <a:rPr lang="en-US" sz="2800" dirty="0" err="1" smtClean="0">
                <a:latin typeface="+mj-lt"/>
              </a:rPr>
              <a:t>áng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tạo ra những điệu múa vui tươi cởi mở như điệu múa hoa </a:t>
            </a:r>
            <a:r>
              <a:rPr lang="vi-VN" sz="3200" dirty="0" smtClean="0">
                <a:latin typeface="+mj-lt"/>
              </a:rPr>
              <a:t>Chăm-pa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18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343389" y="883817"/>
            <a:ext cx="5355450" cy="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3858015" y="933799"/>
            <a:ext cx="4556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Đời sống tinh thần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18" y="1121707"/>
            <a:ext cx="2170501" cy="3311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67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-46450" y="851475"/>
            <a:ext cx="4822100" cy="7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977029" y="698834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Kiến trúc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44466" y="1959411"/>
            <a:ext cx="40271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Nhiều công trình kiến trúc Phật giáo được xây dựng tiêu biểu là Thạt </a:t>
            </a:r>
            <a:r>
              <a:rPr lang="vi-VN" sz="3200" dirty="0" smtClean="0">
                <a:latin typeface="+mj-lt"/>
              </a:rPr>
              <a:t>Lu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vi-VN" sz="3200" dirty="0" smtClean="0">
                <a:latin typeface="+mj-lt"/>
              </a:rPr>
              <a:t>ng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141" b="16832"/>
          <a:stretch/>
        </p:blipFill>
        <p:spPr>
          <a:xfrm>
            <a:off x="3967724" y="0"/>
            <a:ext cx="534420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ạt lu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</a:rPr>
              <a:t>3. </a:t>
            </a:r>
            <a:r>
              <a:rPr lang="en-US" sz="3600" b="1" dirty="0" err="1" smtClean="0">
                <a:solidFill>
                  <a:srgbClr val="C24445"/>
                </a:solidFill>
              </a:rPr>
              <a:t>Một</a:t>
            </a:r>
            <a:r>
              <a:rPr lang="en-US" sz="3600" b="1" dirty="0" smtClean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số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nét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tiêu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biểu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về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văn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hóa</a:t>
            </a:r>
            <a:endParaRPr lang="en-US" sz="3600" b="1" dirty="0">
              <a:solidFill>
                <a:srgbClr val="C244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5" y="1223446"/>
            <a:ext cx="85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Lào đã sáng tạo hệ thống chữ viết riêng được xây dựng trên cơ sở vận dụng các nét chữ cong của Cam-pu-chia và Mi-an-ma.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525" y="228833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- </a:t>
            </a:r>
            <a:r>
              <a:rPr lang="vi-VN" sz="2400" dirty="0" smtClean="0">
                <a:latin typeface="+mj-lt"/>
              </a:rPr>
              <a:t>Họ </a:t>
            </a:r>
            <a:r>
              <a:rPr lang="vi-VN" sz="2400" dirty="0">
                <a:latin typeface="+mj-lt"/>
              </a:rPr>
              <a:t>thích ca múa nhạc nên đã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dirty="0" smtClean="0">
                <a:latin typeface="+mj-lt"/>
              </a:rPr>
              <a:t> </a:t>
            </a:r>
            <a:r>
              <a:rPr lang="vi-VN" sz="2400" dirty="0">
                <a:latin typeface="+mj-lt"/>
              </a:rPr>
              <a:t>tạo ra những điệu múa vui tươi cởi mở như điệu múa hoa </a:t>
            </a:r>
            <a:r>
              <a:rPr lang="vi-VN" sz="2400" dirty="0" smtClean="0">
                <a:latin typeface="+mj-lt"/>
              </a:rPr>
              <a:t>Chăm-pa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525" y="339347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- </a:t>
            </a:r>
            <a:r>
              <a:rPr lang="vi-VN" sz="2400" dirty="0" smtClean="0">
                <a:latin typeface="+mj-lt"/>
              </a:rPr>
              <a:t>Nhiều </a:t>
            </a:r>
            <a:r>
              <a:rPr lang="vi-VN" sz="2400" dirty="0">
                <a:latin typeface="+mj-lt"/>
              </a:rPr>
              <a:t>công trình kiến trúc Phật giáo được xây dựng tiêu biểu là Thạt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58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1861051" y="1762655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buClrTx/>
              <a:defRPr/>
            </a:pPr>
            <a:r>
              <a:rPr lang="en-US" sz="72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21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744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1474426"/>
            <a:ext cx="3109195" cy="34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518616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</a:b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3702382" y="4318397"/>
            <a:ext cx="46246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5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28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5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Chùa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Thạt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Cố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trình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kiến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trúc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tiêu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biểu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ở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6881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313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7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1357147" y="1862261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6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115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914" y="1424763"/>
            <a:ext cx="5699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hóa tiêu biểu của đất nước Lào em ấn tượng nhất với thành tựu nào?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2803782" y="642832"/>
            <a:ext cx="3767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8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" y="336213"/>
            <a:ext cx="6685514" cy="4515673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974250" y="3606985"/>
            <a:ext cx="2169750" cy="12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>
            <a:spLocks noGrp="1"/>
          </p:cNvSpPr>
          <p:nvPr>
            <p:ph type="ctrTitle"/>
          </p:nvPr>
        </p:nvSpPr>
        <p:spPr>
          <a:xfrm>
            <a:off x="573250" y="992188"/>
            <a:ext cx="5714002" cy="112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 smtClean="0">
                <a:solidFill>
                  <a:schemeClr val="dk1"/>
                </a:solidFill>
              </a:rPr>
              <a:t>Vương quốc Lào</a:t>
            </a:r>
            <a:endParaRPr sz="5400" b="1" dirty="0">
              <a:solidFill>
                <a:schemeClr val="dk1"/>
              </a:solidFill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29586" y="250650"/>
            <a:ext cx="1704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14367" y="336213"/>
            <a:ext cx="1938995" cy="1903956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5" y="2571750"/>
            <a:ext cx="2271348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1. Q</a:t>
            </a:r>
            <a:r>
              <a:rPr lang="en" sz="2400" b="1" dirty="0" smtClean="0"/>
              <a:t>uá trình hình thành và phát triển của Vương quốc</a:t>
            </a:r>
            <a:endParaRPr sz="2400" b="1" dirty="0"/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/>
              <a:t>2. Vương quốc Lào thời Lang Xang</a:t>
            </a:r>
            <a:endParaRPr sz="2400" b="1" dirty="0"/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3. M</a:t>
            </a:r>
            <a:r>
              <a:rPr lang="en" sz="2400" b="1" dirty="0" smtClean="0"/>
              <a:t>ột số nét tiêu biểu về văn hóa</a:t>
            </a:r>
            <a:endParaRPr sz="2400" b="1" dirty="0"/>
          </a:p>
        </p:txBody>
      </p:sp>
      <p:sp>
        <p:nvSpPr>
          <p:cNvPr id="541" name="Google Shape;541;p52"/>
          <p:cNvSpPr txBox="1">
            <a:spLocks noGrp="1"/>
          </p:cNvSpPr>
          <p:nvPr>
            <p:ph type="title" idx="6"/>
          </p:nvPr>
        </p:nvSpPr>
        <p:spPr>
          <a:xfrm>
            <a:off x="2787458" y="676813"/>
            <a:ext cx="366411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/>
              <a:t>NỘI  DUNG</a:t>
            </a:r>
            <a:endParaRPr lang="en-US" sz="3600" b="1" dirty="0"/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/>
              <a:t>Quá trình hình thành và phát triển của Vương quốc</a:t>
            </a:r>
            <a:endParaRPr sz="3600" dirty="0"/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9836" y="1650843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5119" y="831418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37257" y="-20059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9869" y="225468"/>
            <a:ext cx="7139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13" y="1791570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3184" y="2844104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655" y="3896638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479" y="2359853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055" y="345853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397" y="407774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1353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225467"/>
            <a:ext cx="8567802" cy="4722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5346" y="1202466"/>
            <a:ext cx="3886191" cy="2738568"/>
            <a:chOff x="134930" y="1230225"/>
            <a:chExt cx="3886191" cy="27385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5" t="25571" r="11646" b="5997"/>
            <a:stretch/>
          </p:blipFill>
          <p:spPr>
            <a:xfrm>
              <a:off x="2681238" y="1650238"/>
              <a:ext cx="1339883" cy="16659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30" y="1230225"/>
              <a:ext cx="2834406" cy="20859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3849" y="3445573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17661" y="1359598"/>
            <a:ext cx="3861350" cy="2738568"/>
            <a:chOff x="4917661" y="1359598"/>
            <a:chExt cx="3861350" cy="27385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5889357" y="1359598"/>
              <a:ext cx="1732346" cy="1644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1142" y="2058381"/>
              <a:ext cx="1837869" cy="13871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4917661" y="1779611"/>
              <a:ext cx="1732346" cy="16448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72982" y="3574946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ùm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9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979</Words>
  <Application>Microsoft Office PowerPoint</Application>
  <PresentationFormat>On-screen Show (16:9)</PresentationFormat>
  <Paragraphs>131</Paragraphs>
  <Slides>38</Slides>
  <Notes>17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Times New Roman</vt:lpstr>
      <vt:lpstr>iCiel Cadena</vt:lpstr>
      <vt:lpstr>#9Slide02 Noi dung dai</vt:lpstr>
      <vt:lpstr>Arial</vt:lpstr>
      <vt:lpstr>Anaheim</vt:lpstr>
      <vt:lpstr>Nunito</vt:lpstr>
      <vt:lpstr>Wingdings</vt:lpstr>
      <vt:lpstr>Calibri</vt:lpstr>
      <vt:lpstr>Aref Ruqaa</vt:lpstr>
      <vt:lpstr>Poppins</vt:lpstr>
      <vt:lpstr>#9Slide02 Tieu de dai</vt:lpstr>
      <vt:lpstr>Language Arts for High School - 9th Grade: POV and Narrative Voice by Slidesgo</vt:lpstr>
      <vt:lpstr>Office Theme</vt:lpstr>
      <vt:lpstr>PowerPoint Presentation</vt:lpstr>
      <vt:lpstr>PowerPoint Presentation</vt:lpstr>
      <vt:lpstr>PowerPoint Presentation</vt:lpstr>
      <vt:lpstr>Vương quốc Lào</vt:lpstr>
      <vt:lpstr>1. Quá trình hình thành và phát triển của Vương quốc</vt:lpstr>
      <vt:lpstr>Quá trình hình thành và phát triển của Vương quốc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HANG</cp:lastModifiedBy>
  <cp:revision>35</cp:revision>
  <dcterms:modified xsi:type="dcterms:W3CDTF">2022-12-02T01:36:40Z</dcterms:modified>
</cp:coreProperties>
</file>