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3"/>
    <p:sldId id="291" r:id="rId4"/>
    <p:sldId id="301" r:id="rId5"/>
    <p:sldId id="257" r:id="rId6"/>
    <p:sldId id="290" r:id="rId7"/>
    <p:sldId id="267" r:id="rId8"/>
    <p:sldId id="292" r:id="rId10"/>
    <p:sldId id="268" r:id="rId11"/>
    <p:sldId id="302" r:id="rId12"/>
    <p:sldId id="269" r:id="rId13"/>
    <p:sldId id="293" r:id="rId14"/>
    <p:sldId id="294" r:id="rId15"/>
    <p:sldId id="298" r:id="rId16"/>
    <p:sldId id="295" r:id="rId17"/>
    <p:sldId id="296" r:id="rId18"/>
    <p:sldId id="303" r:id="rId19"/>
    <p:sldId id="297" r:id="rId20"/>
    <p:sldId id="299" r:id="rId21"/>
    <p:sldId id="304" r:id="rId22"/>
    <p:sldId id="260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9787"/>
    <a:srgbClr val="3FC1E2"/>
    <a:srgbClr val="4E9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3" autoAdjust="0"/>
    <p:restoredTop sz="94660"/>
  </p:normalViewPr>
  <p:slideViewPr>
    <p:cSldViewPr snapToGrid="0">
      <p:cViewPr varScale="1">
        <p:scale>
          <a:sx n="61" d="100"/>
          <a:sy n="61" d="100"/>
        </p:scale>
        <p:origin x="1116" y="6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2CB6F-3021-4135-AE08-C9F4E26AA290}" type="doc">
      <dgm:prSet loTypeId="urn:microsoft.com/office/officeart/2005/8/layout/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E955EF-DA65-4911-935C-12BA09EA2334}">
      <dgm:prSet phldrT="[Text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200" dirty="0" smtClean="0">
              <a:latin typeface="Arial" panose="020B0604020202020204" pitchFamily="34" charset="0"/>
              <a:cs typeface="Arial" panose="020B0604020202020204" pitchFamily="34" charset="0"/>
            </a:rPr>
            <a:t>a) Hệ thống sông Hồng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D05268-3B6B-4931-8CD0-E1AE94A3B637}" cxnId="{82A490BC-AFC1-4566-B943-446E9EC20CE0}" type="parTrans">
      <dgm:prSet/>
      <dgm:spPr/>
      <dgm:t>
        <a:bodyPr/>
        <a:lstStyle/>
        <a:p>
          <a:endParaRPr lang="en-US" sz="1200"/>
        </a:p>
      </dgm:t>
    </dgm:pt>
    <dgm:pt modelId="{EB506103-03B1-4595-AEC0-E7F725123947}" cxnId="{82A490BC-AFC1-4566-B943-446E9EC20CE0}" type="sibTrans">
      <dgm:prSet/>
      <dgm:spPr/>
      <dgm:t>
        <a:bodyPr/>
        <a:lstStyle/>
        <a:p>
          <a:endParaRPr lang="en-US" sz="1200"/>
        </a:p>
      </dgm:t>
    </dgm:pt>
    <dgm:pt modelId="{1E0B69A1-BB84-40CD-B1EB-F12BF44F3775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200" smtClean="0">
              <a:latin typeface="Arial" panose="020B0604020202020204" pitchFamily="34" charset="0"/>
              <a:cs typeface="Arial" panose="020B0604020202020204" pitchFamily="34" charset="0"/>
            </a:rPr>
            <a:t>b) Hệ thống sông Thu Bồn</a:t>
          </a:r>
          <a:r>
            <a:rPr lang="en-US" sz="3200">
              <a:latin typeface="Arial" panose="020B0604020202020204" pitchFamily="34" charset="0"/>
              <a:cs typeface="Arial" panose="020B0604020202020204" pitchFamily="34" charset="0"/>
            </a:rPr>
            <a:t/>
          </a:r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63B95E-D7BE-451C-A780-4DB87F3B3ACC}" cxnId="{6B9113D1-E03D-4CAA-AA8B-D7F472A1E6B2}" type="parTrans">
      <dgm:prSet/>
      <dgm:spPr/>
      <dgm:t>
        <a:bodyPr/>
        <a:lstStyle/>
        <a:p>
          <a:endParaRPr lang="en-US" sz="1200"/>
        </a:p>
      </dgm:t>
    </dgm:pt>
    <dgm:pt modelId="{F505B989-4D1D-4AD0-B75A-C8F68584CD49}" cxnId="{6B9113D1-E03D-4CAA-AA8B-D7F472A1E6B2}" type="sibTrans">
      <dgm:prSet/>
      <dgm:spPr/>
      <dgm:t>
        <a:bodyPr/>
        <a:lstStyle/>
        <a:p>
          <a:endParaRPr lang="en-US" sz="1200"/>
        </a:p>
      </dgm:t>
    </dgm:pt>
    <dgm:pt modelId="{BFCE71BC-6F84-4F81-B46B-D180EB420050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200" dirty="0" smtClean="0">
              <a:latin typeface="Arial" panose="020B0604020202020204" pitchFamily="34" charset="0"/>
              <a:cs typeface="Arial" panose="020B0604020202020204" pitchFamily="34" charset="0"/>
            </a:rPr>
            <a:t>c)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sz="3200" dirty="0" smtClean="0">
              <a:latin typeface="Arial" panose="020B0604020202020204" pitchFamily="34" charset="0"/>
              <a:cs typeface="Arial" panose="020B0604020202020204" pitchFamily="34" charset="0"/>
            </a:rPr>
            <a:t>Hệ thống sông Cửu Long</a:t>
          </a:r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F24E7D-2958-4A9F-A5B1-A0E3CCCEA9CE}" cxnId="{D4B62DC3-9C1F-4521-AD5F-8774EFDCD15C}" type="parTrans">
      <dgm:prSet/>
      <dgm:spPr/>
      <dgm:t>
        <a:bodyPr/>
        <a:lstStyle/>
        <a:p>
          <a:endParaRPr lang="en-US" sz="1200"/>
        </a:p>
      </dgm:t>
    </dgm:pt>
    <dgm:pt modelId="{6F077199-6510-459F-B4FD-782ADD331885}" cxnId="{D4B62DC3-9C1F-4521-AD5F-8774EFDCD15C}" type="sibTrans">
      <dgm:prSet/>
      <dgm:spPr/>
      <dgm:t>
        <a:bodyPr/>
        <a:lstStyle/>
        <a:p>
          <a:endParaRPr lang="en-US" sz="1200"/>
        </a:p>
      </dgm:t>
    </dgm:pt>
    <dgm:pt modelId="{7F2DCE80-7F41-4DBB-ABBA-BD82188A44EB}" type="pres">
      <dgm:prSet presAssocID="{EF12CB6F-3021-4135-AE08-C9F4E26AA29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4C480E-B889-4C38-B46B-01BBA2467D06}" type="pres">
      <dgm:prSet presAssocID="{B0E955EF-DA65-4911-935C-12BA09EA2334}" presName="parentLin" presStyleCnt="0"/>
      <dgm:spPr/>
    </dgm:pt>
    <dgm:pt modelId="{72808FC3-C17D-4600-BC5C-99A3E809A21A}" type="pres">
      <dgm:prSet presAssocID="{B0E955EF-DA65-4911-935C-12BA09EA2334}" presName="parentLeftMargin" presStyleCnt="0"/>
      <dgm:spPr/>
      <dgm:t>
        <a:bodyPr/>
        <a:lstStyle/>
        <a:p>
          <a:endParaRPr lang="en-US"/>
        </a:p>
      </dgm:t>
    </dgm:pt>
    <dgm:pt modelId="{CFD2A284-0B4B-48D9-87B4-31D08E0A4CDB}" type="pres">
      <dgm:prSet presAssocID="{B0E955EF-DA65-4911-935C-12BA09EA233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23DA47-57BB-4D60-AF65-F4FE09C1D198}" type="pres">
      <dgm:prSet presAssocID="{B0E955EF-DA65-4911-935C-12BA09EA2334}" presName="negativeSpace" presStyleCnt="0"/>
      <dgm:spPr/>
    </dgm:pt>
    <dgm:pt modelId="{F3017287-0387-46A1-B026-4FFA41515289}" type="pres">
      <dgm:prSet presAssocID="{B0E955EF-DA65-4911-935C-12BA09EA2334}" presName="childText" presStyleLbl="conFgAcc1" presStyleIdx="0" presStyleCnt="3">
        <dgm:presLayoutVars>
          <dgm:bulletEnabled val="1"/>
        </dgm:presLayoutVars>
      </dgm:prSet>
      <dgm:spPr/>
    </dgm:pt>
    <dgm:pt modelId="{2B281685-8448-4759-85CD-ACDD56F167D3}" type="pres">
      <dgm:prSet presAssocID="{EB506103-03B1-4595-AEC0-E7F725123947}" presName="spaceBetweenRectangles" presStyleCnt="0"/>
      <dgm:spPr/>
    </dgm:pt>
    <dgm:pt modelId="{C893E94B-5FCF-4C7E-98B9-9A203EC77B5A}" type="pres">
      <dgm:prSet presAssocID="{1E0B69A1-BB84-40CD-B1EB-F12BF44F3775}" presName="parentLin" presStyleCnt="0"/>
      <dgm:spPr/>
    </dgm:pt>
    <dgm:pt modelId="{A70954C6-A973-4AD9-AFD0-5DC96BEB84A2}" type="pres">
      <dgm:prSet presAssocID="{1E0B69A1-BB84-40CD-B1EB-F12BF44F3775}" presName="parentLeftMargin" presStyleCnt="0"/>
      <dgm:spPr/>
      <dgm:t>
        <a:bodyPr/>
        <a:lstStyle/>
        <a:p>
          <a:endParaRPr lang="en-US"/>
        </a:p>
      </dgm:t>
    </dgm:pt>
    <dgm:pt modelId="{2C926A8E-D520-404B-8A00-1AA7BB72DF51}" type="pres">
      <dgm:prSet presAssocID="{1E0B69A1-BB84-40CD-B1EB-F12BF44F377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8766CD-E676-49D7-9FBB-B4826975DBA8}" type="pres">
      <dgm:prSet presAssocID="{1E0B69A1-BB84-40CD-B1EB-F12BF44F3775}" presName="negativeSpace" presStyleCnt="0"/>
      <dgm:spPr/>
    </dgm:pt>
    <dgm:pt modelId="{9C83DBDC-B9BC-4879-9FA2-6E00DF4517B8}" type="pres">
      <dgm:prSet presAssocID="{1E0B69A1-BB84-40CD-B1EB-F12BF44F3775}" presName="childText" presStyleLbl="conFgAcc1" presStyleIdx="1" presStyleCnt="3">
        <dgm:presLayoutVars>
          <dgm:bulletEnabled val="1"/>
        </dgm:presLayoutVars>
      </dgm:prSet>
      <dgm:spPr/>
    </dgm:pt>
    <dgm:pt modelId="{0D278B64-547A-48BA-9349-AE750654F937}" type="pres">
      <dgm:prSet presAssocID="{F505B989-4D1D-4AD0-B75A-C8F68584CD49}" presName="spaceBetweenRectangles" presStyleCnt="0"/>
      <dgm:spPr/>
    </dgm:pt>
    <dgm:pt modelId="{20CB3AF6-1345-4ABB-8BF9-079915A9D884}" type="pres">
      <dgm:prSet presAssocID="{BFCE71BC-6F84-4F81-B46B-D180EB420050}" presName="parentLin" presStyleCnt="0"/>
      <dgm:spPr/>
    </dgm:pt>
    <dgm:pt modelId="{C0EE3EB7-C473-46FB-9360-F99FD52AE550}" type="pres">
      <dgm:prSet presAssocID="{BFCE71BC-6F84-4F81-B46B-D180EB420050}" presName="parentLeftMargin" presStyleCnt="0"/>
      <dgm:spPr/>
      <dgm:t>
        <a:bodyPr/>
        <a:lstStyle/>
        <a:p>
          <a:endParaRPr lang="en-US"/>
        </a:p>
      </dgm:t>
    </dgm:pt>
    <dgm:pt modelId="{35DA4D1D-B3E1-4993-9229-1FA6EA1C8A7F}" type="pres">
      <dgm:prSet presAssocID="{BFCE71BC-6F84-4F81-B46B-D180EB42005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D1C66-C1CF-41DD-ADBF-C944A3EF5F1B}" type="pres">
      <dgm:prSet presAssocID="{BFCE71BC-6F84-4F81-B46B-D180EB420050}" presName="negativeSpace" presStyleCnt="0"/>
      <dgm:spPr/>
    </dgm:pt>
    <dgm:pt modelId="{818C3391-D042-43B1-806E-2BEFBE5038A3}" type="pres">
      <dgm:prSet presAssocID="{BFCE71BC-6F84-4F81-B46B-D180EB42005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2A490BC-AFC1-4566-B943-446E9EC20CE0}" srcId="{EF12CB6F-3021-4135-AE08-C9F4E26AA290}" destId="{B0E955EF-DA65-4911-935C-12BA09EA2334}" srcOrd="0" destOrd="0" parTransId="{43D05268-3B6B-4931-8CD0-E1AE94A3B637}" sibTransId="{EB506103-03B1-4595-AEC0-E7F725123947}"/>
    <dgm:cxn modelId="{6B9113D1-E03D-4CAA-AA8B-D7F472A1E6B2}" srcId="{EF12CB6F-3021-4135-AE08-C9F4E26AA290}" destId="{1E0B69A1-BB84-40CD-B1EB-F12BF44F3775}" srcOrd="1" destOrd="0" parTransId="{6863B95E-D7BE-451C-A780-4DB87F3B3ACC}" sibTransId="{F505B989-4D1D-4AD0-B75A-C8F68584CD49}"/>
    <dgm:cxn modelId="{D4B62DC3-9C1F-4521-AD5F-8774EFDCD15C}" srcId="{EF12CB6F-3021-4135-AE08-C9F4E26AA290}" destId="{BFCE71BC-6F84-4F81-B46B-D180EB420050}" srcOrd="2" destOrd="0" parTransId="{35F24E7D-2958-4A9F-A5B1-A0E3CCCEA9CE}" sibTransId="{6F077199-6510-459F-B4FD-782ADD331885}"/>
    <dgm:cxn modelId="{A594E889-9FBF-4822-A9DF-A752EAB20723}" type="presOf" srcId="{EF12CB6F-3021-4135-AE08-C9F4E26AA290}" destId="{7F2DCE80-7F41-4DBB-ABBA-BD82188A44EB}" srcOrd="0" destOrd="0" presId="urn:microsoft.com/office/officeart/2005/8/layout/list1"/>
    <dgm:cxn modelId="{2DFF3F00-B4AA-4CF0-B857-235E85EAF892}" type="presParOf" srcId="{7F2DCE80-7F41-4DBB-ABBA-BD82188A44EB}" destId="{C14C480E-B889-4C38-B46B-01BBA2467D06}" srcOrd="0" destOrd="0" presId="urn:microsoft.com/office/officeart/2005/8/layout/list1"/>
    <dgm:cxn modelId="{E7794175-515D-4C88-ADAD-ACBDA2F2DB23}" type="presParOf" srcId="{C14C480E-B889-4C38-B46B-01BBA2467D06}" destId="{72808FC3-C17D-4600-BC5C-99A3E809A21A}" srcOrd="0" destOrd="0" presId="urn:microsoft.com/office/officeart/2005/8/layout/list1"/>
    <dgm:cxn modelId="{DAF6AEEE-6226-480D-B1A2-948981E476EC}" type="presOf" srcId="{B0E955EF-DA65-4911-935C-12BA09EA2334}" destId="{72808FC3-C17D-4600-BC5C-99A3E809A21A}" srcOrd="0" destOrd="0" presId="urn:microsoft.com/office/officeart/2005/8/layout/list1"/>
    <dgm:cxn modelId="{86AE2BE8-F4DE-4034-98BD-9A3008B61511}" type="presParOf" srcId="{C14C480E-B889-4C38-B46B-01BBA2467D06}" destId="{CFD2A284-0B4B-48D9-87B4-31D08E0A4CDB}" srcOrd="1" destOrd="0" presId="urn:microsoft.com/office/officeart/2005/8/layout/list1"/>
    <dgm:cxn modelId="{FB25026F-0B22-4CB8-939E-543F57D1A2F3}" type="presOf" srcId="{B0E955EF-DA65-4911-935C-12BA09EA2334}" destId="{CFD2A284-0B4B-48D9-87B4-31D08E0A4CDB}" srcOrd="0" destOrd="0" presId="urn:microsoft.com/office/officeart/2005/8/layout/list1"/>
    <dgm:cxn modelId="{0825B646-FB4E-438E-B1CF-3C4C3BA31E90}" type="presParOf" srcId="{7F2DCE80-7F41-4DBB-ABBA-BD82188A44EB}" destId="{B223DA47-57BB-4D60-AF65-F4FE09C1D198}" srcOrd="1" destOrd="0" presId="urn:microsoft.com/office/officeart/2005/8/layout/list1"/>
    <dgm:cxn modelId="{EAFAAE46-5EB5-4F4D-B609-B2809D1F024C}" type="presParOf" srcId="{7F2DCE80-7F41-4DBB-ABBA-BD82188A44EB}" destId="{F3017287-0387-46A1-B026-4FFA41515289}" srcOrd="2" destOrd="0" presId="urn:microsoft.com/office/officeart/2005/8/layout/list1"/>
    <dgm:cxn modelId="{3535BFC9-F04B-497D-94BD-D70EC29B3769}" type="presParOf" srcId="{7F2DCE80-7F41-4DBB-ABBA-BD82188A44EB}" destId="{2B281685-8448-4759-85CD-ACDD56F167D3}" srcOrd="3" destOrd="0" presId="urn:microsoft.com/office/officeart/2005/8/layout/list1"/>
    <dgm:cxn modelId="{D980680B-960C-4D7C-BC0D-F83D65808A96}" type="presParOf" srcId="{7F2DCE80-7F41-4DBB-ABBA-BD82188A44EB}" destId="{C893E94B-5FCF-4C7E-98B9-9A203EC77B5A}" srcOrd="4" destOrd="0" presId="urn:microsoft.com/office/officeart/2005/8/layout/list1"/>
    <dgm:cxn modelId="{A80BD250-9EA7-4F30-8F15-8636C178492E}" type="presParOf" srcId="{C893E94B-5FCF-4C7E-98B9-9A203EC77B5A}" destId="{A70954C6-A973-4AD9-AFD0-5DC96BEB84A2}" srcOrd="0" destOrd="4" presId="urn:microsoft.com/office/officeart/2005/8/layout/list1"/>
    <dgm:cxn modelId="{68E650CB-D955-4535-A5B9-B9FB5047189E}" type="presOf" srcId="{1E0B69A1-BB84-40CD-B1EB-F12BF44F3775}" destId="{A70954C6-A973-4AD9-AFD0-5DC96BEB84A2}" srcOrd="0" destOrd="0" presId="urn:microsoft.com/office/officeart/2005/8/layout/list1"/>
    <dgm:cxn modelId="{90DFBB1C-9F5A-4B6A-BA94-08A8D8A28F44}" type="presParOf" srcId="{C893E94B-5FCF-4C7E-98B9-9A203EC77B5A}" destId="{2C926A8E-D520-404B-8A00-1AA7BB72DF51}" srcOrd="1" destOrd="4" presId="urn:microsoft.com/office/officeart/2005/8/layout/list1"/>
    <dgm:cxn modelId="{E648B7A9-E69A-41D2-A17A-7D4C7A03639F}" type="presOf" srcId="{1E0B69A1-BB84-40CD-B1EB-F12BF44F3775}" destId="{2C926A8E-D520-404B-8A00-1AA7BB72DF51}" srcOrd="0" destOrd="0" presId="urn:microsoft.com/office/officeart/2005/8/layout/list1"/>
    <dgm:cxn modelId="{E897EB05-98C8-473C-9279-2938A8C7825F}" type="presParOf" srcId="{7F2DCE80-7F41-4DBB-ABBA-BD82188A44EB}" destId="{398766CD-E676-49D7-9FBB-B4826975DBA8}" srcOrd="5" destOrd="0" presId="urn:microsoft.com/office/officeart/2005/8/layout/list1"/>
    <dgm:cxn modelId="{1AE87D36-8A57-4102-AECD-E69150879BB9}" type="presParOf" srcId="{7F2DCE80-7F41-4DBB-ABBA-BD82188A44EB}" destId="{9C83DBDC-B9BC-4879-9FA2-6E00DF4517B8}" srcOrd="6" destOrd="0" presId="urn:microsoft.com/office/officeart/2005/8/layout/list1"/>
    <dgm:cxn modelId="{FFA9636B-0313-4FFE-9BA8-CF86F8B81B42}" type="presParOf" srcId="{7F2DCE80-7F41-4DBB-ABBA-BD82188A44EB}" destId="{0D278B64-547A-48BA-9349-AE750654F937}" srcOrd="7" destOrd="0" presId="urn:microsoft.com/office/officeart/2005/8/layout/list1"/>
    <dgm:cxn modelId="{42255071-C6B4-43A7-9D6E-2F7609CA3749}" type="presParOf" srcId="{7F2DCE80-7F41-4DBB-ABBA-BD82188A44EB}" destId="{20CB3AF6-1345-4ABB-8BF9-079915A9D884}" srcOrd="8" destOrd="0" presId="urn:microsoft.com/office/officeart/2005/8/layout/list1"/>
    <dgm:cxn modelId="{DB1CE887-5EA4-4D83-9D34-C6444FFAEF24}" type="presParOf" srcId="{20CB3AF6-1345-4ABB-8BF9-079915A9D884}" destId="{C0EE3EB7-C473-46FB-9360-F99FD52AE550}" srcOrd="0" destOrd="8" presId="urn:microsoft.com/office/officeart/2005/8/layout/list1"/>
    <dgm:cxn modelId="{91617870-B5C9-4E9A-AA04-2450B9C03605}" type="presOf" srcId="{BFCE71BC-6F84-4F81-B46B-D180EB420050}" destId="{C0EE3EB7-C473-46FB-9360-F99FD52AE550}" srcOrd="0" destOrd="0" presId="urn:microsoft.com/office/officeart/2005/8/layout/list1"/>
    <dgm:cxn modelId="{4F3747E0-3464-4BAB-8ED4-46C6EA40B866}" type="presParOf" srcId="{20CB3AF6-1345-4ABB-8BF9-079915A9D884}" destId="{35DA4D1D-B3E1-4993-9229-1FA6EA1C8A7F}" srcOrd="1" destOrd="8" presId="urn:microsoft.com/office/officeart/2005/8/layout/list1"/>
    <dgm:cxn modelId="{3A0864EF-1FAA-4DFE-8FD7-B61650FBD83E}" type="presOf" srcId="{BFCE71BC-6F84-4F81-B46B-D180EB420050}" destId="{35DA4D1D-B3E1-4993-9229-1FA6EA1C8A7F}" srcOrd="0" destOrd="0" presId="urn:microsoft.com/office/officeart/2005/8/layout/list1"/>
    <dgm:cxn modelId="{27700AEE-1B2F-4BCD-AD7A-C2B2EF581648}" type="presParOf" srcId="{7F2DCE80-7F41-4DBB-ABBA-BD82188A44EB}" destId="{68BD1C66-C1CF-41DD-ADBF-C944A3EF5F1B}" srcOrd="9" destOrd="0" presId="urn:microsoft.com/office/officeart/2005/8/layout/list1"/>
    <dgm:cxn modelId="{A3541FE0-6537-4993-A054-FC3FCF1A64E2}" type="presParOf" srcId="{7F2DCE80-7F41-4DBB-ABBA-BD82188A44EB}" destId="{818C3391-D042-43B1-806E-2BEFBE5038A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309874" cy="5418667"/>
        <a:chOff x="0" y="0"/>
        <a:chExt cx="6309874" cy="5418667"/>
      </a:xfrm>
    </dsp:grpSpPr>
    <dsp:sp modelId="{F3017287-0387-46A1-B026-4FFA41515289}">
      <dsp:nvSpPr>
        <dsp:cNvPr id="5" name="Rectangles 4"/>
        <dsp:cNvSpPr/>
      </dsp:nvSpPr>
      <dsp:spPr bwMode="white">
        <a:xfrm>
          <a:off x="0" y="635554"/>
          <a:ext cx="6309874" cy="1033200"/>
        </a:xfrm>
        <a:prstGeom prst="rect">
          <a:avLst/>
        </a:prstGeom>
        <a:sp3d z="190500" extrusionH="12700" prstMaterial="plastic">
          <a:bevelT w="50800" h="50800"/>
        </a:sp3d>
      </dsp:spPr>
      <dsp:style>
        <a:lnRef idx="1">
          <a:schemeClr val="accent1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489716" tIns="853947" rIns="489716" bIns="291592" anchor="t"/>
        <a:lstStyle>
          <a:lvl1pPr algn="l">
            <a:defRPr sz="4100"/>
          </a:lvl1pPr>
          <a:lvl2pPr marL="285750" indent="-285750" algn="l">
            <a:defRPr sz="4100"/>
          </a:lvl2pPr>
          <a:lvl3pPr marL="571500" indent="-285750" algn="l">
            <a:defRPr sz="4100"/>
          </a:lvl3pPr>
          <a:lvl4pPr marL="857250" indent="-285750" algn="l">
            <a:defRPr sz="4100"/>
          </a:lvl4pPr>
          <a:lvl5pPr marL="1143000" indent="-285750" algn="l">
            <a:defRPr sz="4100"/>
          </a:lvl5pPr>
          <a:lvl6pPr marL="1428750" indent="-285750" algn="l">
            <a:defRPr sz="4100"/>
          </a:lvl6pPr>
          <a:lvl7pPr marL="1714500" indent="-285750" algn="l">
            <a:defRPr sz="4100"/>
          </a:lvl7pPr>
          <a:lvl8pPr marL="2000250" indent="-285750" algn="l">
            <a:defRPr sz="4100"/>
          </a:lvl8pPr>
          <a:lvl9pPr marL="2286000" indent="-285750" algn="l">
            <a:defRPr sz="4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635554"/>
        <a:ext cx="6309874" cy="1033200"/>
      </dsp:txXfrm>
    </dsp:sp>
    <dsp:sp modelId="{CFD2A284-0B4B-48D9-87B4-31D08E0A4CDB}">
      <dsp:nvSpPr>
        <dsp:cNvPr id="4" name="Rounded Rectangle 3"/>
        <dsp:cNvSpPr/>
      </dsp:nvSpPr>
      <dsp:spPr bwMode="white">
        <a:xfrm>
          <a:off x="315494" y="30393"/>
          <a:ext cx="4416912" cy="1210320"/>
        </a:xfrm>
        <a:prstGeom prst="roundRect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66948" tIns="0" rIns="166948" bIns="0" anchor="ctr"/>
        <a:lstStyle>
          <a:lvl1pPr algn="l">
            <a:defRPr sz="4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200" dirty="0" smtClean="0">
              <a:latin typeface="Arial" panose="020B0604020202020204" pitchFamily="34" charset="0"/>
              <a:cs typeface="Arial" panose="020B0604020202020204" pitchFamily="34" charset="0"/>
            </a:rPr>
            <a:t>a) Hệ thống sông Hồng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494" y="30393"/>
        <a:ext cx="4416912" cy="1210320"/>
      </dsp:txXfrm>
    </dsp:sp>
    <dsp:sp modelId="{9C83DBDC-B9BC-4879-9FA2-6E00DF4517B8}">
      <dsp:nvSpPr>
        <dsp:cNvPr id="8" name="Rectangles 7"/>
        <dsp:cNvSpPr/>
      </dsp:nvSpPr>
      <dsp:spPr bwMode="white">
        <a:xfrm>
          <a:off x="0" y="2495313"/>
          <a:ext cx="6309874" cy="1033200"/>
        </a:xfrm>
        <a:prstGeom prst="rect">
          <a:avLst/>
        </a:prstGeom>
        <a:sp3d z="190500" extrusionH="12700" prstMaterial="plastic">
          <a:bevelT w="50800" h="50800"/>
        </a:sp3d>
      </dsp:spPr>
      <dsp:style>
        <a:lnRef idx="1">
          <a:schemeClr val="accent1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489716" tIns="853947" rIns="489716" bIns="291592" anchor="t"/>
        <a:lstStyle>
          <a:lvl1pPr algn="l">
            <a:defRPr sz="4100"/>
          </a:lvl1pPr>
          <a:lvl2pPr marL="285750" indent="-285750" algn="l">
            <a:defRPr sz="4100"/>
          </a:lvl2pPr>
          <a:lvl3pPr marL="571500" indent="-285750" algn="l">
            <a:defRPr sz="4100"/>
          </a:lvl3pPr>
          <a:lvl4pPr marL="857250" indent="-285750" algn="l">
            <a:defRPr sz="4100"/>
          </a:lvl4pPr>
          <a:lvl5pPr marL="1143000" indent="-285750" algn="l">
            <a:defRPr sz="4100"/>
          </a:lvl5pPr>
          <a:lvl6pPr marL="1428750" indent="-285750" algn="l">
            <a:defRPr sz="4100"/>
          </a:lvl6pPr>
          <a:lvl7pPr marL="1714500" indent="-285750" algn="l">
            <a:defRPr sz="4100"/>
          </a:lvl7pPr>
          <a:lvl8pPr marL="2000250" indent="-285750" algn="l">
            <a:defRPr sz="4100"/>
          </a:lvl8pPr>
          <a:lvl9pPr marL="2286000" indent="-285750" algn="l">
            <a:defRPr sz="4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2495313"/>
        <a:ext cx="6309874" cy="1033200"/>
      </dsp:txXfrm>
    </dsp:sp>
    <dsp:sp modelId="{2C926A8E-D520-404B-8A00-1AA7BB72DF51}">
      <dsp:nvSpPr>
        <dsp:cNvPr id="7" name="Rounded Rectangle 6"/>
        <dsp:cNvSpPr/>
      </dsp:nvSpPr>
      <dsp:spPr bwMode="white">
        <a:xfrm>
          <a:off x="315494" y="1890153"/>
          <a:ext cx="4416912" cy="1210320"/>
        </a:xfrm>
        <a:prstGeom prst="roundRect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66948" tIns="0" rIns="166948" bIns="0" anchor="ctr"/>
        <a:lstStyle>
          <a:lvl1pPr algn="l">
            <a:defRPr sz="4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200" smtClean="0">
              <a:latin typeface="Arial" panose="020B0604020202020204" pitchFamily="34" charset="0"/>
              <a:cs typeface="Arial" panose="020B0604020202020204" pitchFamily="34" charset="0"/>
            </a:rPr>
            <a:t>b) Hệ thống sông Thu Bồn</a:t>
          </a:r>
          <a:endParaRPr lang="en-US" sz="3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494" y="1890153"/>
        <a:ext cx="4416912" cy="1210320"/>
      </dsp:txXfrm>
    </dsp:sp>
    <dsp:sp modelId="{818C3391-D042-43B1-806E-2BEFBE5038A3}">
      <dsp:nvSpPr>
        <dsp:cNvPr id="11" name="Rectangles 10"/>
        <dsp:cNvSpPr/>
      </dsp:nvSpPr>
      <dsp:spPr bwMode="white">
        <a:xfrm>
          <a:off x="0" y="4355074"/>
          <a:ext cx="6309874" cy="1033200"/>
        </a:xfrm>
        <a:prstGeom prst="rect">
          <a:avLst/>
        </a:prstGeom>
        <a:sp3d z="190500" extrusionH="12700" prstMaterial="plastic">
          <a:bevelT w="50800" h="50800"/>
        </a:sp3d>
      </dsp:spPr>
      <dsp:style>
        <a:lnRef idx="1">
          <a:schemeClr val="accent1"/>
        </a:lnRef>
        <a:fillRef idx="1">
          <a:schemeClr val="lt1">
            <a:alpha val="90000"/>
          </a:schemeClr>
        </a:fillRef>
        <a:effectRef idx="2">
          <a:scrgbClr r="0" g="0" b="0"/>
        </a:effectRef>
        <a:fontRef idx="minor"/>
      </dsp:style>
      <dsp:txBody>
        <a:bodyPr lIns="489716" tIns="853947" rIns="489716" bIns="291592" anchor="t"/>
        <a:lstStyle>
          <a:lvl1pPr algn="l">
            <a:defRPr sz="4100"/>
          </a:lvl1pPr>
          <a:lvl2pPr marL="285750" indent="-285750" algn="l">
            <a:defRPr sz="4100"/>
          </a:lvl2pPr>
          <a:lvl3pPr marL="571500" indent="-285750" algn="l">
            <a:defRPr sz="4100"/>
          </a:lvl3pPr>
          <a:lvl4pPr marL="857250" indent="-285750" algn="l">
            <a:defRPr sz="4100"/>
          </a:lvl4pPr>
          <a:lvl5pPr marL="1143000" indent="-285750" algn="l">
            <a:defRPr sz="4100"/>
          </a:lvl5pPr>
          <a:lvl6pPr marL="1428750" indent="-285750" algn="l">
            <a:defRPr sz="4100"/>
          </a:lvl6pPr>
          <a:lvl7pPr marL="1714500" indent="-285750" algn="l">
            <a:defRPr sz="4100"/>
          </a:lvl7pPr>
          <a:lvl8pPr marL="2000250" indent="-285750" algn="l">
            <a:defRPr sz="4100"/>
          </a:lvl8pPr>
          <a:lvl9pPr marL="2286000" indent="-285750" algn="l">
            <a:defRPr sz="41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4355074"/>
        <a:ext cx="6309874" cy="1033200"/>
      </dsp:txXfrm>
    </dsp:sp>
    <dsp:sp modelId="{35DA4D1D-B3E1-4993-9229-1FA6EA1C8A7F}">
      <dsp:nvSpPr>
        <dsp:cNvPr id="10" name="Rounded Rectangle 9"/>
        <dsp:cNvSpPr/>
      </dsp:nvSpPr>
      <dsp:spPr bwMode="white">
        <a:xfrm>
          <a:off x="315494" y="3749913"/>
          <a:ext cx="4416912" cy="1210320"/>
        </a:xfrm>
        <a:prstGeom prst="roundRect">
          <a:avLst/>
        </a:prstGeom>
        <a:sp3d prstMaterial="plastic">
          <a:bevelT w="120900" h="88900"/>
          <a:bevelB w="88900" h="31750" prst="angle"/>
        </a:sp3d>
      </dsp:spPr>
      <dsp:style>
        <a:lnRef idx="0">
          <a:schemeClr val="lt1"/>
        </a:lnRef>
        <a:fillRef idx="3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66948" tIns="0" rIns="166948" bIns="0" anchor="ctr"/>
        <a:lstStyle>
          <a:lvl1pPr algn="l">
            <a:defRPr sz="4100"/>
          </a:lvl1pPr>
          <a:lvl2pPr marL="285750" indent="-285750" algn="l">
            <a:defRPr sz="3100"/>
          </a:lvl2pPr>
          <a:lvl3pPr marL="571500" indent="-285750" algn="l">
            <a:defRPr sz="3100"/>
          </a:lvl3pPr>
          <a:lvl4pPr marL="857250" indent="-285750" algn="l">
            <a:defRPr sz="3100"/>
          </a:lvl4pPr>
          <a:lvl5pPr marL="1143000" indent="-285750" algn="l">
            <a:defRPr sz="3100"/>
          </a:lvl5pPr>
          <a:lvl6pPr marL="1428750" indent="-285750" algn="l">
            <a:defRPr sz="3100"/>
          </a:lvl6pPr>
          <a:lvl7pPr marL="1714500" indent="-285750" algn="l">
            <a:defRPr sz="3100"/>
          </a:lvl7pPr>
          <a:lvl8pPr marL="2000250" indent="-285750" algn="l">
            <a:defRPr sz="3100"/>
          </a:lvl8pPr>
          <a:lvl9pPr marL="2286000" indent="-285750" algn="l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sz="3200" dirty="0" smtClean="0">
              <a:latin typeface="Arial" panose="020B0604020202020204" pitchFamily="34" charset="0"/>
              <a:cs typeface="Arial" panose="020B0604020202020204" pitchFamily="34" charset="0"/>
            </a:rPr>
            <a:t>c)</a:t>
          </a:r>
          <a:r>
            <a:rPr lang="en-US" sz="3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vi-VN" sz="3200" dirty="0" smtClean="0">
              <a:latin typeface="Arial" panose="020B0604020202020204" pitchFamily="34" charset="0"/>
              <a:cs typeface="Arial" panose="020B0604020202020204" pitchFamily="34" charset="0"/>
            </a:rPr>
            <a:t>Hệ thống sông Cửu Long</a:t>
          </a:r>
          <a:endParaRPr lang="en-US" sz="3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494" y="3749913"/>
        <a:ext cx="4416912" cy="1210320"/>
      </dsp:txXfrm>
    </dsp:sp>
    <dsp:sp modelId="{72808FC3-C17D-4600-BC5C-99A3E809A21A}">
      <dsp:nvSpPr>
        <dsp:cNvPr id="3" name="Rectangles 2" hidden="1"/>
        <dsp:cNvSpPr/>
      </dsp:nvSpPr>
      <dsp:spPr>
        <a:xfrm>
          <a:off x="0" y="30393"/>
          <a:ext cx="315494" cy="1210320"/>
        </a:xfrm>
        <a:prstGeom prst="rect">
          <a:avLst/>
        </a:prstGeom>
      </dsp:spPr>
      <dsp:txXfrm>
        <a:off x="0" y="30393"/>
        <a:ext cx="315494" cy="1210320"/>
      </dsp:txXfrm>
    </dsp:sp>
    <dsp:sp modelId="{A70954C6-A973-4AD9-AFD0-5DC96BEB84A2}">
      <dsp:nvSpPr>
        <dsp:cNvPr id="6" name="Rectangles 5" hidden="1"/>
        <dsp:cNvSpPr/>
      </dsp:nvSpPr>
      <dsp:spPr>
        <a:xfrm>
          <a:off x="0" y="1890153"/>
          <a:ext cx="315494" cy="1210320"/>
        </a:xfrm>
        <a:prstGeom prst="rect">
          <a:avLst/>
        </a:prstGeom>
      </dsp:spPr>
      <dsp:txXfrm>
        <a:off x="0" y="1890153"/>
        <a:ext cx="315494" cy="1210320"/>
      </dsp:txXfrm>
    </dsp:sp>
    <dsp:sp modelId="{C0EE3EB7-C473-46FB-9360-F99FD52AE550}">
      <dsp:nvSpPr>
        <dsp:cNvPr id="9" name="Rectangles 8" hidden="1"/>
        <dsp:cNvSpPr/>
      </dsp:nvSpPr>
      <dsp:spPr>
        <a:xfrm>
          <a:off x="0" y="3749913"/>
          <a:ext cx="315494" cy="1210320"/>
        </a:xfrm>
        <a:prstGeom prst="rect">
          <a:avLst/>
        </a:prstGeom>
      </dsp:spPr>
      <dsp:txXfrm>
        <a:off x="0" y="3749913"/>
        <a:ext cx="315494" cy="1210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A94CF-B463-48F9-9AD5-3E97935E835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25D3A-A210-48B6-9B19-68B15315BD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9768A-5514-44B3-9E8F-66D0EB0B48E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0A293-19EA-4C48-800B-E9FE8B1AF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5"/>
          <a:stretch>
            <a:fillRect/>
          </a:stretch>
        </p:blipFill>
        <p:spPr>
          <a:xfrm>
            <a:off x="47296" y="-76201"/>
            <a:ext cx="12192000" cy="337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1838"/>
            <a:ext cx="12192000" cy="3776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96" y="1888038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THUỶ VĂN</a:t>
            </a:r>
            <a:b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HỆ THỐNG SÔNG LỚN Ở NƯỚC TA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296" y="4492621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2, 3)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redsvn.net/wp-content/uploads/2020/08/Song-Thu-Bon-08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8"/>
          <a:stretch>
            <a:fillRect/>
          </a:stretch>
        </p:blipFill>
        <p:spPr bwMode="auto">
          <a:xfrm>
            <a:off x="13138" y="1917290"/>
            <a:ext cx="12178862" cy="494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0928" y="162232"/>
            <a:ext cx="6603209" cy="159282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3200" dirty="0" smtClean="0">
                <a:solidFill>
                  <a:srgbClr val="C00000"/>
                </a:solidFill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 </a:t>
            </a:r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sông Thu Bồn bắt nguồn từ tên gọi của </a:t>
            </a:r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 Thu Bồn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– một người phụ nữ đã đi vào truyền thuyết, được tôn vinh ở mảnh đất Quảng Nam.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" y="162232"/>
            <a:ext cx="5037833" cy="3076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2850" y="160667"/>
            <a:ext cx="4429452" cy="143953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2850" y="1600200"/>
            <a:ext cx="44294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 phụ lưu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chiều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dài </a:t>
            </a:r>
            <a:r>
              <a:rPr lang="vi-VN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km. </a:t>
            </a:r>
            <a:endParaRPr lang="vi-VN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l="37920"/>
          <a:stretch>
            <a:fillRect/>
          </a:stretch>
        </p:blipFill>
        <p:spPr>
          <a:xfrm>
            <a:off x="7105365" y="4318655"/>
            <a:ext cx="4990334" cy="3705217"/>
          </a:xfrm>
          <a:prstGeom prst="rect">
            <a:avLst/>
          </a:prstGeom>
        </p:spPr>
      </p:pic>
      <p:pic>
        <p:nvPicPr>
          <p:cNvPr id="12290" name="Picture 2" descr="http://www.basin-info.net/images/vietnam/vietnam1_gro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0"/>
          <a:stretch>
            <a:fillRect/>
          </a:stretch>
        </p:blipFill>
        <p:spPr bwMode="auto">
          <a:xfrm>
            <a:off x="124044" y="160667"/>
            <a:ext cx="6981606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7612" y="160667"/>
            <a:ext cx="3704690" cy="143953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r="21304"/>
          <a:stretch>
            <a:fillRect/>
          </a:stretch>
        </p:blipFill>
        <p:spPr>
          <a:xfrm>
            <a:off x="140738" y="160667"/>
            <a:ext cx="7836614" cy="65913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606800" y="1651000"/>
            <a:ext cx="2286000" cy="2603500"/>
          </a:xfrm>
          <a:custGeom>
            <a:avLst/>
            <a:gdLst>
              <a:gd name="connsiteX0" fmla="*/ 0 w 2286000"/>
              <a:gd name="connsiteY0" fmla="*/ 2603500 h 2603500"/>
              <a:gd name="connsiteX1" fmla="*/ 25400 w 2286000"/>
              <a:gd name="connsiteY1" fmla="*/ 2425700 h 2603500"/>
              <a:gd name="connsiteX2" fmla="*/ 139700 w 2286000"/>
              <a:gd name="connsiteY2" fmla="*/ 2298700 h 2603500"/>
              <a:gd name="connsiteX3" fmla="*/ 292100 w 2286000"/>
              <a:gd name="connsiteY3" fmla="*/ 2171700 h 2603500"/>
              <a:gd name="connsiteX4" fmla="*/ 431800 w 2286000"/>
              <a:gd name="connsiteY4" fmla="*/ 2032000 h 2603500"/>
              <a:gd name="connsiteX5" fmla="*/ 546100 w 2286000"/>
              <a:gd name="connsiteY5" fmla="*/ 1841500 h 2603500"/>
              <a:gd name="connsiteX6" fmla="*/ 647700 w 2286000"/>
              <a:gd name="connsiteY6" fmla="*/ 1739900 h 2603500"/>
              <a:gd name="connsiteX7" fmla="*/ 558800 w 2286000"/>
              <a:gd name="connsiteY7" fmla="*/ 1536700 h 2603500"/>
              <a:gd name="connsiteX8" fmla="*/ 508000 w 2286000"/>
              <a:gd name="connsiteY8" fmla="*/ 1384300 h 2603500"/>
              <a:gd name="connsiteX9" fmla="*/ 596900 w 2286000"/>
              <a:gd name="connsiteY9" fmla="*/ 1231900 h 2603500"/>
              <a:gd name="connsiteX10" fmla="*/ 685800 w 2286000"/>
              <a:gd name="connsiteY10" fmla="*/ 1104900 h 2603500"/>
              <a:gd name="connsiteX11" fmla="*/ 774700 w 2286000"/>
              <a:gd name="connsiteY11" fmla="*/ 876300 h 2603500"/>
              <a:gd name="connsiteX12" fmla="*/ 762000 w 2286000"/>
              <a:gd name="connsiteY12" fmla="*/ 596900 h 2603500"/>
              <a:gd name="connsiteX13" fmla="*/ 1117600 w 2286000"/>
              <a:gd name="connsiteY13" fmla="*/ 381000 h 2603500"/>
              <a:gd name="connsiteX14" fmla="*/ 1358900 w 2286000"/>
              <a:gd name="connsiteY14" fmla="*/ 279400 h 2603500"/>
              <a:gd name="connsiteX15" fmla="*/ 1765300 w 2286000"/>
              <a:gd name="connsiteY15" fmla="*/ 279400 h 2603500"/>
              <a:gd name="connsiteX16" fmla="*/ 1866900 w 2286000"/>
              <a:gd name="connsiteY16" fmla="*/ 190500 h 2603500"/>
              <a:gd name="connsiteX17" fmla="*/ 2019300 w 2286000"/>
              <a:gd name="connsiteY17" fmla="*/ 177800 h 2603500"/>
              <a:gd name="connsiteX18" fmla="*/ 2209800 w 2286000"/>
              <a:gd name="connsiteY18" fmla="*/ 101600 h 2603500"/>
              <a:gd name="connsiteX19" fmla="*/ 2286000 w 2286000"/>
              <a:gd name="connsiteY19" fmla="*/ 0 h 260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86000" h="2603500">
                <a:moveTo>
                  <a:pt x="0" y="2603500"/>
                </a:moveTo>
                <a:cubicBezTo>
                  <a:pt x="1058" y="2540000"/>
                  <a:pt x="2117" y="2476500"/>
                  <a:pt x="25400" y="2425700"/>
                </a:cubicBezTo>
                <a:cubicBezTo>
                  <a:pt x="48683" y="2374900"/>
                  <a:pt x="95250" y="2341033"/>
                  <a:pt x="139700" y="2298700"/>
                </a:cubicBezTo>
                <a:cubicBezTo>
                  <a:pt x="184150" y="2256367"/>
                  <a:pt x="243417" y="2216150"/>
                  <a:pt x="292100" y="2171700"/>
                </a:cubicBezTo>
                <a:cubicBezTo>
                  <a:pt x="340783" y="2127250"/>
                  <a:pt x="389467" y="2087033"/>
                  <a:pt x="431800" y="2032000"/>
                </a:cubicBezTo>
                <a:cubicBezTo>
                  <a:pt x="474133" y="1976967"/>
                  <a:pt x="510117" y="1890183"/>
                  <a:pt x="546100" y="1841500"/>
                </a:cubicBezTo>
                <a:cubicBezTo>
                  <a:pt x="582083" y="1792817"/>
                  <a:pt x="645583" y="1790700"/>
                  <a:pt x="647700" y="1739900"/>
                </a:cubicBezTo>
                <a:cubicBezTo>
                  <a:pt x="649817" y="1689100"/>
                  <a:pt x="582083" y="1595967"/>
                  <a:pt x="558800" y="1536700"/>
                </a:cubicBezTo>
                <a:cubicBezTo>
                  <a:pt x="535517" y="1477433"/>
                  <a:pt x="501650" y="1435100"/>
                  <a:pt x="508000" y="1384300"/>
                </a:cubicBezTo>
                <a:cubicBezTo>
                  <a:pt x="514350" y="1333500"/>
                  <a:pt x="567267" y="1278467"/>
                  <a:pt x="596900" y="1231900"/>
                </a:cubicBezTo>
                <a:cubicBezTo>
                  <a:pt x="626533" y="1185333"/>
                  <a:pt x="656167" y="1164167"/>
                  <a:pt x="685800" y="1104900"/>
                </a:cubicBezTo>
                <a:cubicBezTo>
                  <a:pt x="715433" y="1045633"/>
                  <a:pt x="762000" y="960967"/>
                  <a:pt x="774700" y="876300"/>
                </a:cubicBezTo>
                <a:cubicBezTo>
                  <a:pt x="787400" y="791633"/>
                  <a:pt x="704850" y="679450"/>
                  <a:pt x="762000" y="596900"/>
                </a:cubicBezTo>
                <a:cubicBezTo>
                  <a:pt x="819150" y="514350"/>
                  <a:pt x="1018117" y="433917"/>
                  <a:pt x="1117600" y="381000"/>
                </a:cubicBezTo>
                <a:cubicBezTo>
                  <a:pt x="1217083" y="328083"/>
                  <a:pt x="1250950" y="296333"/>
                  <a:pt x="1358900" y="279400"/>
                </a:cubicBezTo>
                <a:cubicBezTo>
                  <a:pt x="1466850" y="262467"/>
                  <a:pt x="1680633" y="294217"/>
                  <a:pt x="1765300" y="279400"/>
                </a:cubicBezTo>
                <a:cubicBezTo>
                  <a:pt x="1849967" y="264583"/>
                  <a:pt x="1824567" y="207433"/>
                  <a:pt x="1866900" y="190500"/>
                </a:cubicBezTo>
                <a:cubicBezTo>
                  <a:pt x="1909233" y="173567"/>
                  <a:pt x="1962150" y="192617"/>
                  <a:pt x="2019300" y="177800"/>
                </a:cubicBezTo>
                <a:cubicBezTo>
                  <a:pt x="2076450" y="162983"/>
                  <a:pt x="2165350" y="131233"/>
                  <a:pt x="2209800" y="101600"/>
                </a:cubicBezTo>
                <a:cubicBezTo>
                  <a:pt x="2254250" y="71967"/>
                  <a:pt x="2270125" y="35983"/>
                  <a:pt x="2286000" y="0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87576" y="1650832"/>
            <a:ext cx="370469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ác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sông, suối trong hệ thống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sông thường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ngắn,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dốc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725" y="5815432"/>
            <a:ext cx="4005203" cy="2367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2544"/>
            <a:ext cx="10515600" cy="7794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ATLAT NƠI SÔNG THU BỒN ĐỔ RA 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0450" y="714374"/>
            <a:ext cx="4573089" cy="1076325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Đổ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ra biển ở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 Đại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các chi lưu khác. 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18375" r="17275"/>
          <a:stretch>
            <a:fillRect/>
          </a:stretch>
        </p:blipFill>
        <p:spPr>
          <a:xfrm>
            <a:off x="145037" y="722402"/>
            <a:ext cx="7093963" cy="602956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400" y="714373"/>
            <a:ext cx="7086600" cy="6037593"/>
            <a:chOff x="152400" y="714373"/>
            <a:chExt cx="7086600" cy="60375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8764"/>
            <a:stretch>
              <a:fillRect/>
            </a:stretch>
          </p:blipFill>
          <p:spPr>
            <a:xfrm>
              <a:off x="152400" y="714373"/>
              <a:ext cx="7086600" cy="603759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240440" y="4977701"/>
              <a:ext cx="16129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smtClean="0">
                  <a:solidFill>
                    <a:srgbClr val="FFFF00"/>
                  </a:solidFill>
                </a:rPr>
                <a:t>C</a:t>
              </a:r>
              <a:r>
                <a:rPr lang="vi-VN" sz="3600" dirty="0" smtClean="0">
                  <a:solidFill>
                    <a:srgbClr val="FFFF00"/>
                  </a:solidFill>
                </a:rPr>
                <a:t>ửa </a:t>
              </a:r>
              <a:r>
                <a:rPr lang="vi-VN" sz="3600" dirty="0">
                  <a:solidFill>
                    <a:srgbClr val="FFFF00"/>
                  </a:solidFill>
                </a:rPr>
                <a:t>Đại </a:t>
              </a:r>
              <a:endParaRPr lang="en-US" sz="36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5466" t="16927" r="18389" b="17708"/>
          <a:stretch>
            <a:fillRect/>
          </a:stretch>
        </p:blipFill>
        <p:spPr>
          <a:xfrm>
            <a:off x="7410450" y="2103529"/>
            <a:ext cx="4572000" cy="46484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64133" y="2103529"/>
            <a:ext cx="2146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Vịnh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vi-VN" sz="3200" dirty="0" smtClean="0">
                <a:solidFill>
                  <a:schemeClr val="bg1"/>
                </a:solidFill>
              </a:rPr>
              <a:t>cửa </a:t>
            </a:r>
            <a:r>
              <a:rPr lang="vi-VN" sz="3200" dirty="0">
                <a:solidFill>
                  <a:schemeClr val="bg1"/>
                </a:solidFill>
              </a:rPr>
              <a:t>Đại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7612" y="160667"/>
            <a:ext cx="3704690" cy="1439534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Bồn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87612" y="1600200"/>
            <a:ext cx="3704690" cy="230832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dirty="0" smtClean="0">
                <a:solidFill>
                  <a:srgbClr val="FF0000"/>
                </a:solidFill>
              </a:rPr>
              <a:t>Mùa </a:t>
            </a:r>
            <a:r>
              <a:rPr lang="vi-VN" sz="3600" dirty="0">
                <a:solidFill>
                  <a:srgbClr val="FF0000"/>
                </a:solidFill>
              </a:rPr>
              <a:t>lũ </a:t>
            </a:r>
            <a:r>
              <a:rPr lang="vi-VN" sz="3600" dirty="0"/>
              <a:t>chính từ tháng </a:t>
            </a:r>
            <a:r>
              <a:rPr lang="en-US" sz="3600" dirty="0" smtClean="0">
                <a:solidFill>
                  <a:srgbClr val="FF0000"/>
                </a:solidFill>
              </a:rPr>
              <a:t>10</a:t>
            </a:r>
            <a:r>
              <a:rPr lang="vi-VN" sz="3600" dirty="0" smtClean="0">
                <a:solidFill>
                  <a:srgbClr val="FF0000"/>
                </a:solidFill>
              </a:rPr>
              <a:t> </a:t>
            </a:r>
            <a:r>
              <a:rPr lang="vi-VN" sz="3600" dirty="0">
                <a:solidFill>
                  <a:srgbClr val="FF0000"/>
                </a:solidFill>
              </a:rPr>
              <a:t>đến tháng 12</a:t>
            </a:r>
            <a:r>
              <a:rPr lang="vi-VN" sz="3600" dirty="0"/>
              <a:t>, chiếm </a:t>
            </a:r>
            <a:r>
              <a:rPr lang="vi-VN" sz="3600" dirty="0">
                <a:solidFill>
                  <a:srgbClr val="FF0000"/>
                </a:solidFill>
              </a:rPr>
              <a:t>65</a:t>
            </a:r>
            <a:r>
              <a:rPr lang="vi-VN" sz="3600" dirty="0">
                <a:solidFill>
                  <a:srgbClr val="FF0000"/>
                </a:solidFill>
                <a:latin typeface="#9Slide03 AllRoundGothic" panose="020B0703020202020104" pitchFamily="34" charset="-93"/>
              </a:rPr>
              <a:t>% </a:t>
            </a:r>
            <a:r>
              <a:rPr lang="vi-VN" sz="3600" dirty="0"/>
              <a:t>lượng nước cả năm.</a:t>
            </a:r>
            <a:endParaRPr lang="vi-VN" sz="3600" dirty="0"/>
          </a:p>
        </p:txBody>
      </p:sp>
      <p:pic>
        <p:nvPicPr>
          <p:cNvPr id="10242" name="Picture 2" descr="Quảng Nam: Lũ tại hạ lưu sông Thu Bồn đang lê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7"/>
          <a:stretch>
            <a:fillRect/>
          </a:stretch>
        </p:blipFill>
        <p:spPr bwMode="auto">
          <a:xfrm>
            <a:off x="190500" y="160667"/>
            <a:ext cx="779221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313" y="5204315"/>
            <a:ext cx="4057650" cy="26601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87612" y="1605642"/>
            <a:ext cx="3704690" cy="45231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đặc điểm của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hình, khí hậu và mạng lưới sông,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lũ tại hệ thống sông Thu Bồn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 rất nhanh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đột ngột,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nhất là khi gặp bão và mưa lớn.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574"/>
            <a:ext cx="4840530" cy="6847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530" y="160667"/>
            <a:ext cx="7151772" cy="810883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 Công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0720" y="0"/>
            <a:ext cx="4682030" cy="63898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11115" y="1673860"/>
            <a:ext cx="7080885" cy="30429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no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Á),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029200" cy="6862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835" y="0"/>
            <a:ext cx="6962140" cy="1520825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HỆ THỐNG SÔNG MÊ CÔNG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52571" y="1841983"/>
            <a:ext cx="6651045" cy="119888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Riêng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ở Việt Nam có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286 phụ lưu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lớn nhất là sông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Srê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Pô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9817"/>
          <a:stretch>
            <a:fillRect/>
          </a:stretch>
        </p:blipFill>
        <p:spPr>
          <a:xfrm>
            <a:off x="5030016" y="3041054"/>
            <a:ext cx="6651045" cy="35517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85591" y="1989926"/>
            <a:ext cx="6651045" cy="50158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Sông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Srê Pôk là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 lưu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quan trọng của sông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 Kông.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Sông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Srê Pôk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nằm ở phía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Trường Sơn.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Sông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Srê Pôk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không đổ thẳng ra biển như các dòng sông khác mà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 sang vùng đất của Capuchia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sau đó xuôi về mền Tây Nam Bộ sau đó mới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 mình ra biển lớn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(Người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ta hay gọi dòng sông này là dòng sông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 ngược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t="76478" r="51668" b="3180"/>
          <a:stretch>
            <a:fillRect/>
          </a:stretch>
        </p:blipFill>
        <p:spPr>
          <a:xfrm>
            <a:off x="0" y="257364"/>
            <a:ext cx="8055429" cy="6194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7612" y="160667"/>
            <a:ext cx="3704690" cy="1439534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 Công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71369" y="2151727"/>
            <a:ext cx="3704690" cy="3046095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/>
              <a:t>-	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lưu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lớn ở Việt Nam là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Tiền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Hậu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cùng hệ thống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 rạch chằng chịt.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87244" y="5375016"/>
            <a:ext cx="3704690" cy="1076325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Mạng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lưới sông có hình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lông chim. 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rcmekong.org/assets/Graphics-Maps/About-Mekong/figure2-river-system-4000kmnew__FitWzEwODAsMTkyMF0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/>
          <a:stretch>
            <a:fillRect/>
          </a:stretch>
        </p:blipFill>
        <p:spPr bwMode="auto">
          <a:xfrm>
            <a:off x="7197212" y="126124"/>
            <a:ext cx="4924375" cy="67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5577" y="143009"/>
            <a:ext cx="7248366" cy="96021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Cửu</a:t>
            </a:r>
            <a:r>
              <a: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5436" y="1246233"/>
            <a:ext cx="7061775" cy="1076325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/>
              <a:t>(</a:t>
            </a:r>
            <a:r>
              <a:rPr lang="en-US" sz="3200" dirty="0" err="1"/>
              <a:t>Trung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)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37" y="2351186"/>
            <a:ext cx="7087352" cy="3986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7385" y="160655"/>
            <a:ext cx="3804285" cy="265811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THỐNG SÔNG Mê Công</a:t>
            </a:r>
            <a:endParaRPr lang="en-US" sz="40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015" y="160655"/>
            <a:ext cx="4314825" cy="2430145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vi-VN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Mùa 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lũ kéo dài từ 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7 đến tháng 11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, lượng nước mùa lũ chiếm khoảng 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tổng lượng nước cả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năm.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87690" y="2892425"/>
            <a:ext cx="3903980" cy="4030980"/>
          </a:xfrm>
          <a:prstGeom prst="rect">
            <a:avLst/>
          </a:prstGeom>
          <a:ln>
            <a:solidFill>
              <a:srgbClr val="C0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Nhờ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mạng lưới sông dạng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lông chim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được điều tiết bởi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ồ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Tôn-lê Sáp (Campuchia) nên vào mùa lũ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lên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 chậm.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26940"/>
          <a:stretch>
            <a:fillRect/>
          </a:stretch>
        </p:blipFill>
        <p:spPr>
          <a:xfrm>
            <a:off x="119555" y="2806262"/>
            <a:ext cx="7968359" cy="3865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510" y="160655"/>
            <a:ext cx="3627120" cy="2580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113030"/>
            <a:ext cx="10402570" cy="8693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cap="smal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4800" cap="sm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800" cap="smal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800" cap="sm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cap="smal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cap="sm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cap="smal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800" cap="sm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cap="smal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800" cap="sm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cap="smal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800" cap="sm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cap="smal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cap="sm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Subtitle 2"/>
          <p:cNvSpPr>
            <a:spLocks noGrp="1"/>
          </p:cNvSpPr>
          <p:nvPr>
            <p:ph type="subTitle" idx="1"/>
          </p:nvPr>
        </p:nvSpPr>
        <p:spPr>
          <a:xfrm>
            <a:off x="2493506" y="1382251"/>
            <a:ext cx="2382121" cy="1162050"/>
          </a:xfrm>
          <a:ln>
            <a:noFill/>
            <a:prstDash val="sysDot"/>
          </a:ln>
        </p:spPr>
        <p:txBody>
          <a:bodyPr anchor="ctr"/>
          <a:lstStyle/>
          <a:p>
            <a:r>
              <a:rPr lang="en-US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  <a:endParaRPr lang="en-US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96"/>
          <p:cNvSpPr/>
          <p:nvPr/>
        </p:nvSpPr>
        <p:spPr bwMode="auto">
          <a:xfrm>
            <a:off x="2470714" y="1382251"/>
            <a:ext cx="2404913" cy="1168400"/>
          </a:xfrm>
          <a:prstGeom prst="rect">
            <a:avLst/>
          </a:prstGeom>
          <a:noFill/>
          <a:ln w="9525">
            <a:solidFill>
              <a:srgbClr val="2D20DF"/>
            </a:solidFill>
            <a:prstDash val="lgDashDot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Subtitle 2"/>
          <p:cNvSpPr txBox="1"/>
          <p:nvPr/>
        </p:nvSpPr>
        <p:spPr>
          <a:xfrm>
            <a:off x="2493506" y="3208082"/>
            <a:ext cx="2382121" cy="1162050"/>
          </a:xfrm>
          <a:ln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SƯU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TẦM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baseline="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baseline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aseline="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baseline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 bwMode="auto">
          <a:xfrm>
            <a:off x="2491961" y="3201732"/>
            <a:ext cx="2404913" cy="1168400"/>
          </a:xfrm>
          <a:prstGeom prst="rect">
            <a:avLst/>
          </a:prstGeom>
          <a:noFill/>
          <a:ln w="9525">
            <a:solidFill>
              <a:srgbClr val="2D20DF"/>
            </a:solidFill>
            <a:prstDash val="lgDashDot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5064455" y="1264153"/>
            <a:ext cx="58057" cy="474163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</a:ln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7" name="Subtitle 2"/>
          <p:cNvSpPr txBox="1"/>
          <p:nvPr/>
        </p:nvSpPr>
        <p:spPr>
          <a:xfrm>
            <a:off x="2493506" y="4862168"/>
            <a:ext cx="2382121" cy="1162050"/>
          </a:xfrm>
          <a:ln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 MINH</a:t>
            </a:r>
            <a:endParaRPr lang="en-US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Rectangle 107"/>
          <p:cNvSpPr/>
          <p:nvPr/>
        </p:nvSpPr>
        <p:spPr bwMode="auto">
          <a:xfrm>
            <a:off x="2491961" y="4855818"/>
            <a:ext cx="2404913" cy="1168400"/>
          </a:xfrm>
          <a:prstGeom prst="rect">
            <a:avLst/>
          </a:prstGeom>
          <a:noFill/>
          <a:ln w="9525">
            <a:solidFill>
              <a:srgbClr val="2D20DF"/>
            </a:solidFill>
            <a:prstDash val="lgDashDot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0" name="Picture 1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54" y="5032930"/>
            <a:ext cx="1486932" cy="991288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57">
                        <a14:foregroundMark x1="11304" y1="40257" x2="19783" y2="78801"/>
                        <a14:foregroundMark x1="19348" y1="84797" x2="80870" y2="88223"/>
                        <a14:foregroundMark x1="79783" y1="70664" x2="76522" y2="81799"/>
                        <a14:foregroundMark x1="45000" y1="90364" x2="51087" y2="95931"/>
                        <a14:foregroundMark x1="36304" y1="36831" x2="28696" y2="72805"/>
                        <a14:foregroundMark x1="27391" y1="51820" x2="46304" y2="63812"/>
                        <a14:foregroundMark x1="62391" y1="26981" x2="58913" y2="60385"/>
                        <a14:foregroundMark x1="69783" y1="37687" x2="76087" y2="58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755" y="1465401"/>
            <a:ext cx="1929843" cy="979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29" y="3186525"/>
            <a:ext cx="1641695" cy="1413682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/>
        </p:nvGraphicFramePr>
        <p:xfrm>
          <a:off x="5749159" y="1210564"/>
          <a:ext cx="630987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build="p"/>
      <p:bldP spid="97" grpId="0" animBg="1"/>
      <p:bldP spid="98" grpId="0" animBg="1"/>
      <p:bldP spid="99" grpId="0" animBg="1"/>
      <p:bldP spid="100" grpId="0" animBg="1"/>
      <p:bldP spid="107" grpId="0" animBg="1"/>
      <p:bldP spid="10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ồng bằng sông Cửu Long sẽ không còn lũ lớn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717"/>
            <a:ext cx="12192000" cy="7441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272" y="0"/>
            <a:ext cx="5670331" cy="103959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VỀ NHÀ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1337" y="2301766"/>
            <a:ext cx="4619297" cy="3767958"/>
          </a:xfrm>
        </p:spPr>
        <p:txBody>
          <a:bodyPr>
            <a:normAutofit/>
          </a:bodyPr>
          <a:lstStyle/>
          <a:p>
            <a:r>
              <a:rPr lang="vi-VN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</a:t>
            </a:r>
            <a:endParaRPr lang="en-US" sz="44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4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vi-VN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HỒ, ĐẦM VÀ NƯỚC NGẦM </a:t>
            </a:r>
            <a:endParaRPr lang="en-US" sz="4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912" y="1885457"/>
            <a:ext cx="4591050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39683" y="2863469"/>
            <a:ext cx="2808654" cy="3994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00" b="2964"/>
          <a:stretch>
            <a:fillRect/>
          </a:stretch>
        </p:blipFill>
        <p:spPr>
          <a:xfrm>
            <a:off x="0" y="995521"/>
            <a:ext cx="8287612" cy="58832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60667"/>
            <a:ext cx="11001702" cy="72882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HỆ THỐNG SÔNG HỒNG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05087" y="917174"/>
            <a:ext cx="3704690" cy="2122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vi-VN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390900" y="3067050"/>
            <a:ext cx="6512677" cy="1905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2/26/Red_hong_rivermap_VI.svg/800px-Red_hong_rivermap_VI.svg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7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7612" y="160667"/>
            <a:ext cx="3704690" cy="1439534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HỆ THỐNG SÔNG HỒNG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87385" y="1600200"/>
            <a:ext cx="3980180" cy="50673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Lớn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hai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ở nước ta sau hệ thống sông Mê Công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(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Chiều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dài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1 126 km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, trên lãnh thổ nước ta dài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556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59771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06300" y="141693"/>
            <a:ext cx="2286001" cy="193802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cung cấp nước bởi hơn 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 phụ lưu. 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Long-term biogeochemical functioning of the Red River (Vietnam): past and  present situations | SpringerL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553901" cy="666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706299" y="2184066"/>
            <a:ext cx="2286001" cy="332295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Trên 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lãnh thổ Việt Nam có hai phụ lưu chính là sông 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 và sông 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Lô. 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812219" y="3560876"/>
            <a:ext cx="993227" cy="99322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56536" y="4254559"/>
            <a:ext cx="993227" cy="99322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06299" y="5266418"/>
            <a:ext cx="2286001" cy="1476375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Mạng 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lưới sông hình 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 quạt.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3" grpId="0" animBg="1"/>
      <p:bldP spid="14" grpId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4375"/>
            <a:ext cx="8658225" cy="6143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2544"/>
            <a:ext cx="10515600" cy="7794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ATLAT NƠI SÔNG HỒNG ĐỔ RA BIỂN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61935" y="382904"/>
            <a:ext cx="3116854" cy="3046095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Đổ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ra vịnh Bắc Bộ ở cửa chính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Lạt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và nhiều chi lưu </a:t>
            </a:r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Lạch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453"/>
          <a:stretch>
            <a:fillRect/>
          </a:stretch>
        </p:blipFill>
        <p:spPr>
          <a:xfrm>
            <a:off x="-31531" y="714374"/>
            <a:ext cx="8793986" cy="61436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62570" y="3311918"/>
            <a:ext cx="3116854" cy="3322955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Ba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vi-VN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405" y="5033645"/>
            <a:ext cx="6202045" cy="1383665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Mùa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lũ thường kéo dài 5 tháng,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10,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chiếm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khoảng </a:t>
            </a:r>
            <a:r>
              <a:rPr lang="vi-V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tổng lượng nước cả năm.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" y="160667"/>
            <a:ext cx="6096000" cy="4562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9132"/>
          <a:stretch>
            <a:fillRect/>
          </a:stretch>
        </p:blipFill>
        <p:spPr>
          <a:xfrm>
            <a:off x="6419850" y="134875"/>
            <a:ext cx="5567363" cy="45882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00800" y="5033508"/>
            <a:ext cx="5586413" cy="1814830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vi-V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tổng lượng nước cả năm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lộ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 smtClean="0"/>
              <a:t>.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731"/>
            <a:ext cx="10515600" cy="677747"/>
          </a:xfrm>
        </p:spPr>
        <p:txBody>
          <a:bodyPr>
            <a:normAutofit fontScale="90000"/>
          </a:bodyPr>
          <a:lstStyle/>
          <a:p>
            <a:pPr algn="ctr"/>
            <a:r>
              <a:rPr lang="vi-V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mạng lưới có dạng nan quạt, nên khi mưa lớn, nước tập trung nhanh, dễ gây lũ lụt</a:t>
            </a:r>
            <a:endParaRPr lang="vi-VN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350" y="5341761"/>
            <a:ext cx="5962650" cy="1384995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2700" y="5341761"/>
            <a:ext cx="5586413" cy="1815882"/>
          </a:xfrm>
          <a:prstGeom prst="rect">
            <a:avLst/>
          </a:prstGeom>
          <a:ln>
            <a:solidFill>
              <a:schemeClr val="accent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La,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Đọc truyện Sơn Tinh - Thủy Ti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461633"/>
            <a:ext cx="5962650" cy="335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411"/>
          <a:stretch>
            <a:fillRect/>
          </a:stretch>
        </p:blipFill>
        <p:spPr>
          <a:xfrm>
            <a:off x="6362700" y="1474839"/>
            <a:ext cx="5586413" cy="3443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1842135"/>
            <a:ext cx="3526790" cy="5015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355" y="0"/>
            <a:ext cx="60274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2690" y="160655"/>
            <a:ext cx="5709285" cy="1520825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HỆ THỐNG SÔNG THU BỒN</a:t>
            </a:r>
            <a:endParaRPr lang="en-US" sz="4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22790" y="1842135"/>
            <a:ext cx="2369185" cy="286131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60056" y="2864104"/>
            <a:ext cx="5039995" cy="190119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622790" y="4557395"/>
            <a:ext cx="2369185" cy="230695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Mạng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lưới sông có dạng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 </a:t>
            </a:r>
            <a:r>
              <a:rPr lang="vi-VN" sz="3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endParaRPr lang="vi-VN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#9Slide07 IcielKoni"/>
        <a:ea typeface=""/>
        <a:cs typeface=""/>
      </a:majorFont>
      <a:minorFont>
        <a:latin typeface="#9Slide07 IcielBaliho Scrip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2968</Words>
  <Application>WPS Presentation</Application>
  <PresentationFormat>Widescreen</PresentationFormat>
  <Paragraphs>109</Paragraphs>
  <Slides>21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SimSun</vt:lpstr>
      <vt:lpstr>Wingdings</vt:lpstr>
      <vt:lpstr>Microsoft YaHei</vt:lpstr>
      <vt:lpstr>Arial Unicode MS</vt:lpstr>
      <vt:lpstr>#9Slide07 IcielKoni</vt:lpstr>
      <vt:lpstr>Segoe Print</vt:lpstr>
      <vt:lpstr>#9Slide07 IcielBaliho Script</vt:lpstr>
      <vt:lpstr>Calibri</vt:lpstr>
      <vt:lpstr>#9Slide03 AllRoundGothic</vt:lpstr>
      <vt:lpstr>Yu Gothic UI Semibold</vt:lpstr>
      <vt:lpstr>Office Theme</vt:lpstr>
      <vt:lpstr>Bài 6:  ĐẶC ĐIỂM THUỶ VĂN  MỘT SỐ HỆ THỐNG SÔNG LỚN Ở NƯỚC TA</vt:lpstr>
      <vt:lpstr>thuyết minh về các hệ thống sông lớn </vt:lpstr>
      <vt:lpstr>A) HỆ THỐNG SÔNG HỒNG</vt:lpstr>
      <vt:lpstr>A) HỆ THỐNG SÔNG HỒNG</vt:lpstr>
      <vt:lpstr>PowerPoint 演示文稿</vt:lpstr>
      <vt:lpstr>XÁC ĐỊNH TRÊN ATLAT NƠI SÔNG HỒNG ĐỔ RA BIỂN</vt:lpstr>
      <vt:lpstr>PowerPoint 演示文稿</vt:lpstr>
      <vt:lpstr>Do mạng lưới có dạng nan quạt, nên khi mưa lớn, nước tập trung nhanh, dễ gây lũ lụt</vt:lpstr>
      <vt:lpstr>B) HỆ THỐNG SÔNG THU BỒN</vt:lpstr>
      <vt:lpstr>PowerPoint 演示文稿</vt:lpstr>
      <vt:lpstr>b) Hệ thống sông Thu Bồn</vt:lpstr>
      <vt:lpstr>b) Hệ thống sông Thu Bồn</vt:lpstr>
      <vt:lpstr>XÁC ĐỊNH TRÊN ATLAT NƠI SÔNG THU BỒN ĐỔ RA BIỂN</vt:lpstr>
      <vt:lpstr>b) Hệ thống sông Thu Bồn</vt:lpstr>
      <vt:lpstr>c) Hệ thống sông Mê Công</vt:lpstr>
      <vt:lpstr>C) HỆ THỐNG SÔNG CỬU LONG</vt:lpstr>
      <vt:lpstr>c) Hệ thống sông Mê Công</vt:lpstr>
      <vt:lpstr>c) Hệ thống sông Cửu Long</vt:lpstr>
      <vt:lpstr>C) HỆ THỐNG SÔNG Mê Công</vt:lpstr>
      <vt:lpstr>PowerPoint 演示文稿</vt:lpstr>
      <vt:lpstr>HOẠT ĐỘNG VỀ NHÀ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THU DUNG</cp:lastModifiedBy>
  <cp:revision>175</cp:revision>
  <dcterms:created xsi:type="dcterms:W3CDTF">2023-07-12T02:51:00Z</dcterms:created>
  <dcterms:modified xsi:type="dcterms:W3CDTF">2023-12-08T01:46:26Z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AF6054AABCD940E48D1D4AF52A3FC57B_12</vt:lpwstr>
  </property>
  <property fmtid="{D5CDD505-2E9C-101B-9397-08002B2CF9AE}" pid="3" name="KSOProductBuildVer">
    <vt:lpwstr>1033-12.2.0.13306</vt:lpwstr>
  </property>
</Properties>
</file>