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 id="2147483693" r:id="rId5"/>
    <p:sldMasterId id="2147483705" r:id="rId6"/>
    <p:sldMasterId id="2147483717" r:id="rId7"/>
    <p:sldMasterId id="2147483730" r:id="rId8"/>
  </p:sldMasterIdLst>
  <p:notesMasterIdLst>
    <p:notesMasterId r:id="rId48"/>
  </p:notesMasterIdLst>
  <p:sldIdLst>
    <p:sldId id="11088630" r:id="rId9"/>
    <p:sldId id="11088631" r:id="rId10"/>
    <p:sldId id="11088525" r:id="rId11"/>
    <p:sldId id="11088512" r:id="rId12"/>
    <p:sldId id="262" r:id="rId13"/>
    <p:sldId id="11088632" r:id="rId14"/>
    <p:sldId id="257" r:id="rId15"/>
    <p:sldId id="295" r:id="rId16"/>
    <p:sldId id="11088810" r:id="rId17"/>
    <p:sldId id="11088811" r:id="rId18"/>
    <p:sldId id="11088526" r:id="rId19"/>
    <p:sldId id="287" r:id="rId20"/>
    <p:sldId id="288" r:id="rId21"/>
    <p:sldId id="289" r:id="rId22"/>
    <p:sldId id="299" r:id="rId23"/>
    <p:sldId id="290" r:id="rId24"/>
    <p:sldId id="292" r:id="rId25"/>
    <p:sldId id="11088633" r:id="rId26"/>
    <p:sldId id="11088808" r:id="rId27"/>
    <p:sldId id="485" r:id="rId28"/>
    <p:sldId id="297" r:id="rId29"/>
    <p:sldId id="302" r:id="rId30"/>
    <p:sldId id="11088634" r:id="rId31"/>
    <p:sldId id="293" r:id="rId32"/>
    <p:sldId id="482" r:id="rId33"/>
    <p:sldId id="484" r:id="rId34"/>
    <p:sldId id="483" r:id="rId35"/>
    <p:sldId id="11088635" r:id="rId36"/>
    <p:sldId id="11088809" r:id="rId37"/>
    <p:sldId id="477" r:id="rId38"/>
    <p:sldId id="11088527" r:id="rId39"/>
    <p:sldId id="11088807" r:id="rId40"/>
    <p:sldId id="280" r:id="rId41"/>
    <p:sldId id="312" r:id="rId42"/>
    <p:sldId id="313" r:id="rId43"/>
    <p:sldId id="11088528" r:id="rId44"/>
    <p:sldId id="11088529" r:id="rId45"/>
    <p:sldId id="563" r:id="rId46"/>
    <p:sldId id="110888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showGuides="1">
      <p:cViewPr varScale="1">
        <p:scale>
          <a:sx n="79" d="100"/>
          <a:sy n="79" d="100"/>
        </p:scale>
        <p:origin x="216" y="78"/>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05F0-5BC7-41DB-94CE-9A25ACCC7DD2}"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3A01F-60E1-4184-94B8-26C21B0E9013}" type="slidenum">
              <a:rPr lang="en-US" smtClean="0"/>
              <a:t>‹#›</a:t>
            </a:fld>
            <a:endParaRPr lang="en-US"/>
          </a:p>
        </p:txBody>
      </p:sp>
    </p:spTree>
    <p:extLst>
      <p:ext uri="{BB962C8B-B14F-4D97-AF65-F5344CB8AC3E}">
        <p14:creationId xmlns:p14="http://schemas.microsoft.com/office/powerpoint/2010/main" val="376330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69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72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8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1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56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3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49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2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44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7"/>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Calibri" pitchFamily="34"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A00F0E-102E-B94B-BD64-EFAF5AC55EE5}"/>
              </a:ext>
            </a:extLst>
          </p:cNvPr>
          <p:cNvSpPr>
            <a:spLocks noGrp="1"/>
          </p:cNvSpPr>
          <p:nvPr>
            <p:ph type="dt" sz="half" idx="10"/>
          </p:nvPr>
        </p:nvSpPr>
        <p:spPr/>
        <p:txBody>
          <a:bodyPr/>
          <a:lstStyle>
            <a:lvl1pPr>
              <a:defRPr/>
            </a:lvl1pPr>
          </a:lstStyle>
          <a:p>
            <a:pPr>
              <a:defRPr/>
            </a:pPr>
            <a:fld id="{FCCBC133-0855-5C4B-928B-C5601EA42CC1}" type="datetime1">
              <a:rPr lang="en-US" altLang="en-US"/>
              <a:pPr>
                <a:defRPr/>
              </a:pPr>
              <a:t>10/28/2023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78C1B30-C9A1-9840-A232-7D841FDE2A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7CAFB2B-4A42-054D-A326-B7253A941E4E}"/>
              </a:ext>
            </a:extLst>
          </p:cNvPr>
          <p:cNvSpPr>
            <a:spLocks noGrp="1"/>
          </p:cNvSpPr>
          <p:nvPr>
            <p:ph type="sldNum" sz="quarter" idx="12"/>
          </p:nvPr>
        </p:nvSpPr>
        <p:spPr/>
        <p:txBody>
          <a:bodyPr/>
          <a:lstStyle>
            <a:lvl1pPr>
              <a:defRPr/>
            </a:lvl1pPr>
          </a:lstStyle>
          <a:p>
            <a:fld id="{BC5DDEF0-44C9-DB46-B05E-B752C9D70E1A}"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177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B7E88-1B23-F14C-B51A-CD1211E42849}"/>
              </a:ext>
            </a:extLst>
          </p:cNvPr>
          <p:cNvSpPr>
            <a:spLocks noGrp="1"/>
          </p:cNvSpPr>
          <p:nvPr>
            <p:ph type="dt" sz="half" idx="10"/>
          </p:nvPr>
        </p:nvSpPr>
        <p:spPr/>
        <p:txBody>
          <a:bodyPr/>
          <a:lstStyle>
            <a:lvl1pPr>
              <a:defRPr/>
            </a:lvl1pPr>
          </a:lstStyle>
          <a:p>
            <a:pPr>
              <a:defRPr/>
            </a:pPr>
            <a:fld id="{ED7942AB-11A3-BE40-90CC-C1E3FBD0CF12}" type="datetime1">
              <a:rPr lang="en-US" altLang="en-US"/>
              <a:pPr>
                <a:defRPr/>
              </a:pPr>
              <a:t>10/28/2023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87133DDD-8EFA-2B45-8B81-1C7063737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49478D-4262-3741-9E38-E88D71F0B868}"/>
              </a:ext>
            </a:extLst>
          </p:cNvPr>
          <p:cNvSpPr>
            <a:spLocks noGrp="1"/>
          </p:cNvSpPr>
          <p:nvPr>
            <p:ph type="sldNum" sz="quarter" idx="12"/>
          </p:nvPr>
        </p:nvSpPr>
        <p:spPr/>
        <p:txBody>
          <a:bodyPr/>
          <a:lstStyle>
            <a:lvl1pPr>
              <a:defRPr/>
            </a:lvl1pPr>
          </a:lstStyle>
          <a:p>
            <a:fld id="{42748F6E-2E76-A440-A008-63EC5D46DAE0}"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28802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B0A8F-1D88-C34E-BFAA-5C867F1F7093}"/>
              </a:ext>
            </a:extLst>
          </p:cNvPr>
          <p:cNvSpPr>
            <a:spLocks noGrp="1"/>
          </p:cNvSpPr>
          <p:nvPr>
            <p:ph type="dt" sz="half" idx="10"/>
          </p:nvPr>
        </p:nvSpPr>
        <p:spPr/>
        <p:txBody>
          <a:bodyPr/>
          <a:lstStyle>
            <a:lvl1pPr>
              <a:defRPr/>
            </a:lvl1pPr>
          </a:lstStyle>
          <a:p>
            <a:pPr>
              <a:defRPr/>
            </a:pPr>
            <a:fld id="{3518FB64-1012-B94A-815C-88A08BFF6702}" type="datetime1">
              <a:rPr lang="en-US" altLang="en-US"/>
              <a:pPr>
                <a:defRPr/>
              </a:pPr>
              <a:t>10/28/2023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AEA72633-E0ED-B542-A113-D1C2C01BFD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0F896-E563-5E41-874C-2E9BFACFF243}"/>
              </a:ext>
            </a:extLst>
          </p:cNvPr>
          <p:cNvSpPr>
            <a:spLocks noGrp="1"/>
          </p:cNvSpPr>
          <p:nvPr>
            <p:ph type="sldNum" sz="quarter" idx="12"/>
          </p:nvPr>
        </p:nvSpPr>
        <p:spPr/>
        <p:txBody>
          <a:bodyPr/>
          <a:lstStyle>
            <a:lvl1pPr>
              <a:defRPr/>
            </a:lvl1pPr>
          </a:lstStyle>
          <a:p>
            <a:fld id="{A29FF87B-F7BE-3644-B448-A3329A6772DE}"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94401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39A6EF9-F74D-9748-8397-8F670877206D}"/>
              </a:ext>
            </a:extLst>
          </p:cNvPr>
          <p:cNvSpPr>
            <a:spLocks noGrp="1"/>
          </p:cNvSpPr>
          <p:nvPr>
            <p:ph type="dt" sz="half" idx="10"/>
          </p:nvPr>
        </p:nvSpPr>
        <p:spPr/>
        <p:txBody>
          <a:bodyPr/>
          <a:lstStyle>
            <a:lvl1pPr>
              <a:defRPr/>
            </a:lvl1pPr>
          </a:lstStyle>
          <a:p>
            <a:pPr>
              <a:defRPr/>
            </a:pPr>
            <a:fld id="{104128B3-DE00-C843-8749-1A3D16527AF5}" type="datetime1">
              <a:rPr lang="en-US" altLang="en-US"/>
              <a:pPr>
                <a:defRPr/>
              </a:pPr>
              <a:t>10/28/2023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80A2DCCE-E8C9-0E47-82D8-C7B1F1761B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38138F-F457-3E47-AE8F-193D73A9A618}"/>
              </a:ext>
            </a:extLst>
          </p:cNvPr>
          <p:cNvSpPr>
            <a:spLocks noGrp="1"/>
          </p:cNvSpPr>
          <p:nvPr>
            <p:ph type="sldNum" sz="quarter" idx="12"/>
          </p:nvPr>
        </p:nvSpPr>
        <p:spPr/>
        <p:txBody>
          <a:bodyPr/>
          <a:lstStyle>
            <a:lvl1pPr>
              <a:defRPr/>
            </a:lvl1pPr>
          </a:lstStyle>
          <a:p>
            <a:fld id="{A976F704-2AF5-7841-AAF8-4355B6F5602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0230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9363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0249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4037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0794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14015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0029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53BE2DB-4955-2649-BCC2-01E625521431}"/>
              </a:ext>
            </a:extLst>
          </p:cNvPr>
          <p:cNvSpPr>
            <a:spLocks noGrp="1"/>
          </p:cNvSpPr>
          <p:nvPr>
            <p:ph type="dt" sz="half" idx="10"/>
          </p:nvPr>
        </p:nvSpPr>
        <p:spPr/>
        <p:txBody>
          <a:bodyPr/>
          <a:lstStyle>
            <a:lvl1pPr>
              <a:defRPr/>
            </a:lvl1pPr>
          </a:lstStyle>
          <a:p>
            <a:pPr>
              <a:defRPr/>
            </a:pPr>
            <a:fld id="{B9496D46-49CD-7745-A329-CEE963A9DD4C}" type="datetime1">
              <a:rPr lang="en-US" altLang="en-US"/>
              <a:pPr>
                <a:defRPr/>
              </a:pPr>
              <a:t>10/28/2023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A1A0E82-FA7B-4F45-AB69-308FA8985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BF3B4-6531-9946-8B65-DBD9946B6C35}"/>
              </a:ext>
            </a:extLst>
          </p:cNvPr>
          <p:cNvSpPr>
            <a:spLocks noGrp="1"/>
          </p:cNvSpPr>
          <p:nvPr>
            <p:ph type="sldNum" sz="quarter" idx="12"/>
          </p:nvPr>
        </p:nvSpPr>
        <p:spPr/>
        <p:txBody>
          <a:bodyPr/>
          <a:lstStyle>
            <a:lvl1pPr>
              <a:defRPr/>
            </a:lvl1pPr>
          </a:lstStyle>
          <a:p>
            <a:fld id="{0B711058-E912-DF45-88D5-69804A20480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1285484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0432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068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9796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7821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6888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923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89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563339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45530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308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0141A-EB36-D842-9D30-6CF09EA4ABAC}"/>
              </a:ext>
            </a:extLst>
          </p:cNvPr>
          <p:cNvSpPr>
            <a:spLocks noGrp="1"/>
          </p:cNvSpPr>
          <p:nvPr>
            <p:ph type="dt" sz="half" idx="10"/>
          </p:nvPr>
        </p:nvSpPr>
        <p:spPr/>
        <p:txBody>
          <a:bodyPr/>
          <a:lstStyle>
            <a:lvl1pPr>
              <a:defRPr/>
            </a:lvl1pPr>
          </a:lstStyle>
          <a:p>
            <a:pPr>
              <a:defRPr/>
            </a:pPr>
            <a:fld id="{469748FD-71CA-F94C-B9B6-E2E7306E7B8A}" type="datetime1">
              <a:rPr lang="en-US" altLang="en-US"/>
              <a:pPr>
                <a:defRPr/>
              </a:pPr>
              <a:t>10/28/2023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F798E1AF-E491-5C46-8793-193EA50C1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A31515-1A5A-1A4D-B535-071E70DA64CD}"/>
              </a:ext>
            </a:extLst>
          </p:cNvPr>
          <p:cNvSpPr>
            <a:spLocks noGrp="1"/>
          </p:cNvSpPr>
          <p:nvPr>
            <p:ph type="sldNum" sz="quarter" idx="12"/>
          </p:nvPr>
        </p:nvSpPr>
        <p:spPr/>
        <p:txBody>
          <a:bodyPr/>
          <a:lstStyle>
            <a:lvl1pPr>
              <a:defRPr/>
            </a:lvl1pPr>
          </a:lstStyle>
          <a:p>
            <a:fld id="{3FD64B2F-F9CF-4C42-B385-FCBCCC418283}"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813957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714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6872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70" lvl="0" indent="-406381">
              <a:lnSpc>
                <a:spcPct val="115000"/>
              </a:lnSpc>
              <a:spcBef>
                <a:spcPts val="0"/>
              </a:spcBef>
              <a:spcAft>
                <a:spcPts val="0"/>
              </a:spcAft>
              <a:buClr>
                <a:schemeClr val="accent6"/>
              </a:buClr>
              <a:buSzPts val="12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13" name="Google Shape;113;p7"/>
          <p:cNvGrpSpPr/>
          <p:nvPr/>
        </p:nvGrpSpPr>
        <p:grpSpPr>
          <a:xfrm>
            <a:off x="-3772918"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596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88193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64224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77149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59793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592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32823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9036F5F8-1F49-AF42-BE09-E5ECB0765BCE}"/>
              </a:ext>
            </a:extLst>
          </p:cNvPr>
          <p:cNvSpPr>
            <a:spLocks noGrp="1"/>
          </p:cNvSpPr>
          <p:nvPr>
            <p:ph type="dt" sz="half" idx="10"/>
          </p:nvPr>
        </p:nvSpPr>
        <p:spPr/>
        <p:txBody>
          <a:bodyPr/>
          <a:lstStyle>
            <a:lvl1pPr>
              <a:defRPr/>
            </a:lvl1pPr>
          </a:lstStyle>
          <a:p>
            <a:pPr>
              <a:defRPr/>
            </a:pPr>
            <a:fld id="{52D68CCF-FAE0-EB40-A11B-37F137502870}" type="datetime1">
              <a:rPr lang="en-US" altLang="en-US"/>
              <a:pPr>
                <a:defRPr/>
              </a:pPr>
              <a:t>10/28/2023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9F07DAC-3488-934B-9F6F-C8F65C2A2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0B67C2-B713-1F4B-BB8D-A3693B449487}"/>
              </a:ext>
            </a:extLst>
          </p:cNvPr>
          <p:cNvSpPr>
            <a:spLocks noGrp="1"/>
          </p:cNvSpPr>
          <p:nvPr>
            <p:ph type="sldNum" sz="quarter" idx="12"/>
          </p:nvPr>
        </p:nvSpPr>
        <p:spPr/>
        <p:txBody>
          <a:bodyPr/>
          <a:lstStyle>
            <a:lvl1pPr>
              <a:defRPr/>
            </a:lvl1pPr>
          </a:lstStyle>
          <a:p>
            <a:fld id="{2DE21EFD-3D17-4D42-A540-08DD3CBE43DF}"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04859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7617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10/28/2023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577963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10/28/2023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077564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10/28/2023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247881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10/28/2023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860437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10/28/2023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749974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10/28/2023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00869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10/28/2023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29447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10/28/2023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4090322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10/28/2023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121376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EAB4D-395B-CF4D-B1EA-8D9899A43520}"/>
              </a:ext>
            </a:extLst>
          </p:cNvPr>
          <p:cNvSpPr>
            <a:spLocks noGrp="1"/>
          </p:cNvSpPr>
          <p:nvPr>
            <p:ph type="dt" sz="half" idx="10"/>
          </p:nvPr>
        </p:nvSpPr>
        <p:spPr/>
        <p:txBody>
          <a:bodyPr/>
          <a:lstStyle>
            <a:lvl1pPr>
              <a:defRPr/>
            </a:lvl1pPr>
          </a:lstStyle>
          <a:p>
            <a:pPr>
              <a:defRPr/>
            </a:pPr>
            <a:fld id="{63F0826E-A6E0-F047-A445-7FEAC4E198CD}" type="datetime1">
              <a:rPr lang="en-US" altLang="en-US"/>
              <a:pPr>
                <a:defRPr/>
              </a:pPr>
              <a:t>10/28/2023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83053AC-A731-9943-87CD-ECB9ECDE9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D03D1D-0AAA-0048-A956-3C1FC58F077E}"/>
              </a:ext>
            </a:extLst>
          </p:cNvPr>
          <p:cNvSpPr>
            <a:spLocks noGrp="1"/>
          </p:cNvSpPr>
          <p:nvPr>
            <p:ph type="sldNum" sz="quarter" idx="12"/>
          </p:nvPr>
        </p:nvSpPr>
        <p:spPr/>
        <p:txBody>
          <a:bodyPr/>
          <a:lstStyle>
            <a:lvl1pPr>
              <a:defRPr/>
            </a:lvl1pPr>
          </a:lstStyle>
          <a:p>
            <a:fld id="{B6D534D2-5B7C-D445-9614-5A1943FCACB5}"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203460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10/28/2023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2365177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10/28/2023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793045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4150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1340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8798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1000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8922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5791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1540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08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595928-A4B6-9F45-90C6-772D7511989F}"/>
              </a:ext>
            </a:extLst>
          </p:cNvPr>
          <p:cNvSpPr>
            <a:spLocks noGrp="1"/>
          </p:cNvSpPr>
          <p:nvPr>
            <p:ph type="dt" sz="half" idx="10"/>
          </p:nvPr>
        </p:nvSpPr>
        <p:spPr/>
        <p:txBody>
          <a:bodyPr/>
          <a:lstStyle>
            <a:lvl1pPr>
              <a:defRPr/>
            </a:lvl1pPr>
          </a:lstStyle>
          <a:p>
            <a:pPr>
              <a:defRPr/>
            </a:pPr>
            <a:fld id="{69D8AA59-CADC-7342-9B65-8666E3481981}" type="datetime1">
              <a:rPr lang="en-US" altLang="en-US"/>
              <a:pPr>
                <a:defRPr/>
              </a:pPr>
              <a:t>10/28/2023</a:t>
            </a:fld>
            <a:endParaRPr lang="en-US" sz="1800">
              <a:solidFill>
                <a:schemeClr val="tx1"/>
              </a:solidFill>
              <a:latin typeface="Arial" pitchFamily="34" charset="0"/>
            </a:endParaRPr>
          </a:p>
        </p:txBody>
      </p:sp>
      <p:sp>
        <p:nvSpPr>
          <p:cNvPr id="8" name="Footer Placeholder 7">
            <a:extLst>
              <a:ext uri="{FF2B5EF4-FFF2-40B4-BE49-F238E27FC236}">
                <a16:creationId xmlns:a16="http://schemas.microsoft.com/office/drawing/2014/main" id="{E65168A4-FF9D-704C-BCA6-FC8E96E4B0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FB28CA0-15AB-D84D-ABF2-20BABEDC5BDC}"/>
              </a:ext>
            </a:extLst>
          </p:cNvPr>
          <p:cNvSpPr>
            <a:spLocks noGrp="1"/>
          </p:cNvSpPr>
          <p:nvPr>
            <p:ph type="sldNum" sz="quarter" idx="12"/>
          </p:nvPr>
        </p:nvSpPr>
        <p:spPr/>
        <p:txBody>
          <a:bodyPr/>
          <a:lstStyle>
            <a:lvl1pPr>
              <a:defRPr/>
            </a:lvl1pPr>
          </a:lstStyle>
          <a:p>
            <a:fld id="{7648742D-2122-8A4F-91F5-578C6092B551}"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555163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2634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934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0156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713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05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975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240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029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3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4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CFE36-8656-8A4C-A8A0-C9BAF9D78A87}"/>
              </a:ext>
            </a:extLst>
          </p:cNvPr>
          <p:cNvSpPr>
            <a:spLocks noGrp="1"/>
          </p:cNvSpPr>
          <p:nvPr>
            <p:ph type="dt" sz="half" idx="10"/>
          </p:nvPr>
        </p:nvSpPr>
        <p:spPr/>
        <p:txBody>
          <a:bodyPr/>
          <a:lstStyle>
            <a:lvl1pPr>
              <a:defRPr/>
            </a:lvl1pPr>
          </a:lstStyle>
          <a:p>
            <a:pPr>
              <a:defRPr/>
            </a:pPr>
            <a:fld id="{FF9DC798-354E-BD4C-BE46-8B5B4DED9883}" type="datetime1">
              <a:rPr lang="en-US" altLang="en-US"/>
              <a:pPr>
                <a:defRPr/>
              </a:pPr>
              <a:t>10/28/2023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5FB7CDE0-AC14-794A-89D0-BEDF1A571F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5492C2E-ECCB-0144-9C3E-25E51AD0D5C7}"/>
              </a:ext>
            </a:extLst>
          </p:cNvPr>
          <p:cNvSpPr>
            <a:spLocks noGrp="1"/>
          </p:cNvSpPr>
          <p:nvPr>
            <p:ph type="sldNum" sz="quarter" idx="12"/>
          </p:nvPr>
        </p:nvSpPr>
        <p:spPr/>
        <p:txBody>
          <a:bodyPr/>
          <a:lstStyle>
            <a:lvl1pPr>
              <a:defRPr/>
            </a:lvl1pPr>
          </a:lstStyle>
          <a:p>
            <a:fld id="{7FA8D9DF-3534-3B4D-A8FF-89E6571BA7D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134999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5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3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936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25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192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68202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B9B52-677A-554F-B9F0-9C9DC6CC7094}"/>
              </a:ext>
            </a:extLst>
          </p:cNvPr>
          <p:cNvSpPr>
            <a:spLocks noGrp="1"/>
          </p:cNvSpPr>
          <p:nvPr>
            <p:ph type="dt" sz="half" idx="10"/>
          </p:nvPr>
        </p:nvSpPr>
        <p:spPr/>
        <p:txBody>
          <a:bodyPr/>
          <a:lstStyle>
            <a:lvl1pPr>
              <a:defRPr/>
            </a:lvl1pPr>
          </a:lstStyle>
          <a:p>
            <a:pPr>
              <a:defRPr/>
            </a:pPr>
            <a:fld id="{1A6112E3-1722-114E-B0C2-FC4A6F108E6A}" type="datetime1">
              <a:rPr lang="en-US" altLang="en-US"/>
              <a:pPr>
                <a:defRPr/>
              </a:pPr>
              <a:t>10/28/2023</a:t>
            </a:fld>
            <a:endParaRPr lang="en-US" sz="1800">
              <a:solidFill>
                <a:schemeClr val="tx1"/>
              </a:solidFill>
              <a:latin typeface="Arial" pitchFamily="34" charset="0"/>
            </a:endParaRPr>
          </a:p>
        </p:txBody>
      </p:sp>
      <p:sp>
        <p:nvSpPr>
          <p:cNvPr id="3" name="Footer Placeholder 2">
            <a:extLst>
              <a:ext uri="{FF2B5EF4-FFF2-40B4-BE49-F238E27FC236}">
                <a16:creationId xmlns:a16="http://schemas.microsoft.com/office/drawing/2014/main" id="{AEE85F3A-4198-8946-9188-735AE1139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E8280DF-3599-A644-B8C5-1093E251181E}"/>
              </a:ext>
            </a:extLst>
          </p:cNvPr>
          <p:cNvSpPr>
            <a:spLocks noGrp="1"/>
          </p:cNvSpPr>
          <p:nvPr>
            <p:ph type="sldNum" sz="quarter" idx="12"/>
          </p:nvPr>
        </p:nvSpPr>
        <p:spPr/>
        <p:txBody>
          <a:bodyPr/>
          <a:lstStyle>
            <a:lvl1pPr>
              <a:defRPr/>
            </a:lvl1pPr>
          </a:lstStyle>
          <a:p>
            <a:fld id="{1467C34E-50BC-8548-94D6-93FCB08E084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7636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C5B104-2D9D-664C-BB60-ADFE25D8BAD8}"/>
              </a:ext>
            </a:extLst>
          </p:cNvPr>
          <p:cNvSpPr>
            <a:spLocks noGrp="1"/>
          </p:cNvSpPr>
          <p:nvPr>
            <p:ph type="dt" sz="half" idx="10"/>
          </p:nvPr>
        </p:nvSpPr>
        <p:spPr/>
        <p:txBody>
          <a:bodyPr/>
          <a:lstStyle>
            <a:lvl1pPr>
              <a:defRPr/>
            </a:lvl1pPr>
          </a:lstStyle>
          <a:p>
            <a:pPr>
              <a:defRPr/>
            </a:pPr>
            <a:fld id="{19759199-5389-8A4D-8854-0B4CBFB6E5DA}" type="datetime1">
              <a:rPr lang="en-US" altLang="en-US"/>
              <a:pPr>
                <a:defRPr/>
              </a:pPr>
              <a:t>10/28/2023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D60A02C9-C2D6-4649-A644-4BCA6416C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B6F49E-3EC5-B442-A38D-62707F58C7CF}"/>
              </a:ext>
            </a:extLst>
          </p:cNvPr>
          <p:cNvSpPr>
            <a:spLocks noGrp="1"/>
          </p:cNvSpPr>
          <p:nvPr>
            <p:ph type="sldNum" sz="quarter" idx="12"/>
          </p:nvPr>
        </p:nvSpPr>
        <p:spPr/>
        <p:txBody>
          <a:bodyPr/>
          <a:lstStyle>
            <a:lvl1pPr>
              <a:defRPr/>
            </a:lvl1pPr>
          </a:lstStyle>
          <a:p>
            <a:fld id="{842B3A25-30EE-1747-BFE1-042A409E9D86}"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001827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3"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5287382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58A2B1-D713-9F46-BBB9-FDAE5B3BC89D}"/>
              </a:ext>
            </a:extLst>
          </p:cNvPr>
          <p:cNvSpPr>
            <a:spLocks noGrp="1" noChangeArrowheads="1"/>
          </p:cNvSpPr>
          <p:nvPr>
            <p:ph type="title" idx="4294967295"/>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Calibri" panose="020F0502020204030204" pitchFamily="34" charset="0"/>
              </a:rPr>
              <a:t>Click to edit Master title style</a:t>
            </a:r>
          </a:p>
        </p:txBody>
      </p:sp>
      <p:sp>
        <p:nvSpPr>
          <p:cNvPr id="1027" name="Text Placeholder 2">
            <a:extLst>
              <a:ext uri="{FF2B5EF4-FFF2-40B4-BE49-F238E27FC236}">
                <a16:creationId xmlns:a16="http://schemas.microsoft.com/office/drawing/2014/main" id="{B90FF5AF-96FB-4045-81A2-89F0BE2C70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Calibri" panose="020F0502020204030204" pitchFamily="34" charset="0"/>
              </a:rPr>
              <a:t>Click to edit Master text styles</a:t>
            </a:r>
          </a:p>
          <a:p>
            <a:pPr lvl="1"/>
            <a:r>
              <a:rPr lang="en-US" altLang="zh-CN">
                <a:sym typeface="Calibri" panose="020F0502020204030204" pitchFamily="34" charset="0"/>
              </a:rPr>
              <a:t>Second level</a:t>
            </a:r>
          </a:p>
          <a:p>
            <a:pPr lvl="2"/>
            <a:r>
              <a:rPr lang="en-US" altLang="zh-CN">
                <a:sym typeface="Calibri" panose="020F0502020204030204" pitchFamily="34" charset="0"/>
              </a:rPr>
              <a:t>Third level</a:t>
            </a:r>
          </a:p>
          <a:p>
            <a:pPr lvl="3"/>
            <a:r>
              <a:rPr lang="en-US" altLang="zh-CN">
                <a:sym typeface="Calibri" panose="020F0502020204030204" pitchFamily="34" charset="0"/>
              </a:rPr>
              <a:t>Fourth level</a:t>
            </a:r>
          </a:p>
          <a:p>
            <a:pPr lvl="4"/>
            <a:r>
              <a:rPr lang="en-US" altLang="zh-CN">
                <a:sym typeface="Calibri" panose="020F0502020204030204" pitchFamily="34" charset="0"/>
              </a:rPr>
              <a:t>Fifth level</a:t>
            </a:r>
          </a:p>
        </p:txBody>
      </p:sp>
      <p:sp>
        <p:nvSpPr>
          <p:cNvPr id="1028" name="Date Placeholder 3">
            <a:extLst>
              <a:ext uri="{FF2B5EF4-FFF2-40B4-BE49-F238E27FC236}">
                <a16:creationId xmlns:a16="http://schemas.microsoft.com/office/drawing/2014/main" id="{D0662555-E77F-2D47-ADF4-9A2343D53C40}"/>
              </a:ext>
            </a:extLst>
          </p:cNvPr>
          <p:cNvSpPr>
            <a:spLocks noGrp="1" noChangeArrowheads="1"/>
          </p:cNvSpPr>
          <p:nvPr>
            <p:ph type="dt" sz="half" idx="2"/>
          </p:nvPr>
        </p:nvSpPr>
        <p:spPr bwMode="auto">
          <a:xfrm>
            <a:off x="609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a:defRPr/>
            </a:pPr>
            <a:fld id="{A55FDD3E-3DEE-E447-B342-5D973A9CBAEF}" type="datetime1">
              <a:rPr lang="en-US" altLang="en-US"/>
              <a:pPr>
                <a:defRPr/>
              </a:pPr>
              <a:t>10/28/2023</a:t>
            </a:fld>
            <a:endParaRPr lang="en-US"/>
          </a:p>
        </p:txBody>
      </p:sp>
      <p:sp>
        <p:nvSpPr>
          <p:cNvPr id="1029" name="Footer Placeholder 4">
            <a:extLst>
              <a:ext uri="{FF2B5EF4-FFF2-40B4-BE49-F238E27FC236}">
                <a16:creationId xmlns:a16="http://schemas.microsoft.com/office/drawing/2014/main" id="{B934A6B1-C559-DA49-96EA-17B2DF7629F3}"/>
              </a:ext>
            </a:extLst>
          </p:cNvPr>
          <p:cNvSpPr>
            <a:spLocks noGrp="1" noChangeArrowheads="1"/>
          </p:cNvSpPr>
          <p:nvPr>
            <p:ph type="ftr" sz="quarter" idx="3"/>
          </p:nvPr>
        </p:nvSpPr>
        <p:spPr bwMode="auto">
          <a:xfrm>
            <a:off x="4165600" y="6356351"/>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239EB2C7-17D0-CB4C-A9C0-F183BC14B019}"/>
              </a:ext>
            </a:extLst>
          </p:cNvPr>
          <p:cNvSpPr>
            <a:spLocks noGrp="1" noChangeArrowheads="1"/>
          </p:cNvSpPr>
          <p:nvPr>
            <p:ph type="sldNum" sz="quarter" idx="4"/>
          </p:nvPr>
        </p:nvSpPr>
        <p:spPr bwMode="auto">
          <a:xfrm>
            <a:off x="8737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sym typeface="Calibri" panose="020F0502020204030204" pitchFamily="34" charset="0"/>
              </a:defRPr>
            </a:lvl1pPr>
          </a:lstStyle>
          <a:p>
            <a:fld id="{1DDB75B5-3A98-D842-8CEE-A16E214697ED}" type="slidenum">
              <a:rPr lang="en-US" altLang="en-US"/>
              <a:pPr/>
              <a:t>‹#›</a:t>
            </a:fld>
            <a:endParaRPr lang="en-US" altLang="en-US"/>
          </a:p>
        </p:txBody>
      </p:sp>
    </p:spTree>
    <p:extLst>
      <p:ext uri="{BB962C8B-B14F-4D97-AF65-F5344CB8AC3E}">
        <p14:creationId xmlns:p14="http://schemas.microsoft.com/office/powerpoint/2010/main" val="2523926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5pPr>
      <a:lvl6pPr marL="457189"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914377"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1371566"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1828754"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891" indent="-342891"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32" indent="-285744"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2971" indent="-228594"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160"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349"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537"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726"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914"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103"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10/28/2023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775536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8">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21327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27549274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10/28/2023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9946579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10/28/2023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254344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10/28/2023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169197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4.wav"/><Relationship Id="rId1" Type="http://schemas.openxmlformats.org/officeDocument/2006/relationships/slideLayout" Target="../slideLayouts/slideLayout13.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46.png"/><Relationship Id="rId4" Type="http://schemas.openxmlformats.org/officeDocument/2006/relationships/image" Target="../media/image45.gif"/></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0.png"/><Relationship Id="rId5" Type="http://schemas.openxmlformats.org/officeDocument/2006/relationships/audio" Target="../media/audio7.wav"/><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0.wav"/><Relationship Id="rId7" Type="http://schemas.openxmlformats.org/officeDocument/2006/relationships/audio" Target="../media/audio6.wav"/><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51.png"/><Relationship Id="rId5" Type="http://schemas.openxmlformats.org/officeDocument/2006/relationships/audio" Target="../media/audio9.wav"/><Relationship Id="rId10" Type="http://schemas.openxmlformats.org/officeDocument/2006/relationships/image" Target="../media/image50.png"/><Relationship Id="rId4" Type="http://schemas.openxmlformats.org/officeDocument/2006/relationships/audio" Target="../media/audio8.wav"/><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51.png"/><Relationship Id="rId5" Type="http://schemas.openxmlformats.org/officeDocument/2006/relationships/audio" Target="../media/audio8.wav"/><Relationship Id="rId10" Type="http://schemas.openxmlformats.org/officeDocument/2006/relationships/image" Target="../media/image50.png"/><Relationship Id="rId4" Type="http://schemas.openxmlformats.org/officeDocument/2006/relationships/audio" Target="../media/audio9.wav"/><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2.wav"/><Relationship Id="rId7"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8.wav"/><Relationship Id="rId10" Type="http://schemas.openxmlformats.org/officeDocument/2006/relationships/image" Target="../media/image50.png"/><Relationship Id="rId4" Type="http://schemas.openxmlformats.org/officeDocument/2006/relationships/audio" Target="../media/audio9.wav"/><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5"/>
            <a:ext cx="9542584" cy="4204983"/>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US" dirty="0">
              <a:solidFill>
                <a:prstClr val="white"/>
              </a:solidFill>
              <a:latin typeface="Calibri"/>
              <a:sym typeface="Arial"/>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30"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4" y="4801414"/>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3"/>
            <a:ext cx="7185823" cy="1771151"/>
          </a:xfrm>
          <a:prstGeom prst="rect">
            <a:avLst/>
          </a:prstGeom>
        </p:spPr>
      </p:pic>
      <p:sp>
        <p:nvSpPr>
          <p:cNvPr id="19" name="Oval 10">
            <a:extLst>
              <a:ext uri="{FF2B5EF4-FFF2-40B4-BE49-F238E27FC236}">
                <a16:creationId xmlns:a16="http://schemas.microsoft.com/office/drawing/2014/main" id="{578606CD-2AB8-456A-93B9-4FD25D980205}"/>
              </a:ext>
            </a:extLst>
          </p:cNvPr>
          <p:cNvSpPr/>
          <p:nvPr/>
        </p:nvSpPr>
        <p:spPr>
          <a:xfrm>
            <a:off x="4600947" y="3957525"/>
            <a:ext cx="2011247" cy="201124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5" y="1952627"/>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zh-CN" altLang="en-US">
              <a:solidFill>
                <a:prstClr val="white"/>
              </a:solidFill>
              <a:latin typeface="Calibri"/>
              <a:ea typeface="等线" panose="02010600030101010101" pitchFamily="2" charset="-122"/>
              <a:sym typeface="Arial"/>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7"/>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7" y="4262323"/>
            <a:ext cx="1417783"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8" y="4414725"/>
            <a:ext cx="1136593" cy="114175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7" y="-1299414"/>
            <a:ext cx="184731" cy="369332"/>
          </a:xfrm>
          <a:prstGeom prst="rect">
            <a:avLst/>
          </a:prstGeom>
          <a:noFill/>
        </p:spPr>
        <p:txBody>
          <a:bodyPr wrap="none" rtlCol="0">
            <a:spAutoFit/>
          </a:bodyPr>
          <a:lstStyle/>
          <a:p>
            <a:pPr defTabSz="457178">
              <a:defRPr/>
            </a:pPr>
            <a:endParaRPr lang="en-VN" dirty="0">
              <a:solidFill>
                <a:prstClr val="black"/>
              </a:solidFill>
              <a:latin typeface="Calibri"/>
              <a:cs typeface="Arial"/>
              <a:sym typeface="Arial"/>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2" y="2340866"/>
            <a:ext cx="3319549" cy="2308324"/>
          </a:xfrm>
          <a:prstGeom prst="rect">
            <a:avLst/>
          </a:prstGeom>
          <a:noFill/>
        </p:spPr>
        <p:txBody>
          <a:bodyPr wrap="square" rtlCol="0">
            <a:spAutoFit/>
          </a:bodyPr>
          <a:lstStyle/>
          <a:p>
            <a:pPr algn="ctr" defTabSz="914354">
              <a:defRPr/>
            </a:pPr>
            <a:r>
              <a:rPr lang="en-VN" sz="7200" b="1" dirty="0">
                <a:solidFill>
                  <a:srgbClr val="C00000"/>
                </a:solidFill>
                <a:latin typeface="Times New Roman" panose="02020603050405020304" pitchFamily="18" charset="0"/>
                <a:cs typeface="Times New Roman" panose="02020603050405020304" pitchFamily="18" charset="0"/>
                <a:sym typeface="Arial"/>
              </a:rPr>
              <a:t>KHỞI ĐỘNG</a:t>
            </a:r>
          </a:p>
        </p:txBody>
      </p:sp>
      <p:pic>
        <p:nvPicPr>
          <p:cNvPr id="5" name="Picture 4">
            <a:extLst>
              <a:ext uri="{FF2B5EF4-FFF2-40B4-BE49-F238E27FC236}">
                <a16:creationId xmlns:a16="http://schemas.microsoft.com/office/drawing/2014/main" id="{066DBA86-53AB-B8F5-5D8D-473F6AAD0934}"/>
              </a:ext>
            </a:extLst>
          </p:cNvPr>
          <p:cNvPicPr>
            <a:picLocks noChangeAspect="1"/>
          </p:cNvPicPr>
          <p:nvPr/>
        </p:nvPicPr>
        <p:blipFill rotWithShape="1">
          <a:blip r:embed="rId7"/>
          <a:srcRect l="14011" t="16885" r="14043" b="13288"/>
          <a:stretch/>
        </p:blipFill>
        <p:spPr>
          <a:xfrm>
            <a:off x="1661654" y="2090566"/>
            <a:ext cx="3700057" cy="3252727"/>
          </a:xfrm>
          <a:prstGeom prst="ellipse">
            <a:avLst/>
          </a:prstGeom>
        </p:spPr>
      </p:pic>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par>
                                <p:cTn id="53" presetID="16" presetClass="entr" presetSubtype="42"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out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10</a:t>
            </a:fld>
            <a:endParaRPr kern="0" dirty="0"/>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rotWithShape="1">
          <a:blip r:embed="rId4">
            <a:extLst>
              <a:ext uri="{28A0092B-C50C-407E-A947-70E740481C1C}">
                <a14:useLocalDpi xmlns:a14="http://schemas.microsoft.com/office/drawing/2010/main" val="0"/>
              </a:ext>
            </a:extLst>
          </a:blip>
          <a:srcRect l="6188" r="5501" b="35334"/>
          <a:stretch/>
        </p:blipFill>
        <p:spPr>
          <a:xfrm>
            <a:off x="0" y="0"/>
            <a:ext cx="12192000" cy="6858000"/>
          </a:xfrm>
          <a:prstGeom prst="rect">
            <a:avLst/>
          </a:prstGeom>
        </p:spPr>
      </p:pic>
      <p:sp>
        <p:nvSpPr>
          <p:cNvPr id="10" name="TextBox 9">
            <a:extLst>
              <a:ext uri="{FF2B5EF4-FFF2-40B4-BE49-F238E27FC236}">
                <a16:creationId xmlns:a16="http://schemas.microsoft.com/office/drawing/2014/main" id="{87672695-A66D-8D9B-1AFD-4BE3E7730AF2}"/>
              </a:ext>
            </a:extLst>
          </p:cNvPr>
          <p:cNvSpPr txBox="1"/>
          <p:nvPr/>
        </p:nvSpPr>
        <p:spPr>
          <a:xfrm>
            <a:off x="204788" y="2927604"/>
            <a:ext cx="3567112" cy="3046988"/>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Vào giữa thế kỉ XVIII, chính quyền phong kiến Đàng Ngoài làm vào khủng hoảng sân sắc. Vua Lê không có thực quyền. Phủ chúa giữ mọi quyền hành. Quan lại binh lính hoành hành, dục khoét nhân dân</a:t>
            </a:r>
          </a:p>
        </p:txBody>
      </p:sp>
      <p:sp>
        <p:nvSpPr>
          <p:cNvPr id="11" name="TextBox 10">
            <a:extLst>
              <a:ext uri="{FF2B5EF4-FFF2-40B4-BE49-F238E27FC236}">
                <a16:creationId xmlns:a16="http://schemas.microsoft.com/office/drawing/2014/main" id="{B6C64CC7-C884-8CBF-4A09-D33B46E9B5C9}"/>
              </a:ext>
            </a:extLst>
          </p:cNvPr>
          <p:cNvSpPr txBox="1"/>
          <p:nvPr/>
        </p:nvSpPr>
        <p:spPr>
          <a:xfrm>
            <a:off x="4575572" y="2921508"/>
            <a:ext cx="3040856" cy="2308324"/>
          </a:xfrm>
          <a:prstGeom prst="rect">
            <a:avLst/>
          </a:prstGeom>
          <a:noFill/>
        </p:spPr>
        <p:txBody>
          <a:bodyPr wrap="square">
            <a:spAutoFit/>
          </a:bodyPr>
          <a:lstStyle/>
          <a:p>
            <a:pPr algn="just"/>
            <a:r>
              <a:rPr lang="en-US" sz="2400" b="1">
                <a:solidFill>
                  <a:srgbClr val="FF0000"/>
                </a:solidFill>
                <a:latin typeface="Times New Roman" panose="02020603050405020304" pitchFamily="18" charset="0"/>
                <a:cs typeface="Times New Roman" panose="02020603050405020304" pitchFamily="18" charset="0"/>
              </a:rPr>
              <a:t>Ruộng đất của nông dân bị địa chủ, quan lại lấn chiếm. Tình trạng hạn hán, lụt lội... dẫn đến nạn mất mùa liên tiếp xảy ra.</a:t>
            </a:r>
          </a:p>
        </p:txBody>
      </p:sp>
      <p:sp>
        <p:nvSpPr>
          <p:cNvPr id="12" name="TextBox 11">
            <a:extLst>
              <a:ext uri="{FF2B5EF4-FFF2-40B4-BE49-F238E27FC236}">
                <a16:creationId xmlns:a16="http://schemas.microsoft.com/office/drawing/2014/main" id="{39156824-7890-C757-3646-8F093414EB36}"/>
              </a:ext>
            </a:extLst>
          </p:cNvPr>
          <p:cNvSpPr txBox="1"/>
          <p:nvPr/>
        </p:nvSpPr>
        <p:spPr>
          <a:xfrm>
            <a:off x="8946356" y="2921508"/>
            <a:ext cx="3040856" cy="2308324"/>
          </a:xfrm>
          <a:prstGeom prst="rect">
            <a:avLst/>
          </a:prstGeom>
          <a:noFill/>
        </p:spPr>
        <p:txBody>
          <a:bodyPr wrap="square">
            <a:spAutoFit/>
          </a:bodyPr>
          <a:lstStyle/>
          <a:p>
            <a:pPr algn="just"/>
            <a:r>
              <a:rPr lang="en-US" sz="2400" b="1">
                <a:solidFill>
                  <a:srgbClr val="0070C0"/>
                </a:solidFill>
                <a:latin typeface="Times New Roman" panose="02020603050405020304" pitchFamily="18" charset="0"/>
                <a:cs typeface="Times New Roman" panose="02020603050405020304" pitchFamily="18" charset="0"/>
              </a:rPr>
              <a:t>Cuộc sống khó khăn về mọi mặt đã thúc đẩy nông dân Đàng Ngoài vùng lên khởi</a:t>
            </a:r>
          </a:p>
          <a:p>
            <a:pPr algn="just"/>
            <a:r>
              <a:rPr lang="en-US" sz="2400" b="1">
                <a:solidFill>
                  <a:srgbClr val="0070C0"/>
                </a:solidFill>
                <a:latin typeface="Times New Roman" panose="02020603050405020304" pitchFamily="18" charset="0"/>
                <a:cs typeface="Times New Roman" panose="02020603050405020304" pitchFamily="18" charset="0"/>
              </a:rPr>
              <a:t>nghĩa chống lại chính quyền phong kiến</a:t>
            </a:r>
          </a:p>
        </p:txBody>
      </p:sp>
    </p:spTree>
    <p:extLst>
      <p:ext uri="{BB962C8B-B14F-4D97-AF65-F5344CB8AC3E}">
        <p14:creationId xmlns:p14="http://schemas.microsoft.com/office/powerpoint/2010/main" val="98421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6" name="Group 5">
            <a:extLst>
              <a:ext uri="{FF2B5EF4-FFF2-40B4-BE49-F238E27FC236}">
                <a16:creationId xmlns:a16="http://schemas.microsoft.com/office/drawing/2014/main" id="{EFDD6A72-3A07-0B42-BFBF-AA6884274D58}"/>
              </a:ext>
            </a:extLst>
          </p:cNvPr>
          <p:cNvGrpSpPr/>
          <p:nvPr/>
        </p:nvGrpSpPr>
        <p:grpSpPr>
          <a:xfrm>
            <a:off x="1581150" y="41070"/>
            <a:ext cx="10153649" cy="6321629"/>
            <a:chOff x="1143000" y="1397000"/>
            <a:chExt cx="7493163" cy="3106057"/>
          </a:xfrm>
        </p:grpSpPr>
        <p:pic>
          <p:nvPicPr>
            <p:cNvPr id="4" name="图片 31749" descr="1-19">
              <a:extLst>
                <a:ext uri="{FF2B5EF4-FFF2-40B4-BE49-F238E27FC236}">
                  <a16:creationId xmlns:a16="http://schemas.microsoft.com/office/drawing/2014/main" id="{1973D4E0-C594-D042-9BB7-45D13BBC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7000"/>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246AA8-7C09-2B4A-940E-34ABB08129ED}"/>
                </a:ext>
              </a:extLst>
            </p:cNvPr>
            <p:cNvSpPr/>
            <p:nvPr/>
          </p:nvSpPr>
          <p:spPr>
            <a:xfrm>
              <a:off x="1243451" y="1826643"/>
              <a:ext cx="7013779" cy="2464924"/>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Theo sử cũ, Chúa Trịnh Giang cho xây nhiều chùa lớn…..Chúa Trịnh Sâm càng lún sâu hơn vào “vũng bùn” ăn chơi hưởng lạc….</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Trong phủ chúa có đến bốn, năm trăm hoạn quan “ngạo mạn, hách dịch….Cả nước căm ghét, ghê tởm, kinh sợ chúng.</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Quan lại xét xử ”đục nước béo cò”, để cho kẻ giảo hoạt lọt pháp luật, kẻ điêu toa được múa mép, kẻ lí ngay đành chịu thua”.</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70C0"/>
                  </a:solidFill>
                  <a:latin typeface="Times New Roman" panose="02020603050405020304" pitchFamily="18" charset="0"/>
                  <a:cs typeface="Times New Roman" panose="02020603050405020304" pitchFamily="18" charset="0"/>
                  <a:sym typeface="Arial"/>
                </a:rPr>
                <a:t>                        (Thông sức của Ngự sử đài năm 1719)</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3C24B56E-25B6-0A42-B0F6-FBB48BFE354C}"/>
              </a:ext>
            </a:extLst>
          </p:cNvPr>
          <p:cNvGrpSpPr/>
          <p:nvPr/>
        </p:nvGrpSpPr>
        <p:grpSpPr>
          <a:xfrm>
            <a:off x="1581150" y="262706"/>
            <a:ext cx="9990884" cy="5878355"/>
            <a:chOff x="1143002" y="1373566"/>
            <a:chExt cx="7493163" cy="3106057"/>
          </a:xfrm>
        </p:grpSpPr>
        <p:pic>
          <p:nvPicPr>
            <p:cNvPr id="9" name="图片 31749" descr="1-19">
              <a:extLst>
                <a:ext uri="{FF2B5EF4-FFF2-40B4-BE49-F238E27FC236}">
                  <a16:creationId xmlns:a16="http://schemas.microsoft.com/office/drawing/2014/main" id="{6D4B40B1-355B-1A40-9C0D-23E89312F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2" y="1373566"/>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3CDC5C-E23D-5241-ABBE-C218FF71C635}"/>
                </a:ext>
              </a:extLst>
            </p:cNvPr>
            <p:cNvSpPr/>
            <p:nvPr/>
          </p:nvSpPr>
          <p:spPr>
            <a:xfrm>
              <a:off x="1532682" y="1877658"/>
              <a:ext cx="6641019" cy="2097872"/>
            </a:xfrm>
            <a:prstGeom prst="rect">
              <a:avLst/>
            </a:prstGeom>
          </p:spPr>
          <p:txBody>
            <a:bodyPr wrap="square">
              <a:spAutoFit/>
            </a:bodyPr>
            <a:lstStyle/>
            <a:p>
              <a:pPr algn="ctr" defTabSz="1219170">
                <a:buClr>
                  <a:srgbClr val="000000"/>
                </a:buClr>
              </a:pPr>
              <a:r>
                <a:rPr lang="vi-VN" altLang="en-VN" sz="3600" kern="0" dirty="0">
                  <a:solidFill>
                    <a:srgbClr val="0070C0"/>
                  </a:solidFill>
                  <a:latin typeface="Times New Roman" panose="02020603050405020304" pitchFamily="18" charset="0"/>
                  <a:cs typeface="Times New Roman" panose="02020603050405020304" pitchFamily="18" charset="0"/>
                  <a:sym typeface="Arial"/>
                </a:rPr>
                <a:t> Nhà sử học Phan Huy Chú viết:  </a:t>
              </a:r>
              <a:r>
                <a:rPr lang="vi-VN" altLang="en-VN" sz="3600" kern="0" dirty="0">
                  <a:solidFill>
                    <a:srgbClr val="000000"/>
                  </a:solidFill>
                  <a:latin typeface="Times New Roman" panose="02020603050405020304" pitchFamily="18" charset="0"/>
                  <a:cs typeface="Times New Roman" panose="02020603050405020304" pitchFamily="18" charset="0"/>
                  <a:sym typeface="Arial"/>
                </a:rPr>
                <a:t>”Vì trưng thu quá mức dân kiệt cả vật lực mà không thể nộp đủ đến nỗi trở thành bần cùng mà bỏ cả nghề nghiệp. Có người vì thuế sơn mà chặt cây sơn, vì thuế vải lụa mà phá khung cửu, vì thu cá tôm mà xé chài lưới…”</a:t>
              </a:r>
              <a:br>
                <a:rPr lang="vi-VN" altLang="en-VN" sz="3600" kern="0" dirty="0">
                  <a:solidFill>
                    <a:srgbClr val="000000"/>
                  </a:solidFill>
                  <a:latin typeface="Times New Roman" panose="02020603050405020304" pitchFamily="18" charset="0"/>
                  <a:cs typeface="Times New Roman" panose="02020603050405020304" pitchFamily="18" charset="0"/>
                  <a:sym typeface="Arial"/>
                </a:rPr>
              </a:br>
              <a:r>
                <a:rPr lang="vi-VN" altLang="en-VN" sz="3600" kern="0" dirty="0">
                  <a:solidFill>
                    <a:srgbClr val="0070C0"/>
                  </a:solidFill>
                  <a:latin typeface="Times New Roman" panose="02020603050405020304" pitchFamily="18" charset="0"/>
                  <a:cs typeface="Times New Roman" panose="02020603050405020304" pitchFamily="18" charset="0"/>
                  <a:sym typeface="Arial"/>
                </a:rPr>
                <a:t>           (Lịch triều hiến chương loại chí)</a:t>
              </a:r>
              <a:endParaRPr lang="en-VN" sz="36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11" name="Google Shape;81;p15">
            <a:extLst>
              <a:ext uri="{FF2B5EF4-FFF2-40B4-BE49-F238E27FC236}">
                <a16:creationId xmlns:a16="http://schemas.microsoft.com/office/drawing/2014/main" id="{0FC053D8-EC54-C24E-8E03-1C41ED94F811}"/>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11</a:t>
            </a:fld>
            <a:endParaRPr kern="0"/>
          </a:p>
        </p:txBody>
      </p:sp>
    </p:spTree>
    <p:extLst>
      <p:ext uri="{BB962C8B-B14F-4D97-AF65-F5344CB8AC3E}">
        <p14:creationId xmlns:p14="http://schemas.microsoft.com/office/powerpoint/2010/main" val="337464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ACBD5-38D7-0949-BFE7-8A2EA583E48C}"/>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12</a:t>
            </a:fld>
            <a:endParaRPr lang="en" kern="0"/>
          </a:p>
        </p:txBody>
      </p:sp>
      <p:pic>
        <p:nvPicPr>
          <p:cNvPr id="2050" name="Picture 2">
            <a:extLst>
              <a:ext uri="{FF2B5EF4-FFF2-40B4-BE49-F238E27FC236}">
                <a16:creationId xmlns:a16="http://schemas.microsoft.com/office/drawing/2014/main" id="{DA00803C-88E1-6A4E-9C54-D8D464C2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1706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64EED29-EA1D-E84D-A9EA-4CE3AE9A1A47}"/>
              </a:ext>
            </a:extLst>
          </p:cNvPr>
          <p:cNvGrpSpPr/>
          <p:nvPr/>
        </p:nvGrpSpPr>
        <p:grpSpPr>
          <a:xfrm>
            <a:off x="5311069" y="0"/>
            <a:ext cx="6880929" cy="6858000"/>
            <a:chOff x="3983302" y="0"/>
            <a:chExt cx="5160697" cy="5143500"/>
          </a:xfrm>
        </p:grpSpPr>
        <p:pic>
          <p:nvPicPr>
            <p:cNvPr id="2052" name="Picture 4">
              <a:extLst>
                <a:ext uri="{FF2B5EF4-FFF2-40B4-BE49-F238E27FC236}">
                  <a16:creationId xmlns:a16="http://schemas.microsoft.com/office/drawing/2014/main" id="{2C839410-B935-7842-B69A-A1B5AC8CE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1" y="0"/>
              <a:ext cx="51561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088352-B16E-EF40-88AA-2B756C18749B}"/>
                </a:ext>
              </a:extLst>
            </p:cNvPr>
            <p:cNvSpPr/>
            <p:nvPr/>
          </p:nvSpPr>
          <p:spPr>
            <a:xfrm>
              <a:off x="3983302" y="0"/>
              <a:ext cx="5125442" cy="377075"/>
            </a:xfrm>
            <a:prstGeom prst="rect">
              <a:avLst/>
            </a:prstGeom>
            <a:solidFill>
              <a:schemeClr val="accent2">
                <a:lumMod val="20000"/>
                <a:lumOff val="80000"/>
              </a:schemeClr>
            </a:solidFill>
          </p:spPr>
          <p:txBody>
            <a:bodyPr wrap="none">
              <a:spAutoFit/>
            </a:bodyPr>
            <a:lstStyle/>
            <a:p>
              <a:pPr defTabSz="1219170">
                <a:buClr>
                  <a:srgbClr val="000000"/>
                </a:buClr>
              </a:pPr>
              <a:r>
                <a:rPr lang="vi-VN" sz="2667" b="1" kern="0" dirty="0">
                  <a:solidFill>
                    <a:srgbClr val="0000FF"/>
                  </a:solidFill>
                  <a:latin typeface="Times New Roman" panose="02020603050405020304" pitchFamily="18" charset="0"/>
                  <a:cs typeface="Times New Roman" panose="02020603050405020304" pitchFamily="18" charset="0"/>
                  <a:sym typeface="Arial"/>
                </a:rPr>
                <a:t>Tranh vẽ cảnh ăn chơi trong phủ chúa Trịnh.</a:t>
              </a:r>
              <a:endParaRPr lang="en-VN" sz="2667"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0082A83F-4FF8-F549-92DD-E3A0EA2B1BBA}"/>
              </a:ext>
            </a:extLst>
          </p:cNvPr>
          <p:cNvGrpSpPr/>
          <p:nvPr/>
        </p:nvGrpSpPr>
        <p:grpSpPr>
          <a:xfrm>
            <a:off x="-11999" y="0"/>
            <a:ext cx="12203997" cy="6858000"/>
            <a:chOff x="-8999" y="0"/>
            <a:chExt cx="9152998" cy="5143500"/>
          </a:xfrm>
        </p:grpSpPr>
        <p:pic>
          <p:nvPicPr>
            <p:cNvPr id="2054" name="Picture 6" descr="Chúa Trịnh bị quả báo vì quá dâm dục? | Giải mã | TriThucCuocSong.vn">
              <a:extLst>
                <a:ext uri="{FF2B5EF4-FFF2-40B4-BE49-F238E27FC236}">
                  <a16:creationId xmlns:a16="http://schemas.microsoft.com/office/drawing/2014/main" id="{0673446A-2EE2-2648-8382-33BEF2A61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 y="0"/>
              <a:ext cx="914849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0B98FA-A07E-9D4C-B3B6-9FFB7E30F3EB}"/>
                </a:ext>
              </a:extLst>
            </p:cNvPr>
            <p:cNvSpPr/>
            <p:nvPr/>
          </p:nvSpPr>
          <p:spPr>
            <a:xfrm>
              <a:off x="-8999" y="0"/>
              <a:ext cx="9148498" cy="11772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Trong số các đời chúa Trịnh, </a:t>
              </a:r>
              <a:r>
                <a:rPr lang="vi-VN" sz="3200" b="1" kern="0" dirty="0">
                  <a:solidFill>
                    <a:srgbClr val="000000"/>
                  </a:solidFill>
                  <a:latin typeface="Times New Roman" panose="02020603050405020304" pitchFamily="18" charset="0"/>
                  <a:cs typeface="Times New Roman" panose="02020603050405020304" pitchFamily="18" charset="0"/>
                  <a:sym typeface="Arial"/>
                </a:rPr>
                <a:t>Uy Nam vương Trịnh Giang</a:t>
              </a:r>
              <a:r>
                <a:rPr lang="vi-VN" sz="3200" kern="0" dirty="0">
                  <a:solidFill>
                    <a:srgbClr val="000000"/>
                  </a:solidFill>
                  <a:latin typeface="Times New Roman" panose="02020603050405020304" pitchFamily="18" charset="0"/>
                  <a:cs typeface="Times New Roman" panose="02020603050405020304" pitchFamily="18" charset="0"/>
                  <a:sym typeface="Arial"/>
                </a:rPr>
                <a:t> là người tàn ngược, hiếu sắc, làm nhiều điều vô đạo, trong đó không thể không nhắc đến hành vi trái luân thường đạo lý, khi quân phạm thượng.</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70B8BEC5-F27C-4C46-9077-86239527B30A}"/>
              </a:ext>
            </a:extLst>
          </p:cNvPr>
          <p:cNvSpPr/>
          <p:nvPr/>
        </p:nvSpPr>
        <p:spPr>
          <a:xfrm>
            <a:off x="7313034" y="6447631"/>
            <a:ext cx="4921540" cy="379656"/>
          </a:xfrm>
          <a:prstGeom prst="rect">
            <a:avLst/>
          </a:prstGeom>
        </p:spPr>
        <p:txBody>
          <a:bodyPr wrap="none">
            <a:spAutoFit/>
          </a:bodyPr>
          <a:lstStyle/>
          <a:p>
            <a:pPr defTabSz="1219170">
              <a:buClr>
                <a:srgbClr val="000000"/>
              </a:buClr>
            </a:pPr>
            <a:r>
              <a:rPr lang="vi-VN" sz="1867" kern="0" dirty="0">
                <a:solidFill>
                  <a:srgbClr val="FFFFFF"/>
                </a:solidFill>
                <a:latin typeface="Times New Roman" panose="02020603050405020304" pitchFamily="18" charset="0"/>
                <a:cs typeface="Times New Roman" panose="02020603050405020304" pitchFamily="18" charset="0"/>
                <a:sym typeface="Arial"/>
              </a:rPr>
              <a:t>Hình minh họa chúa Trịnh Giang đam mê tửu sắc</a:t>
            </a: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715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125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125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A23D1-ADA3-1541-B12C-230DFF57398B}"/>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13</a:t>
            </a:fld>
            <a:endParaRPr lang="en" kern="0"/>
          </a:p>
        </p:txBody>
      </p:sp>
      <p:pic>
        <p:nvPicPr>
          <p:cNvPr id="3074" name="Picture 2">
            <a:extLst>
              <a:ext uri="{FF2B5EF4-FFF2-40B4-BE49-F238E27FC236}">
                <a16:creationId xmlns:a16="http://schemas.microsoft.com/office/drawing/2014/main" id="{EF6F96F4-67DF-5048-8ECD-44E6E47FE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133" y="637536"/>
            <a:ext cx="4575400" cy="53518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9DF6E6-8043-C645-90A6-5F5DF76E1720}"/>
              </a:ext>
            </a:extLst>
          </p:cNvPr>
          <p:cNvSpPr/>
          <p:nvPr/>
        </p:nvSpPr>
        <p:spPr>
          <a:xfrm>
            <a:off x="6319534" y="666574"/>
            <a:ext cx="4944533" cy="5262403"/>
          </a:xfrm>
          <a:prstGeom prst="rect">
            <a:avLst/>
          </a:prstGeom>
          <a:solidFill>
            <a:srgbClr val="F7ECD7"/>
          </a:solidFill>
        </p:spPr>
        <p:txBody>
          <a:bodyPr wrap="square">
            <a:spAutoFit/>
          </a:bodyPr>
          <a:lstStyle/>
          <a:p>
            <a:pPr algn="just" defTabSz="1219170">
              <a:buClr>
                <a:srgbClr val="000000"/>
              </a:buClr>
            </a:pPr>
            <a:r>
              <a:rPr lang="en-US" sz="3733" b="1" kern="0" dirty="0" err="1">
                <a:solidFill>
                  <a:srgbClr val="0070C0"/>
                </a:solidFill>
                <a:latin typeface="Times New Roman" panose="02020603050405020304" pitchFamily="18" charset="0"/>
                <a:cs typeface="Times New Roman" panose="02020603050405020304" pitchFamily="18" charset="0"/>
                <a:sym typeface="Arial"/>
              </a:rPr>
              <a:t>Trịnh</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Sâm</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là</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một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vị</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nhiều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vào</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loại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nhất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các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Trịnh</a:t>
            </a:r>
            <a:r>
              <a:rPr lang="en-US" sz="3733" kern="0" dirty="0">
                <a:solidFill>
                  <a:srgbClr val="000000"/>
                </a:solidFill>
                <a:latin typeface="Times New Roman" panose="02020603050405020304" pitchFamily="18" charset="0"/>
                <a:cs typeface="Times New Roman" panose="02020603050405020304" pitchFamily="18" charset="0"/>
                <a:sym typeface="Arial"/>
              </a:rPr>
              <a:t>. Theo </a:t>
            </a:r>
            <a:r>
              <a:rPr lang="en-US" sz="3733" kern="0" dirty="0" err="1">
                <a:solidFill>
                  <a:srgbClr val="000000"/>
                </a:solidFill>
                <a:latin typeface="Times New Roman" panose="02020603050405020304" pitchFamily="18" charset="0"/>
                <a:cs typeface="Times New Roman" panose="02020603050405020304" pitchFamily="18" charset="0"/>
                <a:sym typeface="Arial"/>
              </a:rPr>
              <a:t>cuốn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Chuyện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tình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vua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hoàng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tộc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Việt</a:t>
            </a:r>
            <a:r>
              <a:rPr lang="en-US" sz="3733" kern="0" dirty="0">
                <a:solidFill>
                  <a:srgbClr val="000000"/>
                </a:solidFill>
                <a:latin typeface="Times New Roman" panose="02020603050405020304" pitchFamily="18" charset="0"/>
                <a:cs typeface="Times New Roman" panose="02020603050405020304" pitchFamily="18" charset="0"/>
                <a:sym typeface="Arial"/>
              </a:rPr>
              <a:t> Nam </a:t>
            </a:r>
            <a:r>
              <a:rPr lang="en-US" sz="3733" kern="0" dirty="0" err="1">
                <a:solidFill>
                  <a:srgbClr val="000000"/>
                </a:solidFill>
                <a:latin typeface="Times New Roman" panose="02020603050405020304" pitchFamily="18" charset="0"/>
                <a:cs typeface="Times New Roman" panose="02020603050405020304" pitchFamily="18" charset="0"/>
                <a:sym typeface="Arial"/>
              </a:rPr>
              <a:t>thống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kê</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ông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này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tới</a:t>
            </a:r>
            <a:r>
              <a:rPr lang="en-US" sz="3733" kern="0" dirty="0">
                <a:solidFill>
                  <a:srgbClr val="000000"/>
                </a:solidFill>
                <a:latin typeface="Times New Roman" panose="02020603050405020304" pitchFamily="18" charset="0"/>
                <a:cs typeface="Times New Roman" panose="02020603050405020304" pitchFamily="18" charset="0"/>
                <a:sym typeface="Arial"/>
              </a:rPr>
              <a:t> 400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mỹ</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nữ</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chuyên</a:t>
            </a:r>
            <a:r>
              <a:rPr lang="en-US" sz="3733" kern="0" dirty="0">
                <a:solidFill>
                  <a:srgbClr val="000000"/>
                </a:solidFill>
                <a:latin typeface="Times New Roman" panose="02020603050405020304" pitchFamily="18" charset="0"/>
                <a:cs typeface="Times New Roman" panose="02020603050405020304" pitchFamily="18" charset="0"/>
                <a:sym typeface="Arial"/>
              </a:rPr>
              <a:t> lo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hầu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hạ</a:t>
            </a:r>
            <a:r>
              <a:rPr lang="en-US" sz="3733" kern="0" dirty="0">
                <a:solidFill>
                  <a:srgbClr val="000000"/>
                </a:solidFill>
                <a:latin typeface="Times New Roman" panose="02020603050405020304" pitchFamily="18" charset="0"/>
                <a:cs typeface="Times New Roman" panose="02020603050405020304" pitchFamily="18" charset="0"/>
                <a:sym typeface="Arial"/>
              </a:rPr>
              <a:t>.</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1729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7ED38-51BB-7345-9870-B2FFDA5B9945}"/>
              </a:ext>
            </a:extLst>
          </p:cNvPr>
          <p:cNvSpPr/>
          <p:nvPr/>
        </p:nvSpPr>
        <p:spPr>
          <a:xfrm>
            <a:off x="0" y="-50800"/>
            <a:ext cx="7247467" cy="6986528"/>
          </a:xfrm>
          <a:prstGeom prst="rect">
            <a:avLst/>
          </a:prstGeom>
          <a:solidFill>
            <a:srgbClr val="F7ECD7"/>
          </a:solidFill>
        </p:spPr>
        <p:txBody>
          <a:bodyPr wrap="square">
            <a:spAutoFit/>
          </a:bodyPr>
          <a:lstStyle/>
          <a:p>
            <a:pPr algn="just" defTabSz="1219170">
              <a:buClr>
                <a:srgbClr val="000000"/>
              </a:buClr>
            </a:pPr>
            <a:r>
              <a:rPr lang="vi-VN" sz="3200" i="1" kern="0" dirty="0">
                <a:solidFill>
                  <a:srgbClr val="000000"/>
                </a:solidFill>
                <a:latin typeface="Times New Roman" panose="02020603050405020304" pitchFamily="18" charset="0"/>
                <a:cs typeface="Times New Roman" panose="02020603050405020304" pitchFamily="18" charset="0"/>
                <a:sym typeface="Arial"/>
              </a:rPr>
              <a:t>“Tôi đi vào từ cửa sau, nhìn quanh tôi thấy cây cối um tùm, chim hót líu lo, muôn hoa đua thắm. </a:t>
            </a:r>
            <a:r>
              <a:rPr lang="vi-VN" sz="3200" b="1" i="1" kern="0" dirty="0">
                <a:solidFill>
                  <a:srgbClr val="0070C0"/>
                </a:solidFill>
                <a:latin typeface="Times New Roman" panose="02020603050405020304" pitchFamily="18" charset="0"/>
                <a:cs typeface="Times New Roman" panose="02020603050405020304" pitchFamily="18" charset="0"/>
                <a:sym typeface="Arial"/>
              </a:rPr>
              <a:t>Qua mấy lần cửa, các hành lang dài quanh co tôi được đưa tới một ngôi nhà thật lớn gọi là phòng trà. </a:t>
            </a:r>
            <a:r>
              <a:rPr lang="vi-VN" sz="3200" i="1" kern="0" dirty="0">
                <a:solidFill>
                  <a:srgbClr val="000000"/>
                </a:solidFill>
                <a:latin typeface="Times New Roman" panose="02020603050405020304" pitchFamily="18" charset="0"/>
                <a:cs typeface="Times New Roman" panose="02020603050405020304" pitchFamily="18" charset="0"/>
                <a:sym typeface="Arial"/>
              </a:rPr>
              <a:t>Đồ đạc trong phòng đều được sơn son thếp vàng. Lúc đó thánh thượng đang ngự phòng thuốc cùng các phi tần nên tôi không thể yết kiến. </a:t>
            </a:r>
            <a:r>
              <a:rPr lang="vi-VN" sz="3200" b="1" i="1" kern="0" dirty="0">
                <a:solidFill>
                  <a:srgbClr val="0070C0"/>
                </a:solidFill>
                <a:latin typeface="Times New Roman" panose="02020603050405020304" pitchFamily="18" charset="0"/>
                <a:cs typeface="Times New Roman" panose="02020603050405020304" pitchFamily="18" charset="0"/>
                <a:sym typeface="Arial"/>
              </a:rPr>
              <a:t>Tôi được thiết đãi bữa sáng mĩ vị với đồ dùng toàn bằng vàng, bạc</a:t>
            </a:r>
            <a:r>
              <a:rPr lang="vi-VN" sz="3200" i="1" kern="0" dirty="0">
                <a:solidFill>
                  <a:srgbClr val="0070C0"/>
                </a:solidFill>
                <a:latin typeface="Times New Roman" panose="02020603050405020304" pitchFamily="18" charset="0"/>
                <a:cs typeface="Times New Roman" panose="02020603050405020304" pitchFamily="18" charset="0"/>
                <a:sym typeface="Arial"/>
              </a:rPr>
              <a:t>. </a:t>
            </a:r>
            <a:r>
              <a:rPr lang="vi-VN" sz="3200" i="1" kern="0" dirty="0">
                <a:solidFill>
                  <a:srgbClr val="000000"/>
                </a:solidFill>
                <a:latin typeface="Times New Roman" panose="02020603050405020304" pitchFamily="18" charset="0"/>
                <a:cs typeface="Times New Roman" panose="02020603050405020304" pitchFamily="18" charset="0"/>
                <a:sym typeface="Arial"/>
              </a:rPr>
              <a:t>Ăn xong tôi được đưa đến yết kiến ở Đông Cung và khám bệnh cho thế tử Trịnh Cán. Thế tử vì “ăn quá no, mặc quá ấm” mà sinh bệnh”.</a:t>
            </a:r>
            <a:endParaRPr lang="en-VN" sz="3200"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09BA773-57D2-7D4C-9791-60109161896B}"/>
              </a:ext>
            </a:extLst>
          </p:cNvPr>
          <p:cNvSpPr/>
          <p:nvPr/>
        </p:nvSpPr>
        <p:spPr>
          <a:xfrm>
            <a:off x="7247467" y="1"/>
            <a:ext cx="4944533" cy="779765"/>
          </a:xfrm>
          <a:prstGeom prst="rect">
            <a:avLst/>
          </a:prstGeom>
          <a:solidFill>
            <a:schemeClr val="bg1"/>
          </a:solidFill>
        </p:spPr>
        <p:txBody>
          <a:bodyPr wrap="square" lIns="121920" tIns="60960" rIns="121920" bIns="60960">
            <a:spAutoFit/>
          </a:bodyPr>
          <a:lstStyle/>
          <a:p>
            <a:pPr algn="ctr" defTabSz="1219170">
              <a:buClr>
                <a:srgbClr val="000000"/>
              </a:buClr>
            </a:pP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Vào</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phủ</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chúa</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Trịnh</a:t>
            </a:r>
            <a:endPar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4098" name="Picture 2">
            <a:extLst>
              <a:ext uri="{FF2B5EF4-FFF2-40B4-BE49-F238E27FC236}">
                <a16:creationId xmlns:a16="http://schemas.microsoft.com/office/drawing/2014/main" id="{67AAF494-F916-3A4C-80DB-E5285EF4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7467" y="635000"/>
            <a:ext cx="4751368" cy="558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F3B1F6-A5B4-1848-98D5-985444587C39}"/>
              </a:ext>
            </a:extLst>
          </p:cNvPr>
          <p:cNvSpPr/>
          <p:nvPr/>
        </p:nvSpPr>
        <p:spPr>
          <a:xfrm>
            <a:off x="7247467" y="6348531"/>
            <a:ext cx="4944533" cy="461665"/>
          </a:xfrm>
          <a:prstGeom prst="rect">
            <a:avLst/>
          </a:prstGeom>
        </p:spPr>
        <p:txBody>
          <a:bodyPr wrap="square">
            <a:spAutoFit/>
          </a:bodyPr>
          <a:lstStyle/>
          <a:p>
            <a:pPr algn="ctr" defTabSz="1219170">
              <a:buClr>
                <a:srgbClr val="000000"/>
              </a:buClr>
            </a:pPr>
            <a:r>
              <a:rPr lang="vi-VN" sz="2400" b="1" kern="0" dirty="0">
                <a:solidFill>
                  <a:srgbClr val="0070C0"/>
                </a:solidFill>
                <a:latin typeface="Times New Roman" panose="02020603050405020304" pitchFamily="18" charset="0"/>
                <a:cs typeface="Times New Roman" panose="02020603050405020304" pitchFamily="18" charset="0"/>
                <a:sym typeface="Arial"/>
              </a:rPr>
              <a:t>Hải Thượng Lãn Ông Lê Hữu Trác</a:t>
            </a:r>
            <a:endParaRPr lang="en-VN" sz="24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9882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9C444-3881-5146-8AE4-1529C2486B6F}"/>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15</a:t>
            </a:fld>
            <a:endParaRPr lang="en" kern="0"/>
          </a:p>
        </p:txBody>
      </p:sp>
      <p:pic>
        <p:nvPicPr>
          <p:cNvPr id="4" name="Picture 3">
            <a:extLst>
              <a:ext uri="{FF2B5EF4-FFF2-40B4-BE49-F238E27FC236}">
                <a16:creationId xmlns:a16="http://schemas.microsoft.com/office/drawing/2014/main" id="{9324A6D3-0BFB-6044-BFD7-590C3D4A6C97}"/>
              </a:ext>
            </a:extLst>
          </p:cNvPr>
          <p:cNvPicPr>
            <a:picLocks noChangeAspect="1"/>
          </p:cNvPicPr>
          <p:nvPr/>
        </p:nvPicPr>
        <p:blipFill>
          <a:blip r:embed="rId2"/>
          <a:stretch>
            <a:fillRect/>
          </a:stretch>
        </p:blipFill>
        <p:spPr>
          <a:xfrm>
            <a:off x="1695347" y="691037"/>
            <a:ext cx="5405959" cy="5298332"/>
          </a:xfrm>
          <a:prstGeom prst="rect">
            <a:avLst/>
          </a:prstGeom>
        </p:spPr>
      </p:pic>
      <p:pic>
        <p:nvPicPr>
          <p:cNvPr id="6" name="Picture 5">
            <a:extLst>
              <a:ext uri="{FF2B5EF4-FFF2-40B4-BE49-F238E27FC236}">
                <a16:creationId xmlns:a16="http://schemas.microsoft.com/office/drawing/2014/main" id="{D927707D-9635-6F42-8C92-28E4C284CFD9}"/>
              </a:ext>
            </a:extLst>
          </p:cNvPr>
          <p:cNvPicPr>
            <a:picLocks noChangeAspect="1"/>
          </p:cNvPicPr>
          <p:nvPr/>
        </p:nvPicPr>
        <p:blipFill>
          <a:blip r:embed="rId3"/>
          <a:stretch>
            <a:fillRect/>
          </a:stretch>
        </p:blipFill>
        <p:spPr>
          <a:xfrm>
            <a:off x="7101306" y="691037"/>
            <a:ext cx="4320673" cy="5298332"/>
          </a:xfrm>
          <a:prstGeom prst="rect">
            <a:avLst/>
          </a:prstGeom>
        </p:spPr>
      </p:pic>
    </p:spTree>
    <p:extLst>
      <p:ext uri="{BB962C8B-B14F-4D97-AF65-F5344CB8AC3E}">
        <p14:creationId xmlns:p14="http://schemas.microsoft.com/office/powerpoint/2010/main" val="41111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1000"/>
                                        <p:tgtEl>
                                          <p:spTgt spid="6"/>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CE196-54D3-574E-BB50-B54C4C97012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cs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16</a:t>
            </a:fld>
            <a:endParaRPr kumimoji="0" lang="en" sz="1600" b="0" i="0" u="none" strike="noStrike" kern="0" cap="none" spc="0" normalizeH="0" baseline="0" noProof="0">
              <a:ln>
                <a:noFill/>
              </a:ln>
              <a:solidFill>
                <a:srgbClr val="666666"/>
              </a:solidFill>
              <a:effectLst/>
              <a:uLnTx/>
              <a:uFillTx/>
              <a:latin typeface="Tinos"/>
              <a:cs typeface="Tinos"/>
              <a:sym typeface="Tinos"/>
            </a:endParaRPr>
          </a:p>
        </p:txBody>
      </p:sp>
      <p:sp>
        <p:nvSpPr>
          <p:cNvPr id="7" name="Rectangle 7">
            <a:extLst>
              <a:ext uri="{FF2B5EF4-FFF2-40B4-BE49-F238E27FC236}">
                <a16:creationId xmlns:a16="http://schemas.microsoft.com/office/drawing/2014/main" id="{A7374A69-1435-2B4B-A07F-82EB76ABBF19}"/>
              </a:ext>
            </a:extLst>
          </p:cNvPr>
          <p:cNvSpPr>
            <a:spLocks noChangeArrowheads="1"/>
          </p:cNvSpPr>
          <p:nvPr/>
        </p:nvSpPr>
        <p:spPr bwMode="auto">
          <a:xfrm>
            <a:off x="5706533" y="654575"/>
            <a:ext cx="5676067" cy="5304081"/>
          </a:xfrm>
          <a:prstGeom prst="rect">
            <a:avLst/>
          </a:prstGeom>
          <a:solidFill>
            <a:srgbClr val="F7ECD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Nạn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khủng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khiếp</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1740 – 1741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ở</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Ngoài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lưu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vong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bồng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bế</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dắt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díu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di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kiếm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đầy</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đường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nhiều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nhờ</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cỏ</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cả</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chuột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rắn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chết</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ngổn</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ngang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sót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không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Làng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nào</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có</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tiếng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trù</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mật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cũng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chỉ</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ba</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hộ</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mà</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p>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Khâm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định</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việt</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sử</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giám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cương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mục</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endParaRPr kumimoji="0" lang="en-US" altLang="en-US" sz="1867"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pic>
        <p:nvPicPr>
          <p:cNvPr id="8" name="Picture 8">
            <a:extLst>
              <a:ext uri="{FF2B5EF4-FFF2-40B4-BE49-F238E27FC236}">
                <a16:creationId xmlns:a16="http://schemas.microsoft.com/office/drawing/2014/main" id="{FFFAC67B-35CB-F34C-BEBB-A46F2014D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200" y="654576"/>
            <a:ext cx="4045333" cy="533479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ACF74-AC12-2246-A31F-B21D413D0425}"/>
              </a:ext>
            </a:extLst>
          </p:cNvPr>
          <p:cNvSpPr>
            <a:spLocks noGrp="1"/>
          </p:cNvSpPr>
          <p:nvPr>
            <p:ph type="sldNum" idx="12"/>
          </p:nvPr>
        </p:nvSpPr>
        <p:spPr/>
        <p:txBody>
          <a:bodyPr/>
          <a:lstStyle/>
          <a:p>
            <a:pPr algn="ctr" defTabSz="1219170">
              <a:buClr>
                <a:srgbClr val="000000"/>
              </a:buClr>
            </a:pPr>
            <a:fld id="{00000000-1234-1234-1234-123412341234}" type="slidenum">
              <a:rPr lang="en" kern="0"/>
              <a:pPr algn="ctr" defTabSz="1219170">
                <a:buClr>
                  <a:srgbClr val="000000"/>
                </a:buClr>
              </a:pPr>
              <a:t>17</a:t>
            </a:fld>
            <a:endParaRPr lang="en" kern="0"/>
          </a:p>
        </p:txBody>
      </p:sp>
      <p:sp>
        <p:nvSpPr>
          <p:cNvPr id="3" name="Right Arrow Callout 18">
            <a:extLst>
              <a:ext uri="{FF2B5EF4-FFF2-40B4-BE49-F238E27FC236}">
                <a16:creationId xmlns:a16="http://schemas.microsoft.com/office/drawing/2014/main" id="{421DC2A6-6F16-C043-9E17-C23E3C2140DB}"/>
              </a:ext>
            </a:extLst>
          </p:cNvPr>
          <p:cNvSpPr>
            <a:spLocks noChangeArrowheads="1"/>
          </p:cNvSpPr>
          <p:nvPr/>
        </p:nvSpPr>
        <p:spPr bwMode="auto">
          <a:xfrm>
            <a:off x="1710267" y="812800"/>
            <a:ext cx="2414960" cy="4961467"/>
          </a:xfrm>
          <a:prstGeom prst="rightArrowCallout">
            <a:avLst>
              <a:gd name="adj1" fmla="val 25013"/>
              <a:gd name="adj2" fmla="val 25013"/>
              <a:gd name="adj3" fmla="val 25000"/>
              <a:gd name="adj4" fmla="val 64977"/>
            </a:avLst>
          </a:prstGeom>
          <a:solidFill>
            <a:srgbClr val="CCFF99"/>
          </a:solidFill>
          <a:ln w="254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Chính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quyền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phong</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suy</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sụp</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và</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mục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nát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cực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độ</a:t>
            </a:r>
            <a:endParaRPr lang="en-US" altLang="en-US" sz="2133" kern="0" dirty="0">
              <a:solidFill>
                <a:srgbClr val="000000"/>
              </a:solidFill>
              <a:latin typeface="Arial" panose="020B0604020202020204" pitchFamily="34" charset="0"/>
              <a:cs typeface="Arial"/>
            </a:endParaRPr>
          </a:p>
        </p:txBody>
      </p:sp>
      <p:sp>
        <p:nvSpPr>
          <p:cNvPr id="4" name="Rounded Rectangle 17">
            <a:extLst>
              <a:ext uri="{FF2B5EF4-FFF2-40B4-BE49-F238E27FC236}">
                <a16:creationId xmlns:a16="http://schemas.microsoft.com/office/drawing/2014/main" id="{66717E36-DA68-3A41-B00C-A9902EB4B3AD}"/>
              </a:ext>
            </a:extLst>
          </p:cNvPr>
          <p:cNvSpPr>
            <a:spLocks noChangeArrowheads="1"/>
          </p:cNvSpPr>
          <p:nvPr/>
        </p:nvSpPr>
        <p:spPr bwMode="auto">
          <a:xfrm>
            <a:off x="4125227" y="812800"/>
            <a:ext cx="179579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tế</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p>
          <a:p>
            <a:pPr algn="ctr" defTabSz="1219170">
              <a:spcBef>
                <a:spcPct val="0"/>
              </a:spcBef>
              <a:buClr>
                <a:srgbClr val="000000"/>
              </a:buClr>
              <a:buNone/>
            </a:pP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đình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đốn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sa</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sút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nghiêm</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trọng</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endParaRPr lang="en-US" altLang="en-US" sz="2133" kern="0" dirty="0">
              <a:solidFill>
                <a:srgbClr val="000000"/>
              </a:solidFill>
              <a:latin typeface="Arial" panose="020B0604020202020204" pitchFamily="34" charset="0"/>
              <a:cs typeface="Arial"/>
            </a:endParaRPr>
          </a:p>
        </p:txBody>
      </p:sp>
      <p:sp>
        <p:nvSpPr>
          <p:cNvPr id="5" name="Rounded Rectangle 20">
            <a:extLst>
              <a:ext uri="{FF2B5EF4-FFF2-40B4-BE49-F238E27FC236}">
                <a16:creationId xmlns:a16="http://schemas.microsoft.com/office/drawing/2014/main" id="{6659D205-B3E7-554E-9937-5DF7E63E570C}"/>
              </a:ext>
            </a:extLst>
          </p:cNvPr>
          <p:cNvSpPr>
            <a:spLocks noChangeArrowheads="1"/>
          </p:cNvSpPr>
          <p:nvPr/>
        </p:nvSpPr>
        <p:spPr bwMode="auto">
          <a:xfrm>
            <a:off x="6722533" y="812800"/>
            <a:ext cx="164731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a:solidFill>
                  <a:srgbClr val="000000"/>
                </a:solidFill>
                <a:latin typeface="Times New Roman" panose="02020603050405020304" pitchFamily="18" charset="0"/>
                <a:cs typeface="Arial"/>
                <a:sym typeface="Times New Roman" panose="02020603050405020304" pitchFamily="18" charset="0"/>
              </a:rPr>
              <a:t>Đời sống nhân dân: cơ cực, chết đói, phiêu tán…</a:t>
            </a:r>
            <a:endParaRPr lang="en-US" altLang="en-US" sz="2133" kern="0">
              <a:solidFill>
                <a:srgbClr val="000000"/>
              </a:solidFill>
              <a:latin typeface="Arial" panose="020B0604020202020204" pitchFamily="34" charset="0"/>
              <a:cs typeface="Arial"/>
            </a:endParaRPr>
          </a:p>
        </p:txBody>
      </p:sp>
      <p:sp>
        <p:nvSpPr>
          <p:cNvPr id="6" name="Rounded Rectangle 22">
            <a:extLst>
              <a:ext uri="{FF2B5EF4-FFF2-40B4-BE49-F238E27FC236}">
                <a16:creationId xmlns:a16="http://schemas.microsoft.com/office/drawing/2014/main" id="{C115ED21-2486-A849-BA3D-74B65F4EF47D}"/>
              </a:ext>
            </a:extLst>
          </p:cNvPr>
          <p:cNvSpPr>
            <a:spLocks noChangeArrowheads="1"/>
          </p:cNvSpPr>
          <p:nvPr/>
        </p:nvSpPr>
        <p:spPr bwMode="auto">
          <a:xfrm>
            <a:off x="9112680" y="868632"/>
            <a:ext cx="1969021" cy="4787101"/>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kern="0">
                <a:solidFill>
                  <a:srgbClr val="FF0000"/>
                </a:solidFill>
                <a:latin typeface="Times New Roman" panose="02020603050405020304" pitchFamily="18" charset="0"/>
                <a:cs typeface="Arial"/>
                <a:sym typeface="Times New Roman" panose="02020603050405020304" pitchFamily="18" charset="0"/>
              </a:rPr>
              <a:t> Nông dân vùng lên chống lại chính quyền phong kiến.</a:t>
            </a:r>
            <a:endParaRPr lang="en-US" altLang="en-US" sz="2133" kern="0">
              <a:solidFill>
                <a:srgbClr val="FF0000"/>
              </a:solidFill>
              <a:latin typeface="Arial" panose="020B0604020202020204" pitchFamily="34" charset="0"/>
              <a:cs typeface="Arial"/>
            </a:endParaRPr>
          </a:p>
        </p:txBody>
      </p:sp>
      <p:sp>
        <p:nvSpPr>
          <p:cNvPr id="7" name="Right Arrow 1">
            <a:extLst>
              <a:ext uri="{FF2B5EF4-FFF2-40B4-BE49-F238E27FC236}">
                <a16:creationId xmlns:a16="http://schemas.microsoft.com/office/drawing/2014/main" id="{0822AA56-ECF6-DF4F-90D7-DFCACEF40FE6}"/>
              </a:ext>
            </a:extLst>
          </p:cNvPr>
          <p:cNvSpPr>
            <a:spLocks noChangeArrowheads="1"/>
          </p:cNvSpPr>
          <p:nvPr/>
        </p:nvSpPr>
        <p:spPr bwMode="auto">
          <a:xfrm>
            <a:off x="8534402" y="2870917"/>
            <a:ext cx="544413" cy="832168"/>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endParaRPr lang="en-US" altLang="en-VN" sz="1867" kern="0">
              <a:solidFill>
                <a:srgbClr val="000000"/>
              </a:solidFill>
              <a:cs typeface="Arial"/>
              <a:sym typeface="Arial"/>
            </a:endParaRPr>
          </a:p>
        </p:txBody>
      </p:sp>
      <p:pic>
        <p:nvPicPr>
          <p:cNvPr id="8" name="Picture 2">
            <a:extLst>
              <a:ext uri="{FF2B5EF4-FFF2-40B4-BE49-F238E27FC236}">
                <a16:creationId xmlns:a16="http://schemas.microsoft.com/office/drawing/2014/main" id="{C0E8FFDA-503B-A74C-BB27-268AA3EC5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9701" y="2853984"/>
            <a:ext cx="742832" cy="84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4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prLst="gradientSize: 0.1">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prLst="gradientSize: 0.1">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prLst="gradientSize: 0.1">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5" grpId="0" bldLvl="0" animBg="1" autoUpdateAnimBg="0"/>
      <p:bldP spid="6" grpId="0" bldLvl="0" animBg="1" autoUpdateAnimBg="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494418" y="1612224"/>
            <a:ext cx="5091991" cy="707886"/>
          </a:xfrm>
          <a:prstGeom prst="rect">
            <a:avLst/>
          </a:prstGeom>
        </p:spPr>
        <p:txBody>
          <a:bodyPr wrap="square">
            <a:spAutoFit/>
          </a:bodyPr>
          <a:lstStyle/>
          <a:p>
            <a:pPr lvl="0"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449FBE4A-C171-DB31-2B29-C8C57C583CEB}"/>
              </a:ext>
            </a:extLst>
          </p:cNvPr>
          <p:cNvSpPr/>
          <p:nvPr/>
        </p:nvSpPr>
        <p:spPr>
          <a:xfrm>
            <a:off x="1861109" y="2597263"/>
            <a:ext cx="9176425" cy="1241237"/>
          </a:xfrm>
          <a:prstGeom prst="rect">
            <a:avLst/>
          </a:prstGeom>
        </p:spPr>
        <p:txBody>
          <a:bodyPr wrap="square">
            <a:spAutoFit/>
          </a:bodyPr>
          <a:lstStyle/>
          <a:p>
            <a:pPr algn="ctr" defTabSz="1219170">
              <a:buClr>
                <a:srgbClr val="000000"/>
              </a:buClr>
            </a:pP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Giữa</a:t>
            </a:r>
            <a:r>
              <a:rPr lang="en-US" sz="3733" kern="0" dirty="0">
                <a:solidFill>
                  <a:srgbClr val="000000"/>
                </a:solidFill>
                <a:latin typeface="Times New Roman" panose="02020603050405020304" pitchFamily="18" charset="0"/>
                <a:cs typeface="Times New Roman" panose="02020603050405020304" pitchFamily="18" charset="0"/>
                <a:sym typeface="Arial"/>
              </a:rPr>
              <a:t> TK XVIII, </a:t>
            </a:r>
            <a:r>
              <a:rPr lang="en-US" sz="3733" kern="0" err="1">
                <a:solidFill>
                  <a:srgbClr val="000000"/>
                </a:solidFill>
                <a:latin typeface="Times New Roman" panose="02020603050405020304" pitchFamily="18" charset="0"/>
                <a:cs typeface="Times New Roman" panose="02020603050405020304" pitchFamily="18" charset="0"/>
                <a:sym typeface="Arial"/>
              </a:rPr>
              <a:t>chính</a:t>
            </a:r>
            <a:r>
              <a:rPr lang="en-US" sz="3733" kern="0">
                <a:solidFill>
                  <a:srgbClr val="000000"/>
                </a:solidFill>
                <a:latin typeface="Times New Roman" panose="02020603050405020304" pitchFamily="18" charset="0"/>
                <a:cs typeface="Times New Roman" panose="02020603050405020304" pitchFamily="18" charset="0"/>
                <a:sym typeface="Arial"/>
              </a:rPr>
              <a:t> quyền phong kiến </a:t>
            </a:r>
            <a:r>
              <a:rPr lang="en-US" sz="3733" kern="0" dirty="0" err="1">
                <a:solidFill>
                  <a:srgbClr val="000000"/>
                </a:solidFill>
                <a:latin typeface="Times New Roman" panose="02020603050405020304" pitchFamily="18" charset="0"/>
                <a:cs typeface="Times New Roman" panose="02020603050405020304" pitchFamily="18" charset="0"/>
                <a:sym typeface="Arial"/>
              </a:rPr>
              <a:t>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Đàng</a:t>
            </a:r>
            <a:r>
              <a:rPr lang="en-US" sz="3733" kern="0">
                <a:solidFill>
                  <a:srgbClr val="000000"/>
                </a:solidFill>
                <a:latin typeface="Times New Roman" panose="02020603050405020304" pitchFamily="18" charset="0"/>
                <a:cs typeface="Times New Roman" panose="02020603050405020304" pitchFamily="18" charset="0"/>
                <a:sym typeface="Arial"/>
              </a:rPr>
              <a:t> Ngoài rơi vào khủng hoảng trầm trọng.</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E02E733-938F-CB32-8D12-2ECEBA34662E}"/>
              </a:ext>
            </a:extLst>
          </p:cNvPr>
          <p:cNvSpPr/>
          <p:nvPr/>
        </p:nvSpPr>
        <p:spPr>
          <a:xfrm>
            <a:off x="1861109" y="4115653"/>
            <a:ext cx="9435947" cy="1754326"/>
          </a:xfrm>
          <a:prstGeom prst="rect">
            <a:avLst/>
          </a:prstGeom>
        </p:spPr>
        <p:txBody>
          <a:bodyPr wrap="square">
            <a:spAutoFit/>
          </a:bodyPr>
          <a:lstStyle/>
          <a:p>
            <a:pPr algn="just"/>
            <a:r>
              <a:rPr lang="vi-VN" sz="3600" dirty="0">
                <a:latin typeface="Times New Roman" panose="02020603050405020304" pitchFamily="18" charset="0"/>
                <a:cs typeface="Times New Roman" panose="02020603050405020304" pitchFamily="18" charset="0"/>
              </a:rPr>
              <a:t>- Ruộng đất của nông dân bị cướp đoạt, sản xuất nông nghiệp </a:t>
            </a:r>
            <a:r>
              <a:rPr lang="vi-VN" sz="3600">
                <a:latin typeface="Times New Roman" panose="02020603050405020304" pitchFamily="18" charset="0"/>
                <a:cs typeface="Times New Roman" panose="02020603050405020304" pitchFamily="18" charset="0"/>
              </a:rPr>
              <a:t>đình đốn</a:t>
            </a:r>
            <a:r>
              <a:rPr lang="en-US" sz="3600">
                <a:latin typeface="Times New Roman" panose="02020603050405020304" pitchFamily="18" charset="0"/>
                <a:cs typeface="Times New Roman" panose="02020603050405020304" pitchFamily="18" charset="0"/>
              </a:rPr>
              <a:t> dẫn đến các cuộc khởi nghĩa của nông dân.</a:t>
            </a:r>
            <a:endParaRPr lang="en-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17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19</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en-US" sz="3200" b="1" kern="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494415" cy="2554545"/>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2. Một số cuộc khởi nghĩa lớn của phong trào nông dân Đàng Ngoài</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347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PowerPoint Ô cửa bí mật - Tải miễn phí - YouTube">
            <a:extLst>
              <a:ext uri="{FF2B5EF4-FFF2-40B4-BE49-F238E27FC236}">
                <a16:creationId xmlns:a16="http://schemas.microsoft.com/office/drawing/2014/main" id="{BE888F58-1405-1DB8-4570-C161A7BC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2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EE595-BA21-E04F-8762-1D03C310449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20</a:t>
            </a:fld>
            <a:endParaRPr lang="en" kern="0"/>
          </a:p>
        </p:txBody>
      </p:sp>
      <p:sp>
        <p:nvSpPr>
          <p:cNvPr id="3" name="Google Shape;72;p14">
            <a:extLst>
              <a:ext uri="{FF2B5EF4-FFF2-40B4-BE49-F238E27FC236}">
                <a16:creationId xmlns:a16="http://schemas.microsoft.com/office/drawing/2014/main" id="{A201A40E-98B6-3142-8EDC-F1D03F83F090}"/>
              </a:ext>
            </a:extLst>
          </p:cNvPr>
          <p:cNvSpPr txBox="1">
            <a:spLocks/>
          </p:cNvSpPr>
          <p:nvPr/>
        </p:nvSpPr>
        <p:spPr>
          <a:xfrm>
            <a:off x="1843671" y="1234831"/>
            <a:ext cx="9420396" cy="340963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defTabSz="1219170"/>
            <a:r>
              <a:rPr lang="en-US" sz="6400" kern="0" dirty="0" err="1">
                <a:latin typeface="Times New Roman" panose="02020603050405020304" pitchFamily="18" charset="0"/>
                <a:cs typeface="Times New Roman" panose="02020603050405020304" pitchFamily="18" charset="0"/>
              </a:rPr>
              <a:t>Xem</a:t>
            </a:r>
            <a:r>
              <a:rPr lang="en-US" sz="6400" kern="0" dirty="0">
                <a:latin typeface="Times New Roman" panose="02020603050405020304" pitchFamily="18" charset="0"/>
                <a:cs typeface="Times New Roman" panose="02020603050405020304" pitchFamily="18" charset="0"/>
              </a:rPr>
              <a:t> video, </a:t>
            </a:r>
            <a:r>
              <a:rPr lang="en-US" sz="6400" kern="0" dirty="0" err="1">
                <a:latin typeface="Times New Roman" panose="02020603050405020304" pitchFamily="18" charset="0"/>
                <a:cs typeface="Times New Roman" panose="02020603050405020304" pitchFamily="18" charset="0"/>
              </a:rPr>
              <a:t>lược</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đồ</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và</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kết</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hợp</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sách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giáo</a:t>
            </a:r>
            <a:r>
              <a:rPr lang="en-US" sz="6400" kern="0" dirty="0">
                <a:latin typeface="Times New Roman" panose="02020603050405020304" pitchFamily="18" charset="0"/>
                <a:cs typeface="Times New Roman" panose="02020603050405020304" pitchFamily="18" charset="0"/>
              </a:rPr>
              <a:t> khoa </a:t>
            </a:r>
            <a:r>
              <a:rPr lang="en-US" sz="6400" kern="0" dirty="0" err="1">
                <a:latin typeface="Times New Roman" panose="02020603050405020304" pitchFamily="18" charset="0"/>
                <a:cs typeface="Times New Roman" panose="02020603050405020304" pitchFamily="18" charset="0"/>
              </a:rPr>
              <a:t>hoàn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thành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bảng</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niên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biểu</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sau</a:t>
            </a:r>
            <a:endParaRPr lang="en-US" sz="6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4253431701"/>
              </p:ext>
            </p:extLst>
          </p:nvPr>
        </p:nvGraphicFramePr>
        <p:xfrm>
          <a:off x="59269" y="914401"/>
          <a:ext cx="12056533" cy="5943600"/>
        </p:xfrm>
        <a:graphic>
          <a:graphicData uri="http://schemas.openxmlformats.org/drawingml/2006/table">
            <a:tbl>
              <a:tblPr firstRow="1" bandRow="1">
                <a:tableStyleId>{5DA37D80-6434-44D0-A028-1B22A696006F}</a:tableStyleId>
              </a:tblPr>
              <a:tblGrid>
                <a:gridCol w="2306466">
                  <a:extLst>
                    <a:ext uri="{9D8B030D-6E8A-4147-A177-3AD203B41FA5}">
                      <a16:colId xmlns:a16="http://schemas.microsoft.com/office/drawing/2014/main" val="20000"/>
                    </a:ext>
                  </a:extLst>
                </a:gridCol>
                <a:gridCol w="5241972">
                  <a:extLst>
                    <a:ext uri="{9D8B030D-6E8A-4147-A177-3AD203B41FA5}">
                      <a16:colId xmlns:a16="http://schemas.microsoft.com/office/drawing/2014/main" val="20001"/>
                    </a:ext>
                  </a:extLst>
                </a:gridCol>
                <a:gridCol w="4508095">
                  <a:extLst>
                    <a:ext uri="{9D8B030D-6E8A-4147-A177-3AD203B41FA5}">
                      <a16:colId xmlns:a16="http://schemas.microsoft.com/office/drawing/2014/main" val="20002"/>
                    </a:ext>
                  </a:extLst>
                </a:gridCol>
              </a:tblGrid>
              <a:tr h="149919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81468">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81468">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1468">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itle 1">
            <a:extLst>
              <a:ext uri="{FF2B5EF4-FFF2-40B4-BE49-F238E27FC236}">
                <a16:creationId xmlns:a16="http://schemas.microsoft.com/office/drawing/2014/main" id="{4261C0AC-2118-B541-834D-9DD9EB74D211}"/>
              </a:ext>
            </a:extLst>
          </p:cNvPr>
          <p:cNvSpPr txBox="1">
            <a:spLocks/>
          </p:cNvSpPr>
          <p:nvPr/>
        </p:nvSpPr>
        <p:spPr>
          <a:xfrm>
            <a:off x="76200" y="0"/>
            <a:ext cx="12208933" cy="73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VN" sz="4000" b="1" kern="0" dirty="0">
                <a:solidFill>
                  <a:srgbClr val="FF0000"/>
                </a:solidFill>
                <a:latin typeface="Times New Roman" panose="02020603050405020304" pitchFamily="18" charset="0"/>
                <a:cs typeface="Times New Roman" panose="02020603050405020304" pitchFamily="18" charset="0"/>
              </a:rPr>
              <a:t>HOÀN THÀNH BẢNG NIÊN BIỂU THEO MẪU SAU</a:t>
            </a:r>
          </a:p>
        </p:txBody>
      </p:sp>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59269" y="4088014"/>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76198" y="572793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59268" y="2769986"/>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0070C0"/>
                </a:solidFill>
                <a:latin typeface="Times New Roman" panose="02020603050405020304" pitchFamily="18" charset="0"/>
                <a:cs typeface="Times New Roman" panose="02020603050405020304" pitchFamily="18" charset="0"/>
                <a:sym typeface="Arial"/>
              </a:rPr>
              <a:t>1739-1769</a:t>
            </a:r>
          </a:p>
        </p:txBody>
      </p:sp>
    </p:spTree>
    <p:extLst>
      <p:ext uri="{BB962C8B-B14F-4D97-AF65-F5344CB8AC3E}">
        <p14:creationId xmlns:p14="http://schemas.microsoft.com/office/powerpoint/2010/main" val="215076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10494" y="5707225"/>
            <a:ext cx="78745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2" name="khởi nghĩa nong dân đàng ngoài.mp4" descr="khởi nghĩa nong dân đàng ngoài.mp4">
            <a:hlinkClick r:id="" action="ppaction://media"/>
            <a:extLst>
              <a:ext uri="{FF2B5EF4-FFF2-40B4-BE49-F238E27FC236}">
                <a16:creationId xmlns:a16="http://schemas.microsoft.com/office/drawing/2014/main" id="{52545AA9-6ACC-3B46-B587-A555BFCC06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51308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md type="call" cmd="stop">
                                      <p:cBhvr>
                                        <p:cTn id="8"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1009011747"/>
              </p:ext>
            </p:extLst>
          </p:nvPr>
        </p:nvGraphicFramePr>
        <p:xfrm>
          <a:off x="1" y="0"/>
          <a:ext cx="12191999" cy="6857999"/>
        </p:xfrm>
        <a:graphic>
          <a:graphicData uri="http://schemas.openxmlformats.org/drawingml/2006/table">
            <a:tbl>
              <a:tblPr firstRow="1" bandRow="1">
                <a:tableStyleId>{5DA37D80-6434-44D0-A028-1B22A696006F}</a:tableStyleId>
              </a:tblPr>
              <a:tblGrid>
                <a:gridCol w="2913810">
                  <a:extLst>
                    <a:ext uri="{9D8B030D-6E8A-4147-A177-3AD203B41FA5}">
                      <a16:colId xmlns:a16="http://schemas.microsoft.com/office/drawing/2014/main" val="20000"/>
                    </a:ext>
                  </a:extLst>
                </a:gridCol>
                <a:gridCol w="4719442">
                  <a:extLst>
                    <a:ext uri="{9D8B030D-6E8A-4147-A177-3AD203B41FA5}">
                      <a16:colId xmlns:a16="http://schemas.microsoft.com/office/drawing/2014/main" val="20001"/>
                    </a:ext>
                  </a:extLst>
                </a:gridCol>
                <a:gridCol w="4558747">
                  <a:extLst>
                    <a:ext uri="{9D8B030D-6E8A-4147-A177-3AD203B41FA5}">
                      <a16:colId xmlns:a16="http://schemas.microsoft.com/office/drawing/2014/main" val="20002"/>
                    </a:ext>
                  </a:extLst>
                </a:gridCol>
              </a:tblGrid>
              <a:tr h="107426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27911">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27911">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27911">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76198" y="3390653"/>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152395" y="5387884"/>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76198" y="139342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1739-1769</a:t>
            </a:r>
          </a:p>
        </p:txBody>
      </p:sp>
      <p:sp>
        <p:nvSpPr>
          <p:cNvPr id="2" name="Rectangle 1">
            <a:extLst>
              <a:ext uri="{FF2B5EF4-FFF2-40B4-BE49-F238E27FC236}">
                <a16:creationId xmlns:a16="http://schemas.microsoft.com/office/drawing/2014/main" id="{C3D4F70C-3CAA-4A7F-B6DC-C007BC510C75}"/>
              </a:ext>
            </a:extLst>
          </p:cNvPr>
          <p:cNvSpPr>
            <a:spLocks noChangeArrowheads="1"/>
          </p:cNvSpPr>
          <p:nvPr/>
        </p:nvSpPr>
        <p:spPr bwMode="auto">
          <a:xfrm>
            <a:off x="3035298" y="1393422"/>
            <a:ext cx="406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Hoàng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Chất</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B3F9DDEA-B136-EDC8-9A87-1BDB9E0956CC}"/>
              </a:ext>
            </a:extLst>
          </p:cNvPr>
          <p:cNvSpPr>
            <a:spLocks noChangeArrowheads="1"/>
          </p:cNvSpPr>
          <p:nvPr/>
        </p:nvSpPr>
        <p:spPr bwMode="auto">
          <a:xfrm>
            <a:off x="7668686" y="1393422"/>
            <a:ext cx="4447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Nam,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Điện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Biên</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67517078-BFBF-AA96-ADC5-EBE5E003B2A2}"/>
              </a:ext>
            </a:extLst>
          </p:cNvPr>
          <p:cNvSpPr>
            <a:spLocks noChangeArrowheads="1"/>
          </p:cNvSpPr>
          <p:nvPr/>
        </p:nvSpPr>
        <p:spPr bwMode="auto">
          <a:xfrm>
            <a:off x="2920998" y="3419884"/>
            <a:ext cx="50821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Danh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Phương</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19B2EA2-C02E-974B-3DDA-8AFFD906C52F}"/>
              </a:ext>
            </a:extLst>
          </p:cNvPr>
          <p:cNvSpPr>
            <a:spLocks noChangeArrowheads="1"/>
          </p:cNvSpPr>
          <p:nvPr/>
        </p:nvSpPr>
        <p:spPr bwMode="auto">
          <a:xfrm>
            <a:off x="7668686" y="3390653"/>
            <a:ext cx="5082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Vĩnh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Phúc</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Tây</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96472E6-F545-EB1B-A17B-D89CB8D99C32}"/>
              </a:ext>
            </a:extLst>
          </p:cNvPr>
          <p:cNvSpPr>
            <a:spLocks noChangeArrowheads="1"/>
          </p:cNvSpPr>
          <p:nvPr/>
        </p:nvSpPr>
        <p:spPr bwMode="auto">
          <a:xfrm>
            <a:off x="2997196" y="5379859"/>
            <a:ext cx="416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Hữu</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Cầu</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B0A2CA53-41AC-6F44-E1D6-09B0C7F99423}"/>
              </a:ext>
            </a:extLst>
          </p:cNvPr>
          <p:cNvSpPr>
            <a:spLocks noChangeArrowheads="1"/>
          </p:cNvSpPr>
          <p:nvPr/>
        </p:nvSpPr>
        <p:spPr bwMode="auto">
          <a:xfrm>
            <a:off x="7554269" y="5253937"/>
            <a:ext cx="4165601" cy="1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Hải</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Phòng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Thanh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Hóa</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Nghệ</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An</a:t>
            </a:r>
          </a:p>
        </p:txBody>
      </p:sp>
    </p:spTree>
    <p:extLst>
      <p:ext uri="{BB962C8B-B14F-4D97-AF65-F5344CB8AC3E}">
        <p14:creationId xmlns:p14="http://schemas.microsoft.com/office/powerpoint/2010/main" val="256106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90AC1-60A8-EC4E-A0E0-2FF477B3CB18}"/>
              </a:ext>
            </a:extLst>
          </p:cNvPr>
          <p:cNvSpPr>
            <a:spLocks noGrp="1"/>
          </p:cNvSpPr>
          <p:nvPr>
            <p:ph type="sldNum" idx="12"/>
          </p:nvPr>
        </p:nvSpPr>
        <p:spPr>
          <a:xfrm>
            <a:off x="10674233" y="5624376"/>
            <a:ext cx="731600" cy="524800"/>
          </a:xfrm>
        </p:spPr>
        <p:txBody>
          <a:bodyPr/>
          <a:lstStyle/>
          <a:p>
            <a:pPr defTabSz="1219170">
              <a:buClr>
                <a:srgbClr val="000000"/>
              </a:buClr>
            </a:pPr>
            <a:fld id="{00000000-1234-1234-1234-123412341234}" type="slidenum">
              <a:rPr lang="en" kern="0"/>
              <a:pPr defTabSz="1219170">
                <a:buClr>
                  <a:srgbClr val="000000"/>
                </a:buClr>
              </a:pPr>
              <a:t>24</a:t>
            </a:fld>
            <a:endParaRPr lang="en" kern="0" dirty="0"/>
          </a:p>
        </p:txBody>
      </p:sp>
      <p:sp>
        <p:nvSpPr>
          <p:cNvPr id="3" name="Rectangle 2">
            <a:extLst>
              <a:ext uri="{FF2B5EF4-FFF2-40B4-BE49-F238E27FC236}">
                <a16:creationId xmlns:a16="http://schemas.microsoft.com/office/drawing/2014/main" id="{B4393C5B-6BDD-2840-935D-0503315786BB}"/>
              </a:ext>
            </a:extLst>
          </p:cNvPr>
          <p:cNvSpPr/>
          <p:nvPr/>
        </p:nvSpPr>
        <p:spPr>
          <a:xfrm>
            <a:off x="1970568" y="5291694"/>
            <a:ext cx="9285769" cy="461665"/>
          </a:xfrm>
          <a:prstGeom prst="rect">
            <a:avLst/>
          </a:prstGeom>
        </p:spPr>
        <p:txBody>
          <a:bodyPr wrap="square">
            <a:spAutoFit/>
          </a:bodyPr>
          <a:lstStyle/>
          <a:p>
            <a:pPr algn="ctr" defTabSz="1219170">
              <a:buClr>
                <a:srgbClr val="000000"/>
              </a:buClr>
            </a:pPr>
            <a:r>
              <a:rPr lang="vi-VN" sz="2400" b="1" kern="0" dirty="0">
                <a:solidFill>
                  <a:srgbClr val="FF0000"/>
                </a:solidFill>
                <a:latin typeface="Times New Roman" panose="02020603050405020304" pitchFamily="18" charset="0"/>
                <a:cs typeface="Times New Roman" panose="02020603050405020304" pitchFamily="18" charset="0"/>
                <a:sym typeface="Arial"/>
              </a:rPr>
              <a:t>Thế kỷ XVIII xuất hiện nhiều thủ lĩnh của các phong trào nông dân</a:t>
            </a:r>
            <a:endParaRPr lang="en-VN" sz="24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5842" name="Picture 2" descr=" Tức nước vỡ bờ, khởi nghĩa nông dân liên tiếp nổ ra ở Đàng Ngoài - Ảnh 3.">
            <a:extLst>
              <a:ext uri="{FF2B5EF4-FFF2-40B4-BE49-F238E27FC236}">
                <a16:creationId xmlns:a16="http://schemas.microsoft.com/office/drawing/2014/main" id="{38A0E385-C016-5445-9ABD-E4E03D3F8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568" y="737191"/>
            <a:ext cx="4536557" cy="45545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CB6731-84AE-054C-803B-EF04DD4D8685}"/>
              </a:ext>
            </a:extLst>
          </p:cNvPr>
          <p:cNvGrpSpPr/>
          <p:nvPr/>
        </p:nvGrpSpPr>
        <p:grpSpPr>
          <a:xfrm>
            <a:off x="6507126" y="737142"/>
            <a:ext cx="4536557" cy="4554551"/>
            <a:chOff x="4880344" y="552856"/>
            <a:chExt cx="3402418" cy="3415913"/>
          </a:xfrm>
        </p:grpSpPr>
        <p:pic>
          <p:nvPicPr>
            <p:cNvPr id="6" name="Picture 5">
              <a:extLst>
                <a:ext uri="{FF2B5EF4-FFF2-40B4-BE49-F238E27FC236}">
                  <a16:creationId xmlns:a16="http://schemas.microsoft.com/office/drawing/2014/main" id="{DE5BF7BB-DFEE-4143-8A9C-3C04F52AA29B}"/>
                </a:ext>
              </a:extLst>
            </p:cNvPr>
            <p:cNvPicPr>
              <a:picLocks noChangeAspect="1"/>
            </p:cNvPicPr>
            <p:nvPr/>
          </p:nvPicPr>
          <p:blipFill>
            <a:blip r:embed="rId3"/>
            <a:stretch>
              <a:fillRect/>
            </a:stretch>
          </p:blipFill>
          <p:spPr>
            <a:xfrm>
              <a:off x="4880344" y="552856"/>
              <a:ext cx="3402418" cy="3415913"/>
            </a:xfrm>
            <a:prstGeom prst="rect">
              <a:avLst/>
            </a:prstGeom>
          </p:spPr>
        </p:pic>
        <p:sp>
          <p:nvSpPr>
            <p:cNvPr id="7" name="Rounded Rectangle 6">
              <a:extLst>
                <a:ext uri="{FF2B5EF4-FFF2-40B4-BE49-F238E27FC236}">
                  <a16:creationId xmlns:a16="http://schemas.microsoft.com/office/drawing/2014/main" id="{BBD1A871-31B7-9349-90E7-ED71E586CEDB}"/>
                </a:ext>
              </a:extLst>
            </p:cNvPr>
            <p:cNvSpPr/>
            <p:nvPr/>
          </p:nvSpPr>
          <p:spPr>
            <a:xfrm>
              <a:off x="6929690" y="587394"/>
              <a:ext cx="1350335" cy="218004"/>
            </a:xfrm>
            <a:prstGeom prst="roundRect">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Ảnh minh hoạ</a:t>
              </a:r>
            </a:p>
          </p:txBody>
        </p:sp>
      </p:grpSp>
    </p:spTree>
    <p:extLst>
      <p:ext uri="{BB962C8B-B14F-4D97-AF65-F5344CB8AC3E}">
        <p14:creationId xmlns:p14="http://schemas.microsoft.com/office/powerpoint/2010/main" val="351021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wipe(up)">
                                      <p:cBhvr>
                                        <p:cTn id="10" dur="1250"/>
                                        <p:tgtEl>
                                          <p:spTgt spid="3584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77894" y="5707225"/>
            <a:ext cx="78071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13" name="Picture 6">
            <a:extLst>
              <a:ext uri="{FF2B5EF4-FFF2-40B4-BE49-F238E27FC236}">
                <a16:creationId xmlns:a16="http://schemas.microsoft.com/office/drawing/2014/main" id="{0EB6DD65-6347-2D4E-993E-8E6DDAD2D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30" y="1119576"/>
            <a:ext cx="779601" cy="10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BAEA64AC-0BDD-734F-9261-D05CDFAEC034}"/>
              </a:ext>
            </a:extLst>
          </p:cNvPr>
          <p:cNvGrpSpPr/>
          <p:nvPr/>
        </p:nvGrpSpPr>
        <p:grpSpPr>
          <a:xfrm>
            <a:off x="196882" y="3181055"/>
            <a:ext cx="4580801" cy="1055584"/>
            <a:chOff x="147661" y="2385791"/>
            <a:chExt cx="3435601" cy="791688"/>
          </a:xfrm>
        </p:grpSpPr>
        <p:cxnSp>
          <p:nvCxnSpPr>
            <p:cNvPr id="17" name="Straight Connector 16">
              <a:extLst>
                <a:ext uri="{FF2B5EF4-FFF2-40B4-BE49-F238E27FC236}">
                  <a16:creationId xmlns:a16="http://schemas.microsoft.com/office/drawing/2014/main" id="{AA668728-01C8-4E4E-B252-2540B0A06611}"/>
                </a:ext>
              </a:extLst>
            </p:cNvPr>
            <p:cNvCxnSpPr>
              <a:cxnSpLocks/>
            </p:cNvCxnSpPr>
            <p:nvPr/>
          </p:nvCxnSpPr>
          <p:spPr bwMode="auto">
            <a:xfrm flipV="1">
              <a:off x="2679405" y="2385791"/>
              <a:ext cx="903857" cy="357438"/>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ounded Rectangle 26">
              <a:extLst>
                <a:ext uri="{FF2B5EF4-FFF2-40B4-BE49-F238E27FC236}">
                  <a16:creationId xmlns:a16="http://schemas.microsoft.com/office/drawing/2014/main" id="{39AAE73C-74EF-E24A-B02C-0C6BCFDA2235}"/>
                </a:ext>
              </a:extLst>
            </p:cNvPr>
            <p:cNvSpPr>
              <a:spLocks noChangeArrowheads="1"/>
            </p:cNvSpPr>
            <p:nvPr/>
          </p:nvSpPr>
          <p:spPr bwMode="auto">
            <a:xfrm>
              <a:off x="147661" y="2571750"/>
              <a:ext cx="2871537" cy="605729"/>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FF0000"/>
                  </a:solidFill>
                  <a:latin typeface="Times New Roman" panose="02020603050405020304" pitchFamily="18" charset="0"/>
                  <a:cs typeface="Arial"/>
                  <a:sym typeface="Times New Roman" panose="02020603050405020304" pitchFamily="18" charset="0"/>
                </a:rPr>
                <a:t>Lê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Duy</a:t>
              </a:r>
              <a:r>
                <a:rPr lang="en-US" altLang="en-US" sz="2667" dirty="0">
                  <a:solidFill>
                    <a:srgbClr val="FF0000"/>
                  </a:solidFill>
                  <a:latin typeface="Times New Roman" panose="02020603050405020304" pitchFamily="18" charset="0"/>
                  <a:cs typeface="Arial"/>
                  <a:sym typeface="Times New Roman" panose="02020603050405020304" pitchFamily="18" charset="0"/>
                </a:rPr>
                <a:t> Mật</a:t>
              </a:r>
              <a:r>
                <a:rPr lang="en-US" altLang="en-US" sz="2667" dirty="0">
                  <a:solidFill>
                    <a:srgbClr val="000000"/>
                  </a:solidFill>
                  <a:latin typeface="Times New Roman" panose="02020603050405020304" pitchFamily="18" charset="0"/>
                  <a:cs typeface="Arial"/>
                  <a:sym typeface="Times New Roman" panose="02020603050405020304" pitchFamily="18" charset="0"/>
                </a:rPr>
                <a:t>-1738-1770-Thanh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pic>
        <p:nvPicPr>
          <p:cNvPr id="21" name="Picture 6">
            <a:extLst>
              <a:ext uri="{FF2B5EF4-FFF2-40B4-BE49-F238E27FC236}">
                <a16:creationId xmlns:a16="http://schemas.microsoft.com/office/drawing/2014/main" id="{B1E2826C-C11A-EC40-97E5-38E19700A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29" y="2177149"/>
            <a:ext cx="672652" cy="9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1C739046-AE75-C44C-A582-A46B42FB2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241" y="819043"/>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22A9B581-7257-424C-BAB0-CF462DB3876F}"/>
              </a:ext>
            </a:extLst>
          </p:cNvPr>
          <p:cNvGrpSpPr/>
          <p:nvPr/>
        </p:nvGrpSpPr>
        <p:grpSpPr>
          <a:xfrm>
            <a:off x="196882" y="92442"/>
            <a:ext cx="5420301" cy="1722444"/>
            <a:chOff x="147661" y="69331"/>
            <a:chExt cx="4065226" cy="1291833"/>
          </a:xfrm>
        </p:grpSpPr>
        <p:cxnSp>
          <p:nvCxnSpPr>
            <p:cNvPr id="25" name="Straight Connector 24">
              <a:extLst>
                <a:ext uri="{FF2B5EF4-FFF2-40B4-BE49-F238E27FC236}">
                  <a16:creationId xmlns:a16="http://schemas.microsoft.com/office/drawing/2014/main" id="{9F0A3771-1F1D-E542-887E-C5C6D078D64B}"/>
                </a:ext>
              </a:extLst>
            </p:cNvPr>
            <p:cNvCxnSpPr>
              <a:cxnSpLocks/>
            </p:cNvCxnSpPr>
            <p:nvPr/>
          </p:nvCxnSpPr>
          <p:spPr bwMode="auto">
            <a:xfrm flipH="1" flipV="1">
              <a:off x="3767012" y="548263"/>
              <a:ext cx="445875" cy="812901"/>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ounded Rectangle 29">
              <a:extLst>
                <a:ext uri="{FF2B5EF4-FFF2-40B4-BE49-F238E27FC236}">
                  <a16:creationId xmlns:a16="http://schemas.microsoft.com/office/drawing/2014/main" id="{856ECEDF-7398-D742-AB5D-9DDE806282FA}"/>
                </a:ext>
              </a:extLst>
            </p:cNvPr>
            <p:cNvSpPr>
              <a:spLocks noChangeArrowheads="1"/>
            </p:cNvSpPr>
            <p:nvPr/>
          </p:nvSpPr>
          <p:spPr bwMode="auto">
            <a:xfrm>
              <a:off x="147661" y="69331"/>
              <a:ext cx="3817858" cy="724418"/>
            </a:xfrm>
            <a:prstGeom prst="roundRect">
              <a:avLst>
                <a:gd name="adj" fmla="val 16667"/>
              </a:avLst>
            </a:prstGeom>
            <a:solidFill>
              <a:schemeClr val="tx2">
                <a:lumMod val="20000"/>
                <a:lumOff val="80000"/>
              </a:schemeClr>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Danh</a:t>
              </a:r>
              <a:r>
                <a:rPr lang="en-US" altLang="en-US" sz="2667" dirty="0">
                  <a:solidFill>
                    <a:srgbClr val="FF0000"/>
                  </a:solidFill>
                  <a:latin typeface="Times New Roman" panose="02020603050405020304" pitchFamily="18" charset="0"/>
                  <a:cs typeface="Arial"/>
                  <a:sym typeface="Times New Roman" panose="02020603050405020304" pitchFamily="18" charset="0"/>
                </a:rPr>
                <a:t> Phương</a:t>
              </a:r>
              <a:r>
                <a:rPr lang="en-US" altLang="en-US" sz="2667" dirty="0">
                  <a:solidFill>
                    <a:srgbClr val="000000"/>
                  </a:solidFill>
                  <a:latin typeface="Times New Roman" panose="02020603050405020304" pitchFamily="18" charset="0"/>
                  <a:cs typeface="Arial"/>
                  <a:sym typeface="Times New Roman" panose="02020603050405020304" pitchFamily="18" charset="0"/>
                </a:rPr>
                <a:t>-1740-1751-Tam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Đảo</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Tuyên</a:t>
              </a:r>
              <a:r>
                <a:rPr lang="en-US" altLang="en-US" sz="2667" dirty="0">
                  <a:solidFill>
                    <a:srgbClr val="000000"/>
                  </a:solidFill>
                  <a:latin typeface="Times New Roman" panose="02020603050405020304" pitchFamily="18" charset="0"/>
                  <a:cs typeface="Arial"/>
                  <a:sym typeface="Times New Roman" panose="02020603050405020304" pitchFamily="18" charset="0"/>
                </a:rPr>
                <a:t> Quang</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000000"/>
                  </a:solidFill>
                  <a:latin typeface="Times New Roman" panose="02020603050405020304" pitchFamily="18" charset="0"/>
                  <a:cs typeface="Arial"/>
                  <a:sym typeface="Times New Roman" panose="02020603050405020304" pitchFamily="18" charset="0"/>
                </a:rPr>
                <a:t> </a:t>
              </a:r>
              <a:endParaRPr lang="en-US" altLang="en-US" sz="2667" dirty="0">
                <a:solidFill>
                  <a:srgbClr val="000000"/>
                </a:solidFill>
                <a:latin typeface="Arial" panose="020B0604020202020204" pitchFamily="34" charset="0"/>
                <a:cs typeface="Arial"/>
              </a:endParaRPr>
            </a:p>
          </p:txBody>
        </p:sp>
      </p:grpSp>
      <p:grpSp>
        <p:nvGrpSpPr>
          <p:cNvPr id="32" name="Group 31">
            <a:extLst>
              <a:ext uri="{FF2B5EF4-FFF2-40B4-BE49-F238E27FC236}">
                <a16:creationId xmlns:a16="http://schemas.microsoft.com/office/drawing/2014/main" id="{023FB0A6-F8BD-8349-B597-2EEAA8F09EE1}"/>
              </a:ext>
            </a:extLst>
          </p:cNvPr>
          <p:cNvGrpSpPr/>
          <p:nvPr/>
        </p:nvGrpSpPr>
        <p:grpSpPr>
          <a:xfrm>
            <a:off x="7512383" y="2556645"/>
            <a:ext cx="4572669" cy="2797408"/>
            <a:chOff x="5634287" y="1917484"/>
            <a:chExt cx="3429502" cy="2098056"/>
          </a:xfrm>
        </p:grpSpPr>
        <p:cxnSp>
          <p:nvCxnSpPr>
            <p:cNvPr id="28" name="Straight Connector 27">
              <a:extLst>
                <a:ext uri="{FF2B5EF4-FFF2-40B4-BE49-F238E27FC236}">
                  <a16:creationId xmlns:a16="http://schemas.microsoft.com/office/drawing/2014/main" id="{962D42E4-B773-6948-96A5-7D7DF9B3BAE2}"/>
                </a:ext>
              </a:extLst>
            </p:cNvPr>
            <p:cNvCxnSpPr>
              <a:cxnSpLocks/>
            </p:cNvCxnSpPr>
            <p:nvPr/>
          </p:nvCxnSpPr>
          <p:spPr bwMode="auto">
            <a:xfrm>
              <a:off x="5732028" y="1917484"/>
              <a:ext cx="234424" cy="118243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ounded Rectangle 33">
              <a:extLst>
                <a:ext uri="{FF2B5EF4-FFF2-40B4-BE49-F238E27FC236}">
                  <a16:creationId xmlns:a16="http://schemas.microsoft.com/office/drawing/2014/main" id="{4B2283B6-7C20-BA41-8234-84EDB78E927B}"/>
                </a:ext>
              </a:extLst>
            </p:cNvPr>
            <p:cNvSpPr>
              <a:spLocks noChangeArrowheads="1"/>
            </p:cNvSpPr>
            <p:nvPr/>
          </p:nvSpPr>
          <p:spPr bwMode="auto">
            <a:xfrm>
              <a:off x="5634287" y="3012498"/>
              <a:ext cx="3429502" cy="1003042"/>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Hữu</a:t>
              </a:r>
              <a:r>
                <a:rPr lang="en-US" altLang="en-US" sz="2667" dirty="0">
                  <a:solidFill>
                    <a:srgbClr val="FF0000"/>
                  </a:solidFill>
                  <a:latin typeface="Times New Roman" panose="02020603050405020304" pitchFamily="18" charset="0"/>
                  <a:cs typeface="Arial"/>
                  <a:sym typeface="Times New Roman" panose="02020603050405020304" pitchFamily="18" charset="0"/>
                </a:rPr>
                <a:t> Cầu</a:t>
              </a:r>
              <a:r>
                <a:rPr lang="en-US" altLang="en-US" sz="2667" dirty="0">
                  <a:solidFill>
                    <a:srgbClr val="000000"/>
                  </a:solidFill>
                  <a:latin typeface="Times New Roman" panose="02020603050405020304" pitchFamily="18" charset="0"/>
                  <a:cs typeface="Arial"/>
                  <a:sym typeface="Times New Roman" panose="02020603050405020304" pitchFamily="18" charset="0"/>
                </a:rPr>
                <a:t>-1741-1751-Đồ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Kinh</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Nam, 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grpSp>
        <p:nvGrpSpPr>
          <p:cNvPr id="35" name="Group 34">
            <a:extLst>
              <a:ext uri="{FF2B5EF4-FFF2-40B4-BE49-F238E27FC236}">
                <a16:creationId xmlns:a16="http://schemas.microsoft.com/office/drawing/2014/main" id="{1F27F272-4354-5E4E-A77E-84436D17B0EB}"/>
              </a:ext>
            </a:extLst>
          </p:cNvPr>
          <p:cNvGrpSpPr/>
          <p:nvPr/>
        </p:nvGrpSpPr>
        <p:grpSpPr>
          <a:xfrm>
            <a:off x="6778199" y="185912"/>
            <a:ext cx="5270755" cy="2370733"/>
            <a:chOff x="5083649" y="139434"/>
            <a:chExt cx="3953066" cy="1778050"/>
          </a:xfrm>
        </p:grpSpPr>
        <p:cxnSp>
          <p:nvCxnSpPr>
            <p:cNvPr id="33" name="Straight Connector 32">
              <a:extLst>
                <a:ext uri="{FF2B5EF4-FFF2-40B4-BE49-F238E27FC236}">
                  <a16:creationId xmlns:a16="http://schemas.microsoft.com/office/drawing/2014/main" id="{09BA373E-2B5C-E548-A37B-EDD5BD6497FA}"/>
                </a:ext>
              </a:extLst>
            </p:cNvPr>
            <p:cNvCxnSpPr>
              <a:cxnSpLocks/>
            </p:cNvCxnSpPr>
            <p:nvPr/>
          </p:nvCxnSpPr>
          <p:spPr bwMode="auto">
            <a:xfrm flipV="1">
              <a:off x="5083649" y="793749"/>
              <a:ext cx="1281089" cy="1123735"/>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ounded Rectangle 50">
              <a:extLst>
                <a:ext uri="{FF2B5EF4-FFF2-40B4-BE49-F238E27FC236}">
                  <a16:creationId xmlns:a16="http://schemas.microsoft.com/office/drawing/2014/main" id="{F97060E8-6A24-D646-8D4B-42EC3C2210BA}"/>
                </a:ext>
              </a:extLst>
            </p:cNvPr>
            <p:cNvSpPr>
              <a:spLocks noChangeArrowheads="1"/>
            </p:cNvSpPr>
            <p:nvPr/>
          </p:nvSpPr>
          <p:spPr bwMode="auto">
            <a:xfrm>
              <a:off x="5514524" y="139434"/>
              <a:ext cx="3522191" cy="712234"/>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Hoàng</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Công</a:t>
              </a:r>
              <a:r>
                <a:rPr lang="en-US" altLang="en-US" sz="2667" dirty="0">
                  <a:solidFill>
                    <a:srgbClr val="FF0000"/>
                  </a:solidFill>
                  <a:latin typeface="Times New Roman" panose="02020603050405020304" pitchFamily="18" charset="0"/>
                  <a:cs typeface="Arial"/>
                  <a:sym typeface="Times New Roman" panose="02020603050405020304" pitchFamily="18" charset="0"/>
                </a:rPr>
                <a:t> Chất</a:t>
              </a:r>
              <a:r>
                <a:rPr lang="en-US" altLang="en-US" sz="2667" dirty="0">
                  <a:solidFill>
                    <a:srgbClr val="000000"/>
                  </a:solidFill>
                  <a:latin typeface="Times New Roman" panose="02020603050405020304" pitchFamily="18" charset="0"/>
                  <a:cs typeface="Arial"/>
                  <a:sym typeface="Times New Roman" panose="02020603050405020304" pitchFamily="18" charset="0"/>
                </a:rPr>
                <a:t>-1739-1769-Sơn Nam,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cs typeface="Calibri" panose="020F0502020204030204" pitchFamily="34" charset="0"/>
              </a:endParaRPr>
            </a:p>
          </p:txBody>
        </p:sp>
      </p:grpSp>
      <p:pic>
        <p:nvPicPr>
          <p:cNvPr id="36" name="Picture 6">
            <a:extLst>
              <a:ext uri="{FF2B5EF4-FFF2-40B4-BE49-F238E27FC236}">
                <a16:creationId xmlns:a16="http://schemas.microsoft.com/office/drawing/2014/main" id="{BA792E42-92A8-5046-B0D3-39B02F4B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210" y="1409957"/>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a:extLst>
              <a:ext uri="{FF2B5EF4-FFF2-40B4-BE49-F238E27FC236}">
                <a16:creationId xmlns:a16="http://schemas.microsoft.com/office/drawing/2014/main" id="{AF844F69-698F-DE4E-BBBB-DF60BED6A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11" y="1537414"/>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DE571272-D47F-B243-890C-1AC16167EA57}"/>
              </a:ext>
            </a:extLst>
          </p:cNvPr>
          <p:cNvGrpSpPr/>
          <p:nvPr/>
        </p:nvGrpSpPr>
        <p:grpSpPr>
          <a:xfrm>
            <a:off x="5573731" y="2255783"/>
            <a:ext cx="6511320" cy="925272"/>
            <a:chOff x="4180298" y="259506"/>
            <a:chExt cx="4883490" cy="693954"/>
          </a:xfrm>
        </p:grpSpPr>
        <p:cxnSp>
          <p:nvCxnSpPr>
            <p:cNvPr id="12" name="Straight Connector 11">
              <a:extLst>
                <a:ext uri="{FF2B5EF4-FFF2-40B4-BE49-F238E27FC236}">
                  <a16:creationId xmlns:a16="http://schemas.microsoft.com/office/drawing/2014/main" id="{602667E0-2313-5440-BBD8-3046DB8B6882}"/>
                </a:ext>
              </a:extLst>
            </p:cNvPr>
            <p:cNvCxnSpPr>
              <a:cxnSpLocks/>
            </p:cNvCxnSpPr>
            <p:nvPr/>
          </p:nvCxnSpPr>
          <p:spPr bwMode="auto">
            <a:xfrm>
              <a:off x="4180298" y="259506"/>
              <a:ext cx="1877602" cy="254845"/>
            </a:xfrm>
            <a:prstGeom prst="line">
              <a:avLst/>
            </a:prstGeom>
            <a:ln w="38100">
              <a:solidFill>
                <a:srgbClr val="F7ECD7"/>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ounded Rectangle 22">
              <a:extLst>
                <a:ext uri="{FF2B5EF4-FFF2-40B4-BE49-F238E27FC236}">
                  <a16:creationId xmlns:a16="http://schemas.microsoft.com/office/drawing/2014/main" id="{E898FD21-92E0-7E40-AA0D-A827E1FE313F}"/>
                </a:ext>
              </a:extLst>
            </p:cNvPr>
            <p:cNvSpPr>
              <a:spLocks noChangeArrowheads="1"/>
            </p:cNvSpPr>
            <p:nvPr/>
          </p:nvSpPr>
          <p:spPr bwMode="auto">
            <a:xfrm>
              <a:off x="6057899" y="259506"/>
              <a:ext cx="3005889" cy="693954"/>
            </a:xfrm>
            <a:prstGeom prst="roundRect">
              <a:avLst>
                <a:gd name="adj" fmla="val 16667"/>
              </a:avLst>
            </a:prstGeom>
            <a:solidFill>
              <a:srgbClr val="F7ECD7"/>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Dương</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Hưng</a:t>
              </a:r>
              <a:endParaRPr lang="en-US" altLang="en-US" dirty="0">
                <a:solidFill>
                  <a:srgbClr val="FF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a:solidFill>
                    <a:srgbClr val="FF0000"/>
                  </a:solidFill>
                  <a:latin typeface="Times New Roman" panose="02020603050405020304" pitchFamily="18" charset="0"/>
                  <a:cs typeface="Arial"/>
                  <a:sym typeface="Times New Roman" panose="02020603050405020304" pitchFamily="18" charset="0"/>
                </a:rPr>
                <a:t>(</a:t>
              </a:r>
              <a:r>
                <a:rPr lang="en-US" altLang="en-US" dirty="0">
                  <a:solidFill>
                    <a:srgbClr val="000000"/>
                  </a:solidFill>
                  <a:latin typeface="Times New Roman" panose="02020603050405020304" pitchFamily="18" charset="0"/>
                  <a:cs typeface="Arial"/>
                  <a:sym typeface="Times New Roman" panose="02020603050405020304" pitchFamily="18" charset="0"/>
                </a:rPr>
                <a:t>1737- </a:t>
              </a:r>
              <a:r>
                <a:rPr lang="en-US" altLang="en-US" dirty="0" err="1">
                  <a:solidFill>
                    <a:srgbClr val="000000"/>
                  </a:solidFill>
                  <a:latin typeface="Times New Roman" panose="02020603050405020304" pitchFamily="18" charset="0"/>
                  <a:cs typeface="Arial"/>
                  <a:sym typeface="Times New Roman" panose="02020603050405020304" pitchFamily="18" charset="0"/>
                </a:rPr>
                <a:t>Sơn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Tây</a:t>
              </a:r>
              <a:r>
                <a:rPr lang="en-US" altLang="en-US" dirty="0">
                  <a:solidFill>
                    <a:srgbClr val="000000"/>
                  </a:solidFill>
                  <a:latin typeface="Times New Roman" panose="02020603050405020304" pitchFamily="18" charset="0"/>
                  <a:cs typeface="Arial"/>
                  <a:sym typeface="Times New Roman" panose="02020603050405020304" pitchFamily="18" charset="0"/>
                </a:rPr>
                <a:t>)</a:t>
              </a:r>
            </a:p>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p:txBody>
        </p:sp>
      </p:grpSp>
    </p:spTree>
    <p:extLst>
      <p:ext uri="{BB962C8B-B14F-4D97-AF65-F5344CB8AC3E}">
        <p14:creationId xmlns:p14="http://schemas.microsoft.com/office/powerpoint/2010/main" val="243312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75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7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75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7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75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26</a:t>
            </a:fld>
            <a:endParaRPr lang="en" kern="0"/>
          </a:p>
        </p:txBody>
      </p:sp>
      <p:sp>
        <p:nvSpPr>
          <p:cNvPr id="3" name="Rectangle 2">
            <a:extLst>
              <a:ext uri="{FF2B5EF4-FFF2-40B4-BE49-F238E27FC236}">
                <a16:creationId xmlns:a16="http://schemas.microsoft.com/office/drawing/2014/main" id="{9A09156E-65E6-E547-B60F-E5C905D76B23}"/>
              </a:ext>
            </a:extLst>
          </p:cNvPr>
          <p:cNvSpPr/>
          <p:nvPr/>
        </p:nvSpPr>
        <p:spPr>
          <a:xfrm>
            <a:off x="5358810" y="679433"/>
            <a:ext cx="5500577" cy="4607095"/>
          </a:xfrm>
          <a:prstGeom prst="rect">
            <a:avLst/>
          </a:prstGeom>
          <a:solidFill>
            <a:srgbClr val="F7ECD7"/>
          </a:solidFill>
        </p:spPr>
        <p:txBody>
          <a:bodyPr wrap="square">
            <a:spAutoFit/>
          </a:bodyPr>
          <a:lstStyle/>
          <a:p>
            <a:pPr algn="ctr"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Nguyễn Hữu Cầu (阮有求)</a:t>
            </a:r>
          </a:p>
          <a:p>
            <a:pPr algn="just"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 </a:t>
            </a:r>
            <a:r>
              <a:rPr lang="en-VN" sz="2667" kern="0" dirty="0">
                <a:solidFill>
                  <a:srgbClr val="000000"/>
                </a:solidFill>
                <a:latin typeface="Times New Roman" panose="02020603050405020304" pitchFamily="18" charset="0"/>
                <a:cs typeface="Times New Roman" panose="02020603050405020304" pitchFamily="18" charset="0"/>
                <a:sym typeface="Arial"/>
              </a:rPr>
              <a:t>còn gọi là Quận He (He là một loài cá ở biển, do ông có tài bơi lội rất giỏi nên được gọi như thế). </a:t>
            </a:r>
            <a:r>
              <a:rPr lang="vi-VN" sz="2667" kern="0" dirty="0">
                <a:solidFill>
                  <a:srgbClr val="000000"/>
                </a:solidFill>
                <a:latin typeface="Times New Roman" panose="02020603050405020304" pitchFamily="18" charset="0"/>
                <a:cs typeface="Times New Roman" panose="02020603050405020304" pitchFamily="18" charset="0"/>
                <a:sym typeface="Arial"/>
              </a:rPr>
              <a:t>Không rõ năm sinh, người làng Lôi Động, xã Tân An,huyện Thanh Hà, tỉnh Hải Dương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xuất thân trong gia đình nông dân nghèo, có tài cả văn kiêm võ. </a:t>
            </a: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là thủ lĩnh trong cuộc khởi nghĩa nông dân ở Đàng Ngoài vào giữa thế kỷ 18. </a:t>
            </a:r>
          </a:p>
        </p:txBody>
      </p:sp>
      <p:pic>
        <p:nvPicPr>
          <p:cNvPr id="47106" name="Picture 2">
            <a:extLst>
              <a:ext uri="{FF2B5EF4-FFF2-40B4-BE49-F238E27FC236}">
                <a16:creationId xmlns:a16="http://schemas.microsoft.com/office/drawing/2014/main" id="{EDA08743-6C10-854F-AFFB-946E0AB0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
          <a:stretch/>
        </p:blipFill>
        <p:spPr bwMode="auto">
          <a:xfrm>
            <a:off x="1" y="552893"/>
            <a:ext cx="5146159" cy="5431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hởi nghĩa Nguyễn Hữu Cầu.">
            <a:extLst>
              <a:ext uri="{FF2B5EF4-FFF2-40B4-BE49-F238E27FC236}">
                <a16:creationId xmlns:a16="http://schemas.microsoft.com/office/drawing/2014/main" id="{3281418A-550F-BD4C-8F06-862A7EB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6" y="552893"/>
            <a:ext cx="5500581" cy="5431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FEBA829-228E-E343-A989-9265E715B1E2}"/>
              </a:ext>
            </a:extLst>
          </p:cNvPr>
          <p:cNvGrpSpPr/>
          <p:nvPr/>
        </p:nvGrpSpPr>
        <p:grpSpPr>
          <a:xfrm>
            <a:off x="-737194" y="552894"/>
            <a:ext cx="6096003" cy="5450042"/>
            <a:chOff x="-2" y="442966"/>
            <a:chExt cx="3955754" cy="4087531"/>
          </a:xfrm>
        </p:grpSpPr>
        <p:pic>
          <p:nvPicPr>
            <p:cNvPr id="2050" name="Picture 2" descr="Nguyễn Hữu Cầu - Thủ lĩnh nông dân Hải Dương khai sinh ra Lễ hội chọi trâu  ...">
              <a:extLst>
                <a:ext uri="{FF2B5EF4-FFF2-40B4-BE49-F238E27FC236}">
                  <a16:creationId xmlns:a16="http://schemas.microsoft.com/office/drawing/2014/main" id="{256266DF-18C9-EA47-9A2A-40E13FB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42966"/>
              <a:ext cx="3955751" cy="4073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59ACFC-EA0F-DE49-B259-3F6A8BB51BBC}"/>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Nguyễn Hữu Cầu</a:t>
              </a:r>
            </a:p>
          </p:txBody>
        </p:sp>
      </p:grpSp>
    </p:spTree>
    <p:extLst>
      <p:ext uri="{BB962C8B-B14F-4D97-AF65-F5344CB8AC3E}">
        <p14:creationId xmlns:p14="http://schemas.microsoft.com/office/powerpoint/2010/main" val="215984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outVertical)">
                                      <p:cBhvr>
                                        <p:cTn id="7" dur="500"/>
                                        <p:tgtEl>
                                          <p:spTgt spid="4710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25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27</a:t>
            </a:fld>
            <a:endParaRPr lang="en" kern="0"/>
          </a:p>
        </p:txBody>
      </p:sp>
      <p:sp>
        <p:nvSpPr>
          <p:cNvPr id="3" name="Rectangle 2">
            <a:extLst>
              <a:ext uri="{FF2B5EF4-FFF2-40B4-BE49-F238E27FC236}">
                <a16:creationId xmlns:a16="http://schemas.microsoft.com/office/drawing/2014/main" id="{BF2C5730-3372-4746-AD6B-BF680EBE6412}"/>
              </a:ext>
            </a:extLst>
          </p:cNvPr>
          <p:cNvSpPr/>
          <p:nvPr/>
        </p:nvSpPr>
        <p:spPr>
          <a:xfrm>
            <a:off x="5502032" y="536483"/>
            <a:ext cx="5580184" cy="5509200"/>
          </a:xfrm>
          <a:prstGeom prst="rect">
            <a:avLst/>
          </a:prstGeom>
        </p:spPr>
        <p:txBody>
          <a:bodyPr wrap="square">
            <a:spAutoFit/>
          </a:bodyPr>
          <a:lstStyle/>
          <a:p>
            <a:pPr algn="just" defTabSz="1219170">
              <a:buClr>
                <a:srgbClr val="000000"/>
              </a:buClr>
            </a:pPr>
            <a:r>
              <a:rPr lang="vi-VN" sz="3200" b="1" kern="0" dirty="0">
                <a:solidFill>
                  <a:srgbClr val="0070C0"/>
                </a:solidFill>
                <a:latin typeface="Times New Roman" panose="02020603050405020304" pitchFamily="18" charset="0"/>
                <a:cs typeface="Times New Roman" panose="02020603050405020304" pitchFamily="18" charset="0"/>
                <a:sym typeface="Arial"/>
              </a:rPr>
              <a:t>Hoàng Công Chất </a:t>
            </a:r>
            <a:r>
              <a:rPr lang="vi-VN" sz="3200" kern="0" dirty="0">
                <a:solidFill>
                  <a:srgbClr val="000000"/>
                </a:solidFill>
                <a:latin typeface="Times New Roman" panose="02020603050405020304" pitchFamily="18" charset="0"/>
                <a:cs typeface="Times New Roman" panose="02020603050405020304" pitchFamily="18" charset="0"/>
                <a:sym typeface="Arial"/>
              </a:rPr>
              <a:t>tên thật là Hoàng Công Thư, xuất thân trong một gia đình nông dân nghèo ở làng Hoàng Xá, huyện Thư Trì, trấn Sơn Nam Hạ, tỉnh Thái Bình, nay thuộc xã Nguyên Xá, huyện Vũ Thư. Ông là một lãnh tụ nông dân kiệt xuất, dựng cờ khởi nghĩa chống triều đình ruỗng nát của họ Trịnh thời Lê mạt, cứu giúp dân nghèo.</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8" name="Picture 4" descr="Hoàng Công Chất trong văn hóa dân gian">
            <a:extLst>
              <a:ext uri="{FF2B5EF4-FFF2-40B4-BE49-F238E27FC236}">
                <a16:creationId xmlns:a16="http://schemas.microsoft.com/office/drawing/2014/main" id="{F811D477-1AC9-F14F-A42F-77ACD01F9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5" y="635834"/>
            <a:ext cx="5320181" cy="4779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ởi nghĩa Hoàng Công Chất - Sự kiện Lịch Sử.">
            <a:extLst>
              <a:ext uri="{FF2B5EF4-FFF2-40B4-BE49-F238E27FC236}">
                <a16:creationId xmlns:a16="http://schemas.microsoft.com/office/drawing/2014/main" id="{0BB9489B-AA82-AF49-90AC-8C00DAA35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033" y="610973"/>
            <a:ext cx="5807880" cy="5378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FB6724-3FBA-3A41-A9B0-5E3F7C4DB7C6}"/>
              </a:ext>
            </a:extLst>
          </p:cNvPr>
          <p:cNvSpPr/>
          <p:nvPr/>
        </p:nvSpPr>
        <p:spPr>
          <a:xfrm>
            <a:off x="444634" y="5455888"/>
            <a:ext cx="4277133" cy="502766"/>
          </a:xfrm>
          <a:prstGeom prst="rect">
            <a:avLst/>
          </a:prstGeom>
        </p:spPr>
        <p:txBody>
          <a:bodyPr wrap="none">
            <a:spAutoFit/>
          </a:bodyPr>
          <a:lstStyle/>
          <a:p>
            <a:pPr defTabSz="1219170">
              <a:buClr>
                <a:srgbClr val="000000"/>
              </a:buClr>
            </a:pPr>
            <a:r>
              <a:rPr lang="en-US" sz="2667" kern="0" dirty="0" err="1">
                <a:solidFill>
                  <a:srgbClr val="C00000"/>
                </a:solidFill>
                <a:latin typeface="Times New Roman" panose="02020603050405020304" pitchFamily="18" charset="0"/>
                <a:cs typeface="Times New Roman" panose="02020603050405020304" pitchFamily="18" charset="0"/>
                <a:sym typeface="Arial"/>
              </a:rPr>
              <a:t>Tượng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thờ</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Hoàng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Công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Chất</a:t>
            </a:r>
            <a:r>
              <a:rPr lang="en-US" sz="2667" kern="0" dirty="0">
                <a:solidFill>
                  <a:srgbClr val="C00000"/>
                </a:solidFill>
                <a:latin typeface="Times New Roman" panose="02020603050405020304" pitchFamily="18" charset="0"/>
                <a:cs typeface="Times New Roman" panose="02020603050405020304" pitchFamily="18" charset="0"/>
                <a:sym typeface="Arial"/>
              </a:rPr>
              <a:t> </a:t>
            </a:r>
            <a:endParaRPr lang="en-VN" sz="2667" kern="0"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84A97A2E-F501-E44F-B682-C8029BB47D96}"/>
              </a:ext>
            </a:extLst>
          </p:cNvPr>
          <p:cNvGrpSpPr/>
          <p:nvPr/>
        </p:nvGrpSpPr>
        <p:grpSpPr>
          <a:xfrm>
            <a:off x="-45845" y="635832"/>
            <a:ext cx="5624981" cy="5440628"/>
            <a:chOff x="-34384" y="476874"/>
            <a:chExt cx="4218736" cy="4080471"/>
          </a:xfrm>
        </p:grpSpPr>
        <p:pic>
          <p:nvPicPr>
            <p:cNvPr id="7" name="Picture 4">
              <a:extLst>
                <a:ext uri="{FF2B5EF4-FFF2-40B4-BE49-F238E27FC236}">
                  <a16:creationId xmlns:a16="http://schemas.microsoft.com/office/drawing/2014/main" id="{5A815DF4-9745-694E-8B20-52DE5DCBB27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4384" y="476874"/>
              <a:ext cx="4218736" cy="408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28209-4516-624A-B60C-7B5B9A6BD732}"/>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Hoàng Công Chất</a:t>
              </a:r>
            </a:p>
          </p:txBody>
        </p:sp>
      </p:grpSp>
    </p:spTree>
    <p:extLst>
      <p:ext uri="{BB962C8B-B14F-4D97-AF65-F5344CB8AC3E}">
        <p14:creationId xmlns:p14="http://schemas.microsoft.com/office/powerpoint/2010/main" val="19394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250"/>
                                        <p:tgtEl>
                                          <p:spTgt spid="102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25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2)">
                                      <p:cBhvr>
                                        <p:cTn id="18" dur="1250"/>
                                        <p:tgtEl>
                                          <p:spTgt spid="1026"/>
                                        </p:tgtEl>
                                      </p:cBhvr>
                                    </p:animEffect>
                                  </p:childTnLst>
                                </p:cTn>
                              </p:par>
                              <p:par>
                                <p:cTn id="19" presetID="21"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2)">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503679" y="1420920"/>
            <a:ext cx="9856949"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Một số cuộc khởi nghĩa lớn của phong trào nông dân Đàng Ngoài</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5" name="Rectangle 4">
            <a:extLst>
              <a:ext uri="{FF2B5EF4-FFF2-40B4-BE49-F238E27FC236}">
                <a16:creationId xmlns:a16="http://schemas.microsoft.com/office/drawing/2014/main" id="{B7E22E17-1387-C5DC-C204-20F0896C7746}"/>
              </a:ext>
            </a:extLst>
          </p:cNvPr>
          <p:cNvSpPr/>
          <p:nvPr/>
        </p:nvSpPr>
        <p:spPr>
          <a:xfrm>
            <a:off x="1836862" y="2783868"/>
            <a:ext cx="9190585" cy="1754326"/>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Nhiều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đấu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3600" kern="0" noProof="0" dirty="0" err="1">
                <a:solidFill>
                  <a:srgbClr val="000000"/>
                </a:solidFill>
                <a:latin typeface="Times New Roman" panose="02020603050405020304" pitchFamily="18" charset="0"/>
                <a:cs typeface="Times New Roman" panose="02020603050405020304" pitchFamily="18" charset="0"/>
                <a:sym typeface="Arial"/>
              </a:rPr>
              <a:t>d</a:t>
            </a:r>
            <a:r>
              <a:rPr kumimoji="0" lang="en-US" sz="36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iễn</a:t>
            </a:r>
            <a:r>
              <a:rPr kumimoji="0" lang="en-US" sz="36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iêu biểu là cuộc khởi nghĩa Nguyễn Hữu Cầu</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 Hoàng Công Chất</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Nguyễn</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Danh</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Phương</a:t>
            </a: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12376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29</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805445" y="1908518"/>
            <a:ext cx="4780964" cy="31700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3. Kết quả, ý nghĩa lịch sử và tác động của phong trào nông dân Đàng Ngoài thế kỉ XVIII</a:t>
            </a: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235761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241237"/>
          </a:xfrm>
          <a:prstGeom prst="rect">
            <a:avLst/>
          </a:prstGeom>
          <a:noFill/>
        </p:spPr>
        <p:txBody>
          <a:bodyPr wrap="square" rtlCol="0">
            <a:spAutoFit/>
          </a:bodyPr>
          <a:lstStyle/>
          <a:p>
            <a:pPr algn="ctr" defTabSz="914377">
              <a:defRPr/>
            </a:pPr>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a:solidFill>
                  <a:srgbClr val="FFFF00"/>
                </a:solidFill>
                <a:latin typeface="Times New Roman" panose="02020603050405020304" pitchFamily="18" charset="0"/>
                <a:cs typeface="Times New Roman" panose="02020603050405020304" pitchFamily="18" charset="0"/>
                <a:sym typeface="Arial"/>
              </a:rPr>
              <a:t>1: Quá trình khai phá của Đại Việt ở các thế kỉ XVI – XVIII được thực hiện bởi:</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239C11A-D402-AC43-A297-CF684422F340}"/>
              </a:ext>
            </a:extLst>
          </p:cNvPr>
          <p:cNvSpPr/>
          <p:nvPr/>
        </p:nvSpPr>
        <p:spPr>
          <a:xfrm>
            <a:off x="1095715" y="294023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a:t>
            </a:r>
            <a:r>
              <a:rPr lang="en-US" altLang="en-US" sz="3733" b="1">
                <a:solidFill>
                  <a:prstClr val="black"/>
                </a:solidFill>
                <a:latin typeface="Times New Roman" panose="02020603050405020304" pitchFamily="18" charset="0"/>
                <a:cs typeface="Times New Roman" panose="02020603050405020304" pitchFamily="18" charset="0"/>
                <a:sym typeface="Roboto" charset="0"/>
              </a:rPr>
              <a:t>. Nhà Lý</a:t>
            </a:r>
            <a:endParaRPr lang="en-US" altLang="en-US" sz="3733" b="1" dirty="0">
              <a:solidFill>
                <a:prstClr val="black"/>
              </a:solidFill>
              <a:latin typeface="Times New Roman" panose="02020603050405020304" pitchFamily="18" charset="0"/>
              <a:cs typeface="Times New Roman" panose="02020603050405020304" pitchFamily="18" charset="0"/>
              <a:sym typeface="Roboto" charset="0"/>
            </a:endParaRPr>
          </a:p>
        </p:txBody>
      </p:sp>
      <p:sp>
        <p:nvSpPr>
          <p:cNvPr id="9" name="Rectangle 8">
            <a:extLst>
              <a:ext uri="{FF2B5EF4-FFF2-40B4-BE49-F238E27FC236}">
                <a16:creationId xmlns:a16="http://schemas.microsoft.com/office/drawing/2014/main" id="{2129E0D9-F9BC-2A46-988E-F29F41902050}"/>
              </a:ext>
            </a:extLst>
          </p:cNvPr>
          <p:cNvSpPr/>
          <p:nvPr/>
        </p:nvSpPr>
        <p:spPr>
          <a:xfrm>
            <a:off x="1095715" y="46612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B</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Chúa Nguyễn</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a:solidFill>
                  <a:prstClr val="black"/>
                </a:solidFill>
                <a:latin typeface="Times New Roman" panose="02020603050405020304" pitchFamily="18" charset="0"/>
                <a:cs typeface="Times New Roman" panose="02020603050405020304" pitchFamily="18" charset="0"/>
                <a:sym typeface="Arial"/>
              </a:rPr>
              <a:t>C. </a:t>
            </a:r>
            <a:r>
              <a:rPr lang="en-US" sz="3733" b="1">
                <a:solidFill>
                  <a:prstClr val="black"/>
                </a:solidFill>
                <a:latin typeface="Times New Roman" panose="02020603050405020304" pitchFamily="18" charset="0"/>
                <a:cs typeface="Times New Roman" panose="02020603050405020304" pitchFamily="18" charset="0"/>
                <a:sym typeface="Arial"/>
              </a:rPr>
              <a:t>Nhà Ngô</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1524" y="3146343"/>
            <a:ext cx="80572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11635" y="3258151"/>
            <a:ext cx="804536"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1525" y="4826888"/>
            <a:ext cx="80474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9" y="4600458"/>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D</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Tiền Lê</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78672" y="4844235"/>
            <a:ext cx="804536"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9FB8365-DFA3-D785-E1EC-15155EA83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77188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30</a:t>
            </a:fld>
            <a:endParaRPr lang="en" kern="0"/>
          </a:p>
        </p:txBody>
      </p:sp>
      <p:sp>
        <p:nvSpPr>
          <p:cNvPr id="5" name="Rectangle 4">
            <a:extLst>
              <a:ext uri="{FF2B5EF4-FFF2-40B4-BE49-F238E27FC236}">
                <a16:creationId xmlns:a16="http://schemas.microsoft.com/office/drawing/2014/main" id="{C9B3FACE-E4C7-FA40-B311-69C50E243BF0}"/>
              </a:ext>
            </a:extLst>
          </p:cNvPr>
          <p:cNvSpPr/>
          <p:nvPr/>
        </p:nvSpPr>
        <p:spPr>
          <a:xfrm>
            <a:off x="6310499" y="2860975"/>
            <a:ext cx="2478739" cy="748988"/>
          </a:xfrm>
          <a:prstGeom prst="rect">
            <a:avLst/>
          </a:prstGeom>
          <a:solidFill>
            <a:schemeClr val="accent5">
              <a:lumMod val="20000"/>
              <a:lumOff val="80000"/>
            </a:schemeClr>
          </a:solidFill>
        </p:spPr>
        <p:txBody>
          <a:bodyPr wrap="square">
            <a:spAutoFit/>
          </a:bodyPr>
          <a:lstStyle/>
          <a:p>
            <a:pPr defTabSz="1219170">
              <a:buClr>
                <a:srgbClr val="000000"/>
              </a:buClr>
            </a:pP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Thất</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bại</a:t>
            </a:r>
            <a:endParaRPr lang="en-VN" sz="2133" b="1"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EFC3EC57-772C-B74F-8F40-B552ACFD0518}"/>
              </a:ext>
            </a:extLst>
          </p:cNvPr>
          <p:cNvSpPr/>
          <p:nvPr/>
        </p:nvSpPr>
        <p:spPr>
          <a:xfrm>
            <a:off x="4188103" y="812679"/>
            <a:ext cx="7075965" cy="1323439"/>
          </a:xfrm>
          <a:prstGeom prst="rect">
            <a:avLst/>
          </a:prstGeom>
          <a:solidFill>
            <a:schemeClr val="accent2">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1. </a:t>
            </a:r>
            <a:r>
              <a:rPr lang="en-US" sz="4000" kern="0" dirty="0" err="1">
                <a:solidFill>
                  <a:srgbClr val="000000"/>
                </a:solidFill>
                <a:latin typeface="Times New Roman" panose="02020603050405020304" pitchFamily="18" charset="0"/>
                <a:cs typeface="Times New Roman" panose="02020603050405020304" pitchFamily="18" charset="0"/>
                <a:sym typeface="Arial"/>
              </a:rPr>
              <a:t>Kết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quả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trên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là</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gì</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9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31</a:t>
            </a:fld>
            <a:endParaRPr lang="en" kern="0"/>
          </a:p>
        </p:txBody>
      </p:sp>
      <p:sp>
        <p:nvSpPr>
          <p:cNvPr id="4" name="Rectangle 3">
            <a:extLst>
              <a:ext uri="{FF2B5EF4-FFF2-40B4-BE49-F238E27FC236}">
                <a16:creationId xmlns:a16="http://schemas.microsoft.com/office/drawing/2014/main" id="{38A5F81A-F19D-8D4D-BB12-97E16C807692}"/>
              </a:ext>
            </a:extLst>
          </p:cNvPr>
          <p:cNvSpPr/>
          <p:nvPr/>
        </p:nvSpPr>
        <p:spPr>
          <a:xfrm>
            <a:off x="4011538" y="2454829"/>
            <a:ext cx="7075965" cy="25545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4000" kern="0">
                <a:solidFill>
                  <a:srgbClr val="000000"/>
                </a:solidFill>
                <a:latin typeface="Times New Roman" panose="02020603050405020304" pitchFamily="18" charset="0"/>
                <a:cs typeface="Times New Roman" panose="02020603050405020304" pitchFamily="18" charset="0"/>
                <a:sym typeface="Arial"/>
              </a:rPr>
              <a:t>Thể </a:t>
            </a:r>
            <a:r>
              <a:rPr lang="vi-VN" sz="4000" kern="0" dirty="0">
                <a:solidFill>
                  <a:srgbClr val="000000"/>
                </a:solidFill>
                <a:latin typeface="Times New Roman" panose="02020603050405020304" pitchFamily="18" charset="0"/>
                <a:cs typeface="Times New Roman" panose="02020603050405020304" pitchFamily="18" charset="0"/>
                <a:sym typeface="Arial"/>
              </a:rPr>
              <a:t>hiện tinh thần đấu tranh bất khuất của người nông dân và đã góp phần </a:t>
            </a:r>
            <a:r>
              <a:rPr lang="vi-VN" sz="4000" kern="0">
                <a:solidFill>
                  <a:srgbClr val="000000"/>
                </a:solidFill>
                <a:latin typeface="Times New Roman" panose="02020603050405020304" pitchFamily="18" charset="0"/>
                <a:cs typeface="Times New Roman" panose="02020603050405020304" pitchFamily="18" charset="0"/>
                <a:sym typeface="Arial"/>
              </a:rPr>
              <a:t>làm </a:t>
            </a:r>
            <a:r>
              <a:rPr lang="en-US" sz="4000" kern="0">
                <a:solidFill>
                  <a:srgbClr val="000000"/>
                </a:solidFill>
                <a:latin typeface="Times New Roman" panose="02020603050405020304" pitchFamily="18" charset="0"/>
                <a:cs typeface="Times New Roman" panose="02020603050405020304" pitchFamily="18" charset="0"/>
                <a:sym typeface="Arial"/>
              </a:rPr>
              <a:t>lung lay nền thống trị chính quyền Lê - Trịnh</a:t>
            </a:r>
            <a:endParaRPr lang="vi-VN" sz="4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9B3FACE-E4C7-FA40-B311-69C50E243BF0}"/>
              </a:ext>
            </a:extLst>
          </p:cNvPr>
          <p:cNvSpPr/>
          <p:nvPr/>
        </p:nvSpPr>
        <p:spPr>
          <a:xfrm>
            <a:off x="4011538" y="709854"/>
            <a:ext cx="7252529" cy="1323439"/>
          </a:xfrm>
          <a:prstGeom prst="rect">
            <a:avLst/>
          </a:prstGeom>
          <a:solidFill>
            <a:schemeClr val="accent5">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2. </a:t>
            </a:r>
            <a:r>
              <a:rPr lang="en-US" sz="4000" kern="0" dirty="0" err="1">
                <a:solidFill>
                  <a:srgbClr val="000000"/>
                </a:solidFill>
                <a:latin typeface="Times New Roman" panose="02020603050405020304" pitchFamily="18" charset="0"/>
                <a:cs typeface="Times New Roman" panose="02020603050405020304" pitchFamily="18" charset="0"/>
                <a:sym typeface="Arial"/>
              </a:rPr>
              <a:t>Nhận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xét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về</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tính</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chất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dirty="0" err="1">
                <a:solidFill>
                  <a:srgbClr val="C00000"/>
                </a:solidFill>
                <a:latin typeface="Times New Roman" panose="02020603050405020304" pitchFamily="18" charset="0"/>
                <a:cs typeface="Times New Roman" panose="02020603050405020304" pitchFamily="18" charset="0"/>
              </a:rPr>
              <a:t>Bài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smtClean="0">
                <a:solidFill>
                  <a:srgbClr val="C00000"/>
                </a:solidFill>
                <a:latin typeface="Times New Roman" panose="02020603050405020304" pitchFamily="18" charset="0"/>
                <a:cs typeface="Times New Roman" panose="02020603050405020304" pitchFamily="18" charset="0"/>
              </a:rPr>
              <a:t>7: </a:t>
            </a:r>
            <a:r>
              <a:rPr lang="en-US" sz="3200" dirty="0" err="1">
                <a:solidFill>
                  <a:srgbClr val="C00000"/>
                </a:solidFill>
                <a:latin typeface="Times New Roman" panose="02020603050405020304" pitchFamily="18" charset="0"/>
                <a:cs typeface="Times New Roman" panose="02020603050405020304" pitchFamily="18" charset="0"/>
              </a:rPr>
              <a:t>Khởi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nghĩa</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nông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dân</a:t>
            </a:r>
            <a:r>
              <a:rPr lang="en-US" sz="3200" dirty="0">
                <a:solidFill>
                  <a:srgbClr val="C00000"/>
                </a:solidFill>
                <a:latin typeface="Times New Roman" panose="02020603050405020304" pitchFamily="18" charset="0"/>
                <a:cs typeface="Times New Roman" panose="02020603050405020304" pitchFamily="18" charset="0"/>
              </a:rPr>
              <a:t> ở </a:t>
            </a:r>
            <a:r>
              <a:rPr lang="en-US" sz="3200" dirty="0" err="1">
                <a:solidFill>
                  <a:srgbClr val="C00000"/>
                </a:solidFill>
                <a:latin typeface="Times New Roman" panose="02020603050405020304" pitchFamily="18" charset="0"/>
                <a:cs typeface="Times New Roman" panose="02020603050405020304" pitchFamily="18" charset="0"/>
              </a:rPr>
              <a:t>Đàng</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Ngoài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thế</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kỉ</a:t>
            </a:r>
            <a:r>
              <a:rPr lang="en-US" sz="3200" dirty="0">
                <a:solidFill>
                  <a:srgbClr val="C00000"/>
                </a:solidFill>
                <a:latin typeface="Times New Roman" panose="02020603050405020304" pitchFamily="18" charset="0"/>
                <a:cs typeface="Times New Roman" panose="02020603050405020304" pitchFamily="18" charset="0"/>
              </a:rPr>
              <a:t> XVIII</a:t>
            </a:r>
            <a:endParaRPr lang="vi-VN" sz="3200" dirty="0">
              <a:latin typeface="Times New Roman" panose="02020603050405020304" pitchFamily="18" charset="0"/>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163ECEBB-2024-E196-2478-A0D9282D7C9C}"/>
              </a:ext>
            </a:extLst>
          </p:cNvPr>
          <p:cNvSpPr/>
          <p:nvPr/>
        </p:nvSpPr>
        <p:spPr>
          <a:xfrm>
            <a:off x="1875763" y="3058609"/>
            <a:ext cx="9639121" cy="2062103"/>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Ý nghĩa, tác động </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Thể hiện ý chỉ đấu tranh chống áp </a:t>
            </a:r>
            <a:r>
              <a:rPr lang="en-US" sz="3200" kern="0" dirty="0" err="1">
                <a:solidFill>
                  <a:srgbClr val="000000"/>
                </a:solidFill>
                <a:latin typeface="Times New Roman" panose="02020603050405020304" pitchFamily="18" charset="0"/>
                <a:cs typeface="Times New Roman" panose="02020603050405020304" pitchFamily="18" charset="0"/>
                <a:sym typeface="Arial"/>
              </a:rPr>
              <a:t>bức</a:t>
            </a:r>
            <a:r>
              <a:rPr lang="vi-VN" sz="3200" kern="0" dirty="0">
                <a:solidFill>
                  <a:srgbClr val="000000"/>
                </a:solidFill>
                <a:latin typeface="Times New Roman" panose="02020603050405020304" pitchFamily="18" charset="0"/>
                <a:cs typeface="Times New Roman" panose="02020603050405020304" pitchFamily="18" charset="0"/>
                <a:sym typeface="Arial"/>
              </a:rPr>
              <a:t>, bất công.</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Giảng </a:t>
            </a:r>
            <a:r>
              <a:rPr lang="en-US" sz="3200" kern="0" dirty="0">
                <a:solidFill>
                  <a:srgbClr val="000000"/>
                </a:solidFill>
                <a:latin typeface="Times New Roman" panose="02020603050405020304" pitchFamily="18" charset="0"/>
                <a:cs typeface="Times New Roman" panose="02020603050405020304" pitchFamily="18" charset="0"/>
                <a:sym typeface="Arial"/>
              </a:rPr>
              <a:t>đ</a:t>
            </a:r>
            <a:r>
              <a:rPr lang="vi-VN" sz="3200" kern="0" dirty="0">
                <a:solidFill>
                  <a:srgbClr val="000000"/>
                </a:solidFill>
                <a:latin typeface="Times New Roman" panose="02020603050405020304" pitchFamily="18" charset="0"/>
                <a:cs typeface="Times New Roman" panose="02020603050405020304" pitchFamily="18" charset="0"/>
                <a:sym typeface="Arial"/>
              </a:rPr>
              <a:t>òn đả kích mạnh mẽ, đ</a:t>
            </a:r>
            <a:r>
              <a:rPr lang="en-US" sz="3200" kern="0" dirty="0" err="1">
                <a:solidFill>
                  <a:srgbClr val="000000"/>
                </a:solidFill>
                <a:latin typeface="Times New Roman" panose="02020603050405020304" pitchFamily="18" charset="0"/>
                <a:cs typeface="Times New Roman" panose="02020603050405020304" pitchFamily="18" charset="0"/>
                <a:sym typeface="Arial"/>
              </a:rPr>
              <a:t>ẩy</a:t>
            </a:r>
            <a:r>
              <a:rPr lang="vi-VN" sz="3200" kern="0" dirty="0">
                <a:solidFill>
                  <a:srgbClr val="000000"/>
                </a:solidFill>
                <a:latin typeface="Times New Roman" panose="02020603050405020304" pitchFamily="18" charset="0"/>
                <a:cs typeface="Times New Roman" panose="02020603050405020304" pitchFamily="18" charset="0"/>
                <a:sym typeface="Arial"/>
              </a:rPr>
              <a:t> chính quyền Lê </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Trịnh </a:t>
            </a:r>
            <a:r>
              <a:rPr lang="en-US" sz="3200" kern="0" dirty="0" err="1">
                <a:solidFill>
                  <a:srgbClr val="000000"/>
                </a:solidFill>
                <a:latin typeface="Times New Roman" panose="02020603050405020304" pitchFamily="18" charset="0"/>
                <a:cs typeface="Times New Roman" panose="02020603050405020304" pitchFamily="18" charset="0"/>
                <a:sym typeface="Arial"/>
              </a:rPr>
              <a:t>lún</a:t>
            </a:r>
            <a:r>
              <a:rPr lang="vi-VN" sz="3200" kern="0" dirty="0">
                <a:solidFill>
                  <a:srgbClr val="000000"/>
                </a:solidFill>
                <a:latin typeface="Times New Roman" panose="02020603050405020304" pitchFamily="18" charset="0"/>
                <a:cs typeface="Times New Roman" panose="02020603050405020304" pitchFamily="18" charset="0"/>
                <a:sym typeface="Arial"/>
              </a:rPr>
              <a:t> sâu vào cuộc khủng hoảng toàn diện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vi-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A5A64500-5D06-F864-8C74-1DAB16369185}"/>
              </a:ext>
            </a:extLst>
          </p:cNvPr>
          <p:cNvSpPr/>
          <p:nvPr/>
        </p:nvSpPr>
        <p:spPr>
          <a:xfrm>
            <a:off x="1889570" y="1865598"/>
            <a:ext cx="8975195" cy="1077218"/>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Kết quả: Phong trào nông dân ở Đàng Ngoài kéo dài hàng chục năm nhưng cuối cùng đều thất bại.</a:t>
            </a:r>
          </a:p>
        </p:txBody>
      </p:sp>
    </p:spTree>
    <p:extLst>
      <p:ext uri="{BB962C8B-B14F-4D97-AF65-F5344CB8AC3E}">
        <p14:creationId xmlns:p14="http://schemas.microsoft.com/office/powerpoint/2010/main" val="43390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algn="ctr" defTabSz="1219140">
              <a:buClr>
                <a:srgbClr val="000000"/>
              </a:buClr>
            </a:pPr>
            <a:r>
              <a:rPr lang="en-US" sz="8800" b="1" kern="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8" y="-110973"/>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7"/>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7"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E7DCD2"/>
                </a:solidFill>
                <a:latin typeface="Arial"/>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70730"/>
            </a:xfrm>
            <a:prstGeom prst="rect">
              <a:avLst/>
            </a:prstGeom>
            <a:noFill/>
          </p:spPr>
          <p:txBody>
            <a:bodyPr wrap="square" rtlCol="0">
              <a:spAutoFit/>
            </a:bodyPr>
            <a:lstStyle/>
            <a:p>
              <a:pPr algn="ctr" defTabSz="1219140">
                <a:buClr>
                  <a:srgbClr val="000000"/>
                </a:buClr>
              </a:pPr>
              <a:r>
                <a:rPr lang="en-US" sz="6400" b="1" kern="0">
                  <a:solidFill>
                    <a:srgbClr val="FF0000"/>
                  </a:solidFill>
                  <a:latin typeface="Times New Roman" panose="02020603050405020304" pitchFamily="18" charset="0"/>
                  <a:cs typeface="Times New Roman" panose="02020603050405020304" pitchFamily="18" charset="0"/>
                  <a:sym typeface="Arial"/>
                </a:rPr>
                <a:t>LUYỆN TẬP</a:t>
              </a:r>
              <a:endParaRPr lang="en-VN" sz="64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3"/>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endParaRPr lang="en-US" sz="1351">
                <a:solidFill>
                  <a:srgbClr val="000000"/>
                </a:solidFill>
                <a:latin typeface="Calibri"/>
                <a:cs typeface="Arial" charset="0"/>
                <a:sym typeface="Arial"/>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8704261" y="661553"/>
            <a:ext cx="436563" cy="1287463"/>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096375" y="1430970"/>
            <a:ext cx="438151" cy="514351"/>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450387" y="294839"/>
            <a:ext cx="434975" cy="1657351"/>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9871076" y="661553"/>
            <a:ext cx="439737" cy="1287463"/>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714581" y="339996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 y="5490024"/>
            <a:ext cx="6144683"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b="1" cap="all" dirty="0">
                <a:solidFill>
                  <a:prstClr val="white"/>
                </a:solidFill>
                <a:latin typeface="Times New Roman" pitchFamily="18" charset="0"/>
                <a:cs typeface="Times New Roman" pitchFamily="18" charset="0"/>
                <a:sym typeface="Arial"/>
              </a:rPr>
              <a:t>c. </a:t>
            </a:r>
            <a:r>
              <a:rPr lang="vi-VN" sz="3200" b="1" dirty="0">
                <a:solidFill>
                  <a:prstClr val="white"/>
                </a:solidFill>
                <a:latin typeface="Times New Roman" pitchFamily="18" charset="0"/>
                <a:cs typeface="Times New Roman" pitchFamily="18" charset="0"/>
                <a:sym typeface="Arial"/>
              </a:rPr>
              <a:t> Nhà Lê trung hưng chính quyền kiểm soát mọi việc.</a:t>
            </a:r>
            <a:endParaRPr lang="en-US" sz="3200" b="1" dirty="0">
              <a:solidFill>
                <a:prstClr val="white"/>
              </a:solidFill>
              <a:latin typeface="Calibri"/>
              <a:sym typeface="Arial"/>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824" y="4105090"/>
            <a:ext cx="6275295" cy="11002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3200" b="1" cap="all" dirty="0">
              <a:solidFill>
                <a:prstClr val="white"/>
              </a:solidFill>
              <a:latin typeface="Times New Roman" pitchFamily="18" charset="0"/>
              <a:cs typeface="Times New Roman" pitchFamily="18" charset="0"/>
              <a:sym typeface="Arial"/>
            </a:endParaRPr>
          </a:p>
          <a:p>
            <a:pPr algn="ctr" defTabSz="685783" eaLnBrk="1" hangingPunct="1">
              <a:defRPr/>
            </a:pPr>
            <a:r>
              <a:rPr lang="en-US" sz="3200" b="1" cap="all" dirty="0">
                <a:solidFill>
                  <a:prstClr val="white"/>
                </a:solidFill>
                <a:latin typeface="Times New Roman" pitchFamily="18" charset="0"/>
                <a:cs typeface="Times New Roman" pitchFamily="18" charset="0"/>
                <a:sym typeface="Arial"/>
              </a:rPr>
              <a:t>a. </a:t>
            </a:r>
            <a:r>
              <a:rPr lang="en-US" sz="3200" b="1" dirty="0">
                <a:solidFill>
                  <a:prstClr val="white"/>
                </a:solidFill>
                <a:latin typeface="Times New Roman" pitchFamily="18" charset="0"/>
                <a:cs typeface="Times New Roman" pitchFamily="18" charset="0"/>
                <a:sym typeface="Arial"/>
              </a:rPr>
              <a:t>Quan </a:t>
            </a:r>
            <a:r>
              <a:rPr lang="en-US" sz="3200" b="1" dirty="0" err="1">
                <a:solidFill>
                  <a:prstClr val="white"/>
                </a:solidFill>
                <a:latin typeface="Times New Roman" pitchFamily="18" charset="0"/>
                <a:cs typeface="Times New Roman" pitchFamily="18" charset="0"/>
                <a:sym typeface="Arial"/>
              </a:rPr>
              <a:t>lại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binh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lính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đục</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khoét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nhân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a:t>
            </a:r>
          </a:p>
          <a:p>
            <a:pPr algn="ctr" defTabSz="685783" eaLnBrk="1" hangingPunct="1">
              <a:defRPr/>
            </a:pPr>
            <a:r>
              <a:rPr lang="en-US" sz="3200" b="1" dirty="0">
                <a:solidFill>
                  <a:prstClr val="white"/>
                </a:solidFill>
                <a:latin typeface="Times New Roman" pitchFamily="18" charset="0"/>
                <a:cs typeface="Times New Roman" pitchFamily="18" charset="0"/>
                <a:sym typeface="Arial"/>
              </a:rPr>
              <a:t>. </a:t>
            </a:r>
            <a:endParaRPr lang="en-US" sz="3200" b="1" dirty="0">
              <a:solidFill>
                <a:srgbClr val="FFFFFF"/>
              </a:solidFill>
              <a:sym typeface="Aria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27472" y="4105091"/>
            <a:ext cx="5964529" cy="110022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a:defRPr/>
            </a:pPr>
            <a:endParaRPr lang="en-US" sz="3200" b="1" cap="all" dirty="0">
              <a:solidFill>
                <a:prstClr val="white"/>
              </a:solidFill>
              <a:latin typeface="Times New Roman" pitchFamily="18" charset="0"/>
              <a:cs typeface="Times New Roman" pitchFamily="18" charset="0"/>
              <a:sym typeface="Arial"/>
            </a:endParaRPr>
          </a:p>
          <a:p>
            <a:pPr algn="ctr" defTabSz="685783">
              <a:defRPr/>
            </a:pPr>
            <a:r>
              <a:rPr lang="en-US" sz="3200" b="1" cap="all" dirty="0">
                <a:solidFill>
                  <a:prstClr val="white"/>
                </a:solidFill>
                <a:latin typeface="Times New Roman" pitchFamily="18" charset="0"/>
                <a:cs typeface="Times New Roman" pitchFamily="18" charset="0"/>
                <a:sym typeface="Arial"/>
              </a:rPr>
              <a:t>C.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Phủ</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chúa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quanh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năm</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hội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hè</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yến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tiệc</a:t>
            </a:r>
            <a:r>
              <a:rPr lang="en-US" sz="3200" b="1" dirty="0">
                <a:solidFill>
                  <a:prstClr val="white"/>
                </a:solidFill>
                <a:latin typeface="Times New Roman" pitchFamily="18" charset="0"/>
                <a:cs typeface="Times New Roman" pitchFamily="18" charset="0"/>
                <a:sym typeface="Arial"/>
              </a:rPr>
              <a:t>.</a:t>
            </a:r>
          </a:p>
          <a:p>
            <a:pPr algn="ctr" defTabSz="685783">
              <a:defRPr/>
            </a:pPr>
            <a:endParaRPr lang="en-US" sz="3200" b="1" dirty="0">
              <a:solidFill>
                <a:prstClr val="white"/>
              </a:solidFill>
              <a:sym typeface="Aria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303962" y="5490024"/>
            <a:ext cx="5888037"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en-US" sz="3200" b="1" cap="all" dirty="0">
                <a:solidFill>
                  <a:prstClr val="white"/>
                </a:solidFill>
                <a:latin typeface="Times New Roman" pitchFamily="18" charset="0"/>
                <a:cs typeface="Times New Roman" pitchFamily="18" charset="0"/>
                <a:sym typeface="Arial"/>
              </a:rPr>
              <a:t>D.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Ruộng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đất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nông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bị</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lấn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chiếm</a:t>
            </a:r>
            <a:r>
              <a:rPr lang="en-US" sz="3200" b="1" dirty="0">
                <a:solidFill>
                  <a:prstClr val="white"/>
                </a:solidFill>
                <a:latin typeface="Times New Roman" pitchFamily="18" charset="0"/>
                <a:cs typeface="Times New Roman" pitchFamily="18" charset="0"/>
                <a:sym typeface="Arial"/>
              </a:rPr>
              <a:t>.</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1" y="2687769"/>
            <a:ext cx="12192000" cy="1231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vi-VN" sz="3200" b="1" dirty="0">
                <a:solidFill>
                  <a:srgbClr val="FFFF00"/>
                </a:solidFill>
                <a:latin typeface="Times New Roman" pitchFamily="18" charset="0"/>
                <a:cs typeface="Times New Roman" pitchFamily="18" charset="0"/>
                <a:sym typeface="Arial"/>
              </a:rPr>
              <a:t>Câu 1: Nội dung nào không phản ánh đúng tình trạng Đàng Ngoài vào thế kỉ XVIII?</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757" y="699293"/>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7346" y="1339850"/>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458" y="1354138"/>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458" y="1320800"/>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par>
                                <p:cTn id="30" presetID="10" presetClass="exit" presetSubtype="0" fill="hold" nodeType="withEffect">
                                  <p:stCondLst>
                                    <p:cond delay="0"/>
                                  </p:stCondLst>
                                  <p:childTnLst>
                                    <p:animEffect transition="out" filter="fade">
                                      <p:cBhvr>
                                        <p:cTn id="31" dur="500"/>
                                        <p:tgtEl>
                                          <p:spTgt spid="603"/>
                                        </p:tgtEl>
                                      </p:cBhvr>
                                    </p:animEffect>
                                    <p:set>
                                      <p:cBhvr>
                                        <p:cTn id="32" dur="1" fill="hold">
                                          <p:stCondLst>
                                            <p:cond delay="499"/>
                                          </p:stCondLst>
                                        </p:cTn>
                                        <p:tgtEl>
                                          <p:spTgt spid="60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591"/>
                                        </p:tgtEl>
                                      </p:cBhvr>
                                    </p:animEffect>
                                    <p:set>
                                      <p:cBhvr>
                                        <p:cTn id="38" dur="1" fill="hold">
                                          <p:stCondLst>
                                            <p:cond delay="499"/>
                                          </p:stCondLst>
                                        </p:cTn>
                                        <p:tgtEl>
                                          <p:spTgt spid="59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87"/>
                                        </p:tgtEl>
                                      </p:cBhvr>
                                    </p:animEffect>
                                    <p:set>
                                      <p:cBhvr>
                                        <p:cTn id="41" dur="1" fill="hold">
                                          <p:stCondLst>
                                            <p:cond delay="499"/>
                                          </p:stCondLst>
                                        </p:cTn>
                                        <p:tgtEl>
                                          <p:spTgt spid="58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589"/>
                                        </p:tgtEl>
                                      </p:cBhvr>
                                    </p:animEffect>
                                    <p:set>
                                      <p:cBhvr>
                                        <p:cTn id="44" dur="1" fill="hold">
                                          <p:stCondLst>
                                            <p:cond delay="499"/>
                                          </p:stCondLst>
                                        </p:cTn>
                                        <p:tgtEl>
                                          <p:spTgt spid="58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8"/>
                                        </p:tgtEl>
                                      </p:cBhvr>
                                    </p:animEffect>
                                    <p:set>
                                      <p:cBhvr>
                                        <p:cTn id="47" dur="1" fill="hold">
                                          <p:stCondLst>
                                            <p:cond delay="499"/>
                                          </p:stCondLst>
                                        </p:cTn>
                                        <p:tgtEl>
                                          <p:spTgt spid="58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90"/>
                                        </p:tgtEl>
                                      </p:cBhvr>
                                    </p:animEffect>
                                    <p:set>
                                      <p:cBhvr>
                                        <p:cTn id="50" dur="1" fill="hold">
                                          <p:stCondLst>
                                            <p:cond delay="499"/>
                                          </p:stCondLst>
                                        </p:cTn>
                                        <p:tgtEl>
                                          <p:spTgt spid="59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05"/>
                                        </p:tgtEl>
                                      </p:cBhvr>
                                    </p:animEffect>
                                    <p:set>
                                      <p:cBhvr>
                                        <p:cTn id="53" dur="1" fill="hold">
                                          <p:stCondLst>
                                            <p:cond delay="499"/>
                                          </p:stCondLst>
                                        </p:cTn>
                                        <p:tgtEl>
                                          <p:spTgt spid="60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4"/>
                                        </p:tgtEl>
                                      </p:cBhvr>
                                    </p:animEffect>
                                    <p:set>
                                      <p:cBhvr>
                                        <p:cTn id="56" dur="1" fill="hold">
                                          <p:stCondLst>
                                            <p:cond delay="499"/>
                                          </p:stCondLst>
                                        </p:cTn>
                                        <p:tgtEl>
                                          <p:spTgt spid="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0" nodeType="clickEffect">
                                  <p:stCondLst>
                                    <p:cond delay="0"/>
                                  </p:stCondLst>
                                  <p:childTnLst>
                                    <p:animClr clrSpc="hsl" dir="cw">
                                      <p:cBhvr override="childStyle">
                                        <p:cTn id="61" dur="500" fill="hold"/>
                                        <p:tgtEl>
                                          <p:spTgt spid="587"/>
                                        </p:tgtEl>
                                        <p:attrNameLst>
                                          <p:attrName>style.color</p:attrName>
                                        </p:attrNameLst>
                                      </p:cBhvr>
                                      <p:by>
                                        <p:hsl h="7200000" s="0" l="0"/>
                                      </p:by>
                                    </p:animClr>
                                    <p:animClr clrSpc="hsl" dir="cw">
                                      <p:cBhvr>
                                        <p:cTn id="62" dur="500" fill="hold"/>
                                        <p:tgtEl>
                                          <p:spTgt spid="587"/>
                                        </p:tgtEl>
                                        <p:attrNameLst>
                                          <p:attrName>fillcolor</p:attrName>
                                        </p:attrNameLst>
                                      </p:cBhvr>
                                      <p:by>
                                        <p:hsl h="7200000" s="0" l="0"/>
                                      </p:by>
                                    </p:animClr>
                                    <p:animClr clrSpc="hsl" dir="cw">
                                      <p:cBhvr>
                                        <p:cTn id="63" dur="500" fill="hold"/>
                                        <p:tgtEl>
                                          <p:spTgt spid="587"/>
                                        </p:tgtEl>
                                        <p:attrNameLst>
                                          <p:attrName>stroke.color</p:attrName>
                                        </p:attrNameLst>
                                      </p:cBhvr>
                                      <p:by>
                                        <p:hsl h="7200000" s="0" l="0"/>
                                      </p:by>
                                    </p:animClr>
                                    <p:set>
                                      <p:cBhvr>
                                        <p:cTn id="64" dur="500" fill="hold"/>
                                        <p:tgtEl>
                                          <p:spTgt spid="58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5" restart="whenNotActive" fill="hold" evtFilter="cancelBubble" nodeType="interactiveSeq">
                <p:stCondLst>
                  <p:cond evt="onClick" delay="0">
                    <p:tgtEl>
                      <p:spTgt spid="58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5000" fill="hold"/>
                                        <p:tgtEl>
                                          <p:spTgt spid="589"/>
                                        </p:tgtEl>
                                        <p:attrNameLst>
                                          <p:attrName>fillcolor</p:attrName>
                                        </p:attrNameLst>
                                      </p:cBhvr>
                                      <p:to>
                                        <a:schemeClr val="accent2"/>
                                      </p:to>
                                    </p:animClr>
                                    <p:set>
                                      <p:cBhvr>
                                        <p:cTn id="70" dur="5000" fill="hold"/>
                                        <p:tgtEl>
                                          <p:spTgt spid="589"/>
                                        </p:tgtEl>
                                        <p:attrNameLst>
                                          <p:attrName>fill.type</p:attrName>
                                        </p:attrNameLst>
                                      </p:cBhvr>
                                      <p:to>
                                        <p:strVal val="solid"/>
                                      </p:to>
                                    </p:set>
                                    <p:set>
                                      <p:cBhvr>
                                        <p:cTn id="71" dur="5000" fill="hold"/>
                                        <p:tgtEl>
                                          <p:spTgt spid="58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2" restart="whenNotActive" fill="hold" evtFilter="cancelBubble" nodeType="interactiveSeq">
                <p:stCondLst>
                  <p:cond evt="onClick" delay="0">
                    <p:tgtEl>
                      <p:spTgt spid="58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5000" fill="hold"/>
                                        <p:tgtEl>
                                          <p:spTgt spid="588"/>
                                        </p:tgtEl>
                                        <p:attrNameLst>
                                          <p:attrName>fillcolor</p:attrName>
                                        </p:attrNameLst>
                                      </p:cBhvr>
                                      <p:to>
                                        <a:schemeClr val="accent2"/>
                                      </p:to>
                                    </p:animClr>
                                    <p:set>
                                      <p:cBhvr>
                                        <p:cTn id="77" dur="5000" fill="hold"/>
                                        <p:tgtEl>
                                          <p:spTgt spid="588"/>
                                        </p:tgtEl>
                                        <p:attrNameLst>
                                          <p:attrName>fill.type</p:attrName>
                                        </p:attrNameLst>
                                      </p:cBhvr>
                                      <p:to>
                                        <p:strVal val="solid"/>
                                      </p:to>
                                    </p:set>
                                    <p:set>
                                      <p:cBhvr>
                                        <p:cTn id="78" dur="5000" fill="hold"/>
                                        <p:tgtEl>
                                          <p:spTgt spid="588"/>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79" restart="whenNotActive" fill="hold" evtFilter="cancelBubble" nodeType="interactiveSeq">
                <p:stCondLst>
                  <p:cond evt="onClick" delay="0">
                    <p:tgtEl>
                      <p:spTgt spid="590"/>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5000" fill="hold"/>
                                        <p:tgtEl>
                                          <p:spTgt spid="590"/>
                                        </p:tgtEl>
                                        <p:attrNameLst>
                                          <p:attrName>fillcolor</p:attrName>
                                        </p:attrNameLst>
                                      </p:cBhvr>
                                      <p:to>
                                        <a:schemeClr val="accent2"/>
                                      </p:to>
                                    </p:animClr>
                                    <p:set>
                                      <p:cBhvr>
                                        <p:cTn id="84" dur="5000" fill="hold"/>
                                        <p:tgtEl>
                                          <p:spTgt spid="590"/>
                                        </p:tgtEl>
                                        <p:attrNameLst>
                                          <p:attrName>fill.type</p:attrName>
                                        </p:attrNameLst>
                                      </p:cBhvr>
                                      <p:to>
                                        <p:strVal val="solid"/>
                                      </p:to>
                                    </p:set>
                                    <p:set>
                                      <p:cBhvr>
                                        <p:cTn id="85" dur="5000" fill="hold"/>
                                        <p:tgtEl>
                                          <p:spTgt spid="59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6" restart="whenNotActive" fill="hold" evtFilter="cancelBubble" nodeType="interactiveSeq">
                <p:stCondLst>
                  <p:cond evt="onClick" delay="0">
                    <p:tgtEl>
                      <p:spTgt spid="604"/>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0"/>
                                        <p:tgtEl>
                                          <p:spTgt spid="589"/>
                                        </p:tgtEl>
                                      </p:cBhvr>
                                    </p:animEffect>
                                    <p:set>
                                      <p:cBhvr>
                                        <p:cTn id="91"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6" name="bo  2 phuong an sai.wav"/>
                                        </p:tgtEl>
                                      </p:cMediaNode>
                                    </p:audio>
                                  </p:subTnLst>
                                </p:cTn>
                              </p:par>
                              <p:par>
                                <p:cTn id="92" presetID="10" presetClass="exit" presetSubtype="0" fill="hold" nodeType="withEffect">
                                  <p:stCondLst>
                                    <p:cond delay="0"/>
                                  </p:stCondLst>
                                  <p:childTnLst>
                                    <p:animEffect transition="out" filter="fade">
                                      <p:cBhvr>
                                        <p:cTn id="93" dur="5000"/>
                                        <p:tgtEl>
                                          <p:spTgt spid="588"/>
                                        </p:tgtEl>
                                      </p:cBhvr>
                                    </p:animEffect>
                                    <p:set>
                                      <p:cBhvr>
                                        <p:cTn id="94"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5" restart="whenNotActive" fill="hold" evtFilter="cancelBubble" nodeType="interactiveSeq">
                <p:stCondLst>
                  <p:cond evt="onClick" delay="0">
                    <p:tgtEl>
                      <p:spTgt spid="60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574"/>
                                        </p:tgtEl>
                                        <p:attrNameLst>
                                          <p:attrName>style.visibility</p:attrName>
                                        </p:attrNameLst>
                                      </p:cBhvr>
                                      <p:to>
                                        <p:strVal val="visible"/>
                                      </p:to>
                                    </p:set>
                                    <p:animEffect transition="in" filter="wipe(down)">
                                      <p:cBhvr>
                                        <p:cTn id="100" dur="6000"/>
                                        <p:tgtEl>
                                          <p:spTgt spid="574"/>
                                        </p:tgtEl>
                                      </p:cBhvr>
                                    </p:animEffect>
                                  </p:childTnLst>
                                  <p:subTnLst>
                                    <p:audio>
                                      <p:cMediaNode>
                                        <p:cTn display="0" masterRel="sameClick">
                                          <p:stCondLst>
                                            <p:cond evt="begin" delay="0">
                                              <p:tn val="98"/>
                                            </p:cond>
                                          </p:stCondLst>
                                          <p:endCondLst>
                                            <p:cond evt="onStopAudio" delay="0">
                                              <p:tgtEl>
                                                <p:sldTgt/>
                                              </p:tgtEl>
                                            </p:cond>
                                          </p:endCondLst>
                                        </p:cTn>
                                        <p:tgtEl>
                                          <p:sndTgt r:embed="rId7" name="hoi y kien khan gia.wav"/>
                                        </p:tgtEl>
                                      </p:cMediaNode>
                                    </p:audio>
                                  </p:subTnLst>
                                </p:cTn>
                              </p:par>
                              <p:par>
                                <p:cTn id="101" presetID="22" presetClass="entr" presetSubtype="4" fill="hold" nodeType="withEffect">
                                  <p:stCondLst>
                                    <p:cond delay="0"/>
                                  </p:stCondLst>
                                  <p:childTnLst>
                                    <p:set>
                                      <p:cBhvr>
                                        <p:cTn id="102" dur="1" fill="hold">
                                          <p:stCondLst>
                                            <p:cond delay="0"/>
                                          </p:stCondLst>
                                        </p:cTn>
                                        <p:tgtEl>
                                          <p:spTgt spid="577"/>
                                        </p:tgtEl>
                                        <p:attrNameLst>
                                          <p:attrName>style.visibility</p:attrName>
                                        </p:attrNameLst>
                                      </p:cBhvr>
                                      <p:to>
                                        <p:strVal val="visible"/>
                                      </p:to>
                                    </p:set>
                                    <p:animEffect transition="in" filter="wipe(down)">
                                      <p:cBhvr>
                                        <p:cTn id="103" dur="7000"/>
                                        <p:tgtEl>
                                          <p:spTgt spid="577"/>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80"/>
                                        </p:tgtEl>
                                        <p:attrNameLst>
                                          <p:attrName>style.visibility</p:attrName>
                                        </p:attrNameLst>
                                      </p:cBhvr>
                                      <p:to>
                                        <p:strVal val="visible"/>
                                      </p:to>
                                    </p:set>
                                    <p:animEffect transition="in" filter="wipe(down)">
                                      <p:cBhvr>
                                        <p:cTn id="106" dur="8000"/>
                                        <p:tgtEl>
                                          <p:spTgt spid="580"/>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3"/>
                                        </p:tgtEl>
                                        <p:attrNameLst>
                                          <p:attrName>style.visibility</p:attrName>
                                        </p:attrNameLst>
                                      </p:cBhvr>
                                      <p:to>
                                        <p:strVal val="visible"/>
                                      </p:to>
                                    </p:set>
                                    <p:animEffect transition="in" filter="wipe(down)">
                                      <p:cBhvr>
                                        <p:cTn id="109" dur="9000"/>
                                        <p:tgtEl>
                                          <p:spTgt spid="583"/>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6"/>
                                        </p:tgtEl>
                                        <p:attrNameLst>
                                          <p:attrName>style.visibility</p:attrName>
                                        </p:attrNameLst>
                                      </p:cBhvr>
                                      <p:to>
                                        <p:strVal val="visible"/>
                                      </p:to>
                                    </p:set>
                                    <p:animEffect transition="in" filter="wipe(down)">
                                      <p:cBhvr>
                                        <p:cTn id="112" dur="10000"/>
                                        <p:tgtEl>
                                          <p:spTgt spid="586"/>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10" presetClass="exit" presetSubtype="0" fill="hold" nodeType="withEffect">
                                  <p:stCondLst>
                                    <p:cond delay="10000"/>
                                  </p:stCondLst>
                                  <p:childTnLst>
                                    <p:animEffect transition="out" filter="fade">
                                      <p:cBhvr>
                                        <p:cTn id="114" dur="500"/>
                                        <p:tgtEl>
                                          <p:spTgt spid="574"/>
                                        </p:tgtEl>
                                      </p:cBhvr>
                                    </p:animEffect>
                                    <p:set>
                                      <p:cBhvr>
                                        <p:cTn id="115" dur="1" fill="hold">
                                          <p:stCondLst>
                                            <p:cond delay="499"/>
                                          </p:stCondLst>
                                        </p:cTn>
                                        <p:tgtEl>
                                          <p:spTgt spid="574"/>
                                        </p:tgtEl>
                                        <p:attrNameLst>
                                          <p:attrName>style.visibility</p:attrName>
                                        </p:attrNameLst>
                                      </p:cBhvr>
                                      <p:to>
                                        <p:strVal val="hidden"/>
                                      </p:to>
                                    </p:set>
                                  </p:childTnLst>
                                </p:cTn>
                              </p:par>
                              <p:par>
                                <p:cTn id="116" presetID="10" presetClass="exit" presetSubtype="0" fill="hold" nodeType="withEffect">
                                  <p:stCondLst>
                                    <p:cond delay="10000"/>
                                  </p:stCondLst>
                                  <p:childTnLst>
                                    <p:animEffect transition="out" filter="fade">
                                      <p:cBhvr>
                                        <p:cTn id="117" dur="500"/>
                                        <p:tgtEl>
                                          <p:spTgt spid="577"/>
                                        </p:tgtEl>
                                      </p:cBhvr>
                                    </p:animEffect>
                                    <p:set>
                                      <p:cBhvr>
                                        <p:cTn id="118" dur="1" fill="hold">
                                          <p:stCondLst>
                                            <p:cond delay="499"/>
                                          </p:stCondLst>
                                        </p:cTn>
                                        <p:tgtEl>
                                          <p:spTgt spid="577"/>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80"/>
                                        </p:tgtEl>
                                      </p:cBhvr>
                                    </p:animEffect>
                                    <p:set>
                                      <p:cBhvr>
                                        <p:cTn id="121" dur="1" fill="hold">
                                          <p:stCondLst>
                                            <p:cond delay="499"/>
                                          </p:stCondLst>
                                        </p:cTn>
                                        <p:tgtEl>
                                          <p:spTgt spid="580"/>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3"/>
                                        </p:tgtEl>
                                      </p:cBhvr>
                                    </p:animEffect>
                                    <p:set>
                                      <p:cBhvr>
                                        <p:cTn id="124" dur="1" fill="hold">
                                          <p:stCondLst>
                                            <p:cond delay="499"/>
                                          </p:stCondLst>
                                        </p:cTn>
                                        <p:tgtEl>
                                          <p:spTgt spid="583"/>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6"/>
                                        </p:tgtEl>
                                      </p:cBhvr>
                                    </p:animEffect>
                                    <p:set>
                                      <p:cBhvr>
                                        <p:cTn id="127"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1" y="2133601"/>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5"/>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5" y="1504949"/>
            <a:ext cx="436563" cy="1466851"/>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9"/>
            <a:ext cx="436563"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9"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5" y="2992439"/>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1" y="4413249"/>
            <a:ext cx="588406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cap="all" dirty="0">
                <a:solidFill>
                  <a:prstClr val="white"/>
                </a:solidFill>
                <a:latin typeface="Times New Roman" panose="02020603050405020304" pitchFamily="18" charset="0"/>
                <a:cs typeface="Times New Roman" panose="02020603050405020304" pitchFamily="18" charset="0"/>
                <a:sym typeface="Arial"/>
              </a:rPr>
              <a:t>A. </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Vô</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cùng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phát</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triển</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A023898E-E767-F745-9057-F59891F315DA}"/>
              </a:ext>
            </a:extLst>
          </p:cNvPr>
          <p:cNvSpPr/>
          <p:nvPr/>
        </p:nvSpPr>
        <p:spPr bwMode="auto">
          <a:xfrm>
            <a:off x="0" y="5791200"/>
            <a:ext cx="6051549"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200" dirty="0">
                <a:solidFill>
                  <a:srgbClr val="FFFFFF"/>
                </a:solidFill>
                <a:latin typeface="Times New Roman" panose="02020603050405020304" pitchFamily="18" charset="0"/>
                <a:cs typeface="Times New Roman" panose="02020603050405020304" pitchFamily="18" charset="0"/>
                <a:sym typeface="Arial"/>
              </a:rPr>
              <a:t>C.</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vi-VN" sz="3200" dirty="0">
                <a:solidFill>
                  <a:srgbClr val="FFFFFF"/>
                </a:solidFill>
                <a:latin typeface="Times New Roman" panose="02020603050405020304" pitchFamily="18" charset="0"/>
                <a:cs typeface="Times New Roman" panose="02020603050405020304" pitchFamily="18" charset="0"/>
                <a:sym typeface="Arial"/>
              </a:rPr>
              <a:t>Diễn ra bình thường như trước khi có chiến tranh.</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173787" y="5767387"/>
            <a:ext cx="6018213"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cap="all" dirty="0">
                <a:solidFill>
                  <a:prstClr val="white"/>
                </a:solidFill>
                <a:latin typeface="Times New Roman" panose="02020603050405020304" pitchFamily="18" charset="0"/>
                <a:cs typeface="Times New Roman" pitchFamily="18" charset="0"/>
                <a:sym typeface="Arial"/>
              </a:rPr>
              <a:t>D. </a:t>
            </a:r>
            <a:r>
              <a:rPr lang="en-US" sz="3200" dirty="0">
                <a:solidFill>
                  <a:prstClr val="white"/>
                </a:solidFill>
                <a:latin typeface="Times New Roman" pitchFamily="18" charset="0"/>
                <a:cs typeface="Times New Roman" pitchFamily="18" charset="0"/>
                <a:sym typeface="Arial"/>
              </a:rPr>
              <a:t> Sa </a:t>
            </a:r>
            <a:r>
              <a:rPr lang="en-US" sz="3200" dirty="0" err="1">
                <a:solidFill>
                  <a:prstClr val="white"/>
                </a:solidFill>
                <a:latin typeface="Times New Roman" pitchFamily="18" charset="0"/>
                <a:cs typeface="Times New Roman" pitchFamily="18" charset="0"/>
                <a:sym typeface="Arial"/>
              </a:rPr>
              <a:t>sút</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điêu</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tàn</a:t>
            </a:r>
            <a:r>
              <a:rPr lang="en-US" sz="3200" dirty="0">
                <a:solidFill>
                  <a:prstClr val="white"/>
                </a:solidFill>
                <a:latin typeface="Times New Roman" pitchFamily="18" charset="0"/>
                <a:cs typeface="Times New Roman" pitchFamily="18" charset="0"/>
                <a:sym typeface="Arial"/>
              </a:rPr>
              <a:t>.</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53629" y="4464843"/>
            <a:ext cx="5938371" cy="8366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200" dirty="0">
                <a:solidFill>
                  <a:prstClr val="white"/>
                </a:solidFill>
                <a:latin typeface="Times New Roman" panose="02020603050405020304" pitchFamily="18" charset="0"/>
                <a:cs typeface="Times New Roman" panose="02020603050405020304" pitchFamily="18" charset="0"/>
                <a:sym typeface="Arial"/>
              </a:rPr>
              <a:t>B. Được nhà nước đầu tư và phát triển.</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5597" y="2977580"/>
            <a:ext cx="12176403" cy="111226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sz="3200" dirty="0">
                <a:solidFill>
                  <a:srgbClr val="FFFF00"/>
                </a:solidFill>
                <a:latin typeface="Times New Roman" pitchFamily="18" charset="0"/>
                <a:cs typeface="Times New Roman" pitchFamily="18" charset="0"/>
                <a:sym typeface="Arial"/>
              </a:rPr>
              <a:t>2. Tình trạng công thương nghiệp ở Đàng Ngoài thế kỉ XVIII như thế nào??</a:t>
            </a: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7" y="971552"/>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9"/>
            <a:ext cx="165100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9" y="2305050"/>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5" y="2132013"/>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9"/>
            <a:ext cx="436563"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9"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7" y="298132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538118" y="6000750"/>
            <a:ext cx="4972564"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733" b="1" dirty="0">
                <a:solidFill>
                  <a:prstClr val="white"/>
                </a:solidFill>
                <a:latin typeface="Times New Roman" panose="02020603050405020304" pitchFamily="18" charset="0"/>
                <a:cs typeface="Times New Roman" panose="02020603050405020304" pitchFamily="18" charset="0"/>
                <a:sym typeface="Arial"/>
              </a:rPr>
              <a:t>D.</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1743-1744.</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066801" y="6000750"/>
            <a:ext cx="4041775"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C.</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1747-1748.</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333331" y="4627902"/>
            <a:ext cx="5177352" cy="8346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B.</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1745-1746.</a:t>
            </a:r>
            <a:r>
              <a:rPr lang="en-US" sz="3733" b="1" dirty="0">
                <a:solidFill>
                  <a:prstClr val="white"/>
                </a:solidFill>
                <a:latin typeface="Times New Roman" panose="02020603050405020304" pitchFamily="18" charset="0"/>
                <a:cs typeface="Times New Roman" panose="02020603050405020304" pitchFamily="18" charset="0"/>
                <a:sym typeface="Arial"/>
              </a:rPr>
              <a:t> </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066801" y="4672350"/>
            <a:ext cx="4041775" cy="9521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733" b="1" dirty="0">
                <a:solidFill>
                  <a:prstClr val="white"/>
                </a:solidFill>
                <a:latin typeface="Times New Roman" panose="02020603050405020304" pitchFamily="18" charset="0"/>
                <a:cs typeface="Times New Roman" panose="02020603050405020304" pitchFamily="18" charset="0"/>
                <a:sym typeface="Arial"/>
              </a:rPr>
              <a:t>A. </a:t>
            </a:r>
            <a:r>
              <a:rPr lang="vi-VN" sz="3733" b="1" dirty="0">
                <a:solidFill>
                  <a:prstClr val="white"/>
                </a:solidFill>
                <a:latin typeface="Times New Roman" panose="02020603050405020304" pitchFamily="18" charset="0"/>
                <a:cs typeface="Times New Roman" panose="02020603050405020304" pitchFamily="18" charset="0"/>
                <a:sym typeface="Arial"/>
              </a:rPr>
              <a:t>1741-1742.</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 y="3019529"/>
            <a:ext cx="12191999" cy="132093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733" b="1" dirty="0">
                <a:solidFill>
                  <a:srgbClr val="FFFF00"/>
                </a:solidFill>
                <a:latin typeface="Times New Roman" panose="02020603050405020304" pitchFamily="18" charset="0"/>
                <a:cs typeface="Times New Roman" panose="02020603050405020304" pitchFamily="18" charset="0"/>
                <a:sym typeface="Arial"/>
              </a:rPr>
              <a:t>3. Nạn đói lớn nhất ở Đàng Ngoài xảy ra vào năm nào?</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1"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9" cy="179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6" y="1369333"/>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1"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3"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3"/>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1"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3669" y="4223451"/>
            <a:ext cx="6096000"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A.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trong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khoảng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thời</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gian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dài</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3669" y="5715002"/>
            <a:ext cx="6109669"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prstClr val="white"/>
                </a:solidFill>
                <a:latin typeface="Times New Roman" panose="02020603050405020304" pitchFamily="18" charset="0"/>
                <a:cs typeface="Times New Roman" panose="02020603050405020304" pitchFamily="18" charset="0"/>
                <a:sym typeface="Arial"/>
              </a:rPr>
              <a:t>C.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Địa</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bàn</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hoạt</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động</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rộng</a:t>
            </a:r>
            <a:r>
              <a:rPr lang="en-US" altLang="en-US" sz="3200" dirty="0">
                <a:solidFill>
                  <a:prstClr val="white"/>
                </a:solidFill>
                <a:latin typeface="Times New Roman" panose="02020603050405020304" pitchFamily="18" charset="0"/>
                <a:cs typeface="Times New Roman" panose="02020603050405020304" pitchFamily="18" charset="0"/>
                <a:sym typeface="Arial"/>
              </a:rPr>
              <a:t>.</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108689" y="4224829"/>
            <a:ext cx="6119303"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srgbClr val="FFFFFF"/>
                </a:solidFill>
                <a:latin typeface="Times New Roman" panose="02020603050405020304" pitchFamily="18" charset="0"/>
                <a:cs typeface="Times New Roman" panose="02020603050405020304" pitchFamily="18" charset="0"/>
                <a:sym typeface="Arial"/>
              </a:rPr>
              <a:t>B. </a:t>
            </a:r>
            <a:r>
              <a:rPr lang="vi-VN" sz="3200" dirty="0">
                <a:solidFill>
                  <a:srgbClr val="FFFFFF"/>
                </a:solidFill>
                <a:latin typeface="Times New Roman" panose="02020603050405020304" pitchFamily="18" charset="0"/>
                <a:cs typeface="Times New Roman" panose="02020603050405020304" pitchFamily="18" charset="0"/>
                <a:sym typeface="Arial"/>
              </a:rPr>
              <a:t>Các cuộc khởi nghĩa kết hợp chặt chẽ với nhau.</a:t>
            </a: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44683" y="5715001"/>
            <a:ext cx="6047316"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D.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liên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tiếp</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 y="2137867"/>
            <a:ext cx="12191999"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200" dirty="0">
                <a:solidFill>
                  <a:srgbClr val="FFFF00"/>
                </a:solidFill>
                <a:latin typeface="Times New Roman" panose="02020603050405020304" pitchFamily="18" charset="0"/>
                <a:cs typeface="Times New Roman" panose="02020603050405020304" pitchFamily="18" charset="0"/>
                <a:sym typeface="Arial"/>
              </a:rPr>
              <a:t>4. Đâu không phải là đặc điểm của phong trào khởi nghiã nông dân ở Đàng Ngoài (thế kỉ XVIII)?</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4"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4"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270710" y="2556976"/>
            <a:ext cx="5881809" cy="4000035"/>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28849" y="2373413"/>
              <a:ext cx="4563366" cy="2719219"/>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 hiểu thông tin từ sách, báo và internet, hãy viết đoạn văn (khoảng 5 – 7 dòng) giới thiệu về một di tích hoặc lễ hội còn tồn tại đến ngày nay gắn với tên tuổi một thủ lĩnh của cuộc khởi nghĩa nông dân ở Đàng Ngoài thế kỉ XVIII.</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964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815690"/>
          </a:xfrm>
          <a:prstGeom prst="rect">
            <a:avLst/>
          </a:prstGeom>
          <a:noFill/>
        </p:spPr>
        <p:txBody>
          <a:bodyPr wrap="square" rtlCol="0">
            <a:spAutoFit/>
          </a:bodyPr>
          <a:lstStyle/>
          <a:p>
            <a:pPr algn="ctr" defTabSz="914377">
              <a:defRPr/>
            </a:pPr>
            <a:r>
              <a:rPr lang="en-US" sz="3733" b="1">
                <a:solidFill>
                  <a:srgbClr val="FFFF00"/>
                </a:solidFill>
                <a:latin typeface="Times New Roman" panose="02020603050405020304" pitchFamily="18" charset="0"/>
                <a:cs typeface="Times New Roman" panose="02020603050405020304" pitchFamily="18" charset="0"/>
                <a:sym typeface="Arial"/>
              </a:rPr>
              <a:t>Câu hỏi số 2: </a:t>
            </a:r>
            <a:r>
              <a:rPr lang="vi-VN" sz="3733" b="1">
                <a:solidFill>
                  <a:prstClr val="white"/>
                </a:solidFill>
                <a:latin typeface="Times New Roman" panose="02020603050405020304" pitchFamily="18" charset="0"/>
                <a:cs typeface="Times New Roman" panose="02020603050405020304" pitchFamily="18" charset="0"/>
                <a:sym typeface="Arial"/>
              </a:rPr>
              <a:t> Quá trình thực thi chủ quyền đối với quần đảo Hoàng Sa và Trường Sa thông qua hoạt động: </a:t>
            </a:r>
          </a:p>
        </p:txBody>
      </p:sp>
      <p:sp>
        <p:nvSpPr>
          <p:cNvPr id="8" name="Rectangle 7">
            <a:extLst>
              <a:ext uri="{FF2B5EF4-FFF2-40B4-BE49-F238E27FC236}">
                <a16:creationId xmlns:a16="http://schemas.microsoft.com/office/drawing/2014/main" id="{8239C11A-D402-AC43-A297-CF684422F340}"/>
              </a:ext>
            </a:extLst>
          </p:cNvPr>
          <p:cNvSpPr/>
          <p:nvPr/>
        </p:nvSpPr>
        <p:spPr>
          <a:xfrm>
            <a:off x="1095714" y="2940238"/>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vi-VN" altLang="en-US" sz="3200" b="1">
                <a:solidFill>
                  <a:prstClr val="black"/>
                </a:solidFill>
                <a:latin typeface="Times New Roman" panose="02020603050405020304" pitchFamily="18" charset="0"/>
                <a:cs typeface="Times New Roman" panose="02020603050405020304" pitchFamily="18" charset="0"/>
                <a:sym typeface="Roboto" charset="0"/>
              </a:rPr>
              <a:t>A. Hoạt động của các thương nhân</a:t>
            </a:r>
          </a:p>
        </p:txBody>
      </p:sp>
      <p:sp>
        <p:nvSpPr>
          <p:cNvPr id="9" name="Rectangle 8">
            <a:extLst>
              <a:ext uri="{FF2B5EF4-FFF2-40B4-BE49-F238E27FC236}">
                <a16:creationId xmlns:a16="http://schemas.microsoft.com/office/drawing/2014/main" id="{2129E0D9-F9BC-2A46-988E-F29F41902050}"/>
              </a:ext>
            </a:extLst>
          </p:cNvPr>
          <p:cNvSpPr/>
          <p:nvPr/>
        </p:nvSpPr>
        <p:spPr>
          <a:xfrm>
            <a:off x="1095714" y="4661275"/>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anose="02020603050405020304" pitchFamily="18" charset="0"/>
                <a:cs typeface="Times New Roman" panose="02020603050405020304" pitchFamily="18" charset="0"/>
                <a:sym typeface="Arial"/>
              </a:rPr>
              <a:t>C</a:t>
            </a:r>
            <a:r>
              <a:rPr lang="vi-VN" sz="3200" b="1">
                <a:solidFill>
                  <a:prstClr val="black"/>
                </a:solidFill>
                <a:latin typeface="Times New Roman" panose="02020603050405020304" pitchFamily="18" charset="0"/>
                <a:cs typeface="Times New Roman" panose="02020603050405020304" pitchFamily="18" charset="0"/>
                <a:sym typeface="Arial"/>
              </a:rPr>
              <a:t>. Hoạt động của đội Bắc Hải và Hoàng Sa</a:t>
            </a:r>
            <a:endParaRPr lang="vi-VN" sz="3200" b="1"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b="1">
                <a:solidFill>
                  <a:prstClr val="black"/>
                </a:solidFill>
                <a:latin typeface="Times New Roman" panose="02020603050405020304" pitchFamily="18" charset="0"/>
                <a:cs typeface="Times New Roman" panose="02020603050405020304" pitchFamily="18" charset="0"/>
                <a:sym typeface="Arial"/>
              </a:rPr>
              <a:t>B. Hoạt động của ngư dân</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10" y="3085032"/>
            <a:ext cx="82173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40236" y="3155183"/>
            <a:ext cx="820521"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086" y="4858288"/>
            <a:ext cx="82073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8" y="4600458"/>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sv-SE" sz="3200" b="1">
                <a:solidFill>
                  <a:prstClr val="black"/>
                </a:solidFill>
                <a:latin typeface="Times New Roman" panose="02020603050405020304" pitchFamily="18" charset="0"/>
                <a:cs typeface="Times New Roman" panose="02020603050405020304" pitchFamily="18" charset="0"/>
                <a:sym typeface="Arial"/>
              </a:rPr>
              <a:t>D. Hoạt động du lịch</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99194" y="4797993"/>
            <a:ext cx="820521"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ABF67B8E-EC9A-F081-6F24-1BC60B6FD6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17257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396644" y="748247"/>
            <a:ext cx="9807872" cy="1815690"/>
          </a:xfrm>
          <a:prstGeom prst="rect">
            <a:avLst/>
          </a:prstGeom>
          <a:noFill/>
        </p:spPr>
        <p:txBody>
          <a:bodyPr wrap="square" rtlCol="0">
            <a:spAutoFit/>
          </a:bodyPr>
          <a:lstStyle/>
          <a:p>
            <a:pPr algn="ctr" defTabSz="914377"/>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3</a:t>
            </a:r>
            <a:r>
              <a:rPr lang="en-US" sz="3733" b="1">
                <a:solidFill>
                  <a:prstClr val="white"/>
                </a:solidFill>
                <a:latin typeface="Times New Roman" panose="02020603050405020304" pitchFamily="18" charset="0"/>
                <a:cs typeface="Times New Roman" panose="02020603050405020304" pitchFamily="18" charset="0"/>
                <a:sym typeface="Arial"/>
              </a:rPr>
              <a:t>: Triều đại nào </a:t>
            </a:r>
            <a:r>
              <a:rPr lang="vi-VN" sz="3733" b="1">
                <a:solidFill>
                  <a:prstClr val="white"/>
                </a:solidFill>
                <a:latin typeface="Times New Roman" panose="02020603050405020304" pitchFamily="18" charset="0"/>
                <a:cs typeface="Times New Roman" panose="02020603050405020304" pitchFamily="18" charset="0"/>
                <a:sym typeface="Arial"/>
              </a:rPr>
              <a:t>đã có những quyết sách khẳng định chủ quyền của Việt Nam tại Hoàng Sa - Trường Sa</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pic>
        <p:nvPicPr>
          <p:cNvPr id="4" name="Picture 3" descr="A picture containing text&#10;&#10;Description automatically generated">
            <a:extLst>
              <a:ext uri="{FF2B5EF4-FFF2-40B4-BE49-F238E27FC236}">
                <a16:creationId xmlns:a16="http://schemas.microsoft.com/office/drawing/2014/main" id="{DA634BBA-C845-24A8-B826-140936991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0" name="Rectangle 19">
            <a:extLst>
              <a:ext uri="{FF2B5EF4-FFF2-40B4-BE49-F238E27FC236}">
                <a16:creationId xmlns:a16="http://schemas.microsoft.com/office/drawing/2014/main" id="{A7874E5D-D98E-5885-7670-176C228385BE}"/>
              </a:ext>
            </a:extLst>
          </p:cNvPr>
          <p:cNvSpPr/>
          <p:nvPr/>
        </p:nvSpPr>
        <p:spPr>
          <a:xfrm>
            <a:off x="1095715" y="294023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a:t>
            </a:r>
            <a:r>
              <a:rPr lang="en-US" altLang="en-US" sz="3733" b="1">
                <a:solidFill>
                  <a:prstClr val="black"/>
                </a:solidFill>
                <a:latin typeface="Times New Roman" panose="02020603050405020304" pitchFamily="18" charset="0"/>
                <a:cs typeface="Times New Roman" panose="02020603050405020304" pitchFamily="18" charset="0"/>
                <a:sym typeface="Roboto" charset="0"/>
              </a:rPr>
              <a:t>. Nhà Lý</a:t>
            </a:r>
            <a:endParaRPr lang="en-US" altLang="en-US" sz="3733" b="1" dirty="0">
              <a:solidFill>
                <a:prstClr val="black"/>
              </a:solidFill>
              <a:latin typeface="Times New Roman" panose="02020603050405020304" pitchFamily="18" charset="0"/>
              <a:cs typeface="Times New Roman" panose="02020603050405020304" pitchFamily="18" charset="0"/>
              <a:sym typeface="Roboto" charset="0"/>
            </a:endParaRPr>
          </a:p>
        </p:txBody>
      </p:sp>
      <p:sp>
        <p:nvSpPr>
          <p:cNvPr id="21" name="Rectangle 20">
            <a:extLst>
              <a:ext uri="{FF2B5EF4-FFF2-40B4-BE49-F238E27FC236}">
                <a16:creationId xmlns:a16="http://schemas.microsoft.com/office/drawing/2014/main" id="{6C3AAB5A-BD80-40B4-5ACB-81B26907C9C2}"/>
              </a:ext>
            </a:extLst>
          </p:cNvPr>
          <p:cNvSpPr/>
          <p:nvPr/>
        </p:nvSpPr>
        <p:spPr>
          <a:xfrm>
            <a:off x="1095715" y="46612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a:solidFill>
                  <a:prstClr val="black"/>
                </a:solidFill>
                <a:latin typeface="Times New Roman" panose="02020603050405020304" pitchFamily="18" charset="0"/>
                <a:cs typeface="Times New Roman" panose="02020603050405020304" pitchFamily="18" charset="0"/>
                <a:sym typeface="Arial"/>
              </a:rPr>
              <a:t>B.</a:t>
            </a:r>
            <a:r>
              <a:rPr lang="en-US" sz="3733" b="1">
                <a:solidFill>
                  <a:prstClr val="black"/>
                </a:solidFill>
                <a:latin typeface="Times New Roman" panose="02020603050405020304" pitchFamily="18" charset="0"/>
                <a:cs typeface="Times New Roman" panose="02020603050405020304" pitchFamily="18" charset="0"/>
                <a:sym typeface="Arial"/>
              </a:rPr>
              <a:t> Nhà Nguyễn</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id="{EFC40C34-8B87-3A36-DD59-2D3DFDEE36F3}"/>
              </a:ext>
            </a:extLst>
          </p:cNvPr>
          <p:cNvSpPr/>
          <p:nvPr/>
        </p:nvSpPr>
        <p:spPr>
          <a:xfrm>
            <a:off x="6927511" y="3014374"/>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Ngô</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3" name="Picture 22">
            <a:extLst>
              <a:ext uri="{FF2B5EF4-FFF2-40B4-BE49-F238E27FC236}">
                <a16:creationId xmlns:a16="http://schemas.microsoft.com/office/drawing/2014/main" id="{AF2F253E-7ABC-9370-9148-DBA6F60FC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524" y="3146343"/>
            <a:ext cx="805723" cy="708059"/>
          </a:xfrm>
          <a:prstGeom prst="rect">
            <a:avLst/>
          </a:prstGeom>
        </p:spPr>
      </p:pic>
      <p:pic>
        <p:nvPicPr>
          <p:cNvPr id="24" name="Picture 23">
            <a:extLst>
              <a:ext uri="{FF2B5EF4-FFF2-40B4-BE49-F238E27FC236}">
                <a16:creationId xmlns:a16="http://schemas.microsoft.com/office/drawing/2014/main" id="{B6DD880D-BF61-705E-9B89-42425C43DE2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11635" y="3258151"/>
            <a:ext cx="804536" cy="704088"/>
          </a:xfrm>
          <a:prstGeom prst="rect">
            <a:avLst/>
          </a:prstGeom>
        </p:spPr>
      </p:pic>
      <p:pic>
        <p:nvPicPr>
          <p:cNvPr id="25" name="Picture 24">
            <a:extLst>
              <a:ext uri="{FF2B5EF4-FFF2-40B4-BE49-F238E27FC236}">
                <a16:creationId xmlns:a16="http://schemas.microsoft.com/office/drawing/2014/main" id="{7B32297B-EFB7-44C6-DD5B-FC5ECA554B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1525" y="4826888"/>
            <a:ext cx="804743" cy="643793"/>
          </a:xfrm>
          <a:prstGeom prst="rect">
            <a:avLst/>
          </a:prstGeom>
        </p:spPr>
      </p:pic>
      <p:sp>
        <p:nvSpPr>
          <p:cNvPr id="26" name="Rectangle 25">
            <a:extLst>
              <a:ext uri="{FF2B5EF4-FFF2-40B4-BE49-F238E27FC236}">
                <a16:creationId xmlns:a16="http://schemas.microsoft.com/office/drawing/2014/main" id="{3B17EA6C-E3FA-E362-7D58-C6CA89AB1BD9}"/>
              </a:ext>
            </a:extLst>
          </p:cNvPr>
          <p:cNvSpPr/>
          <p:nvPr/>
        </p:nvSpPr>
        <p:spPr>
          <a:xfrm>
            <a:off x="6894549" y="4600458"/>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D</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Tiền Lê</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7" name="Picture 26">
            <a:extLst>
              <a:ext uri="{FF2B5EF4-FFF2-40B4-BE49-F238E27FC236}">
                <a16:creationId xmlns:a16="http://schemas.microsoft.com/office/drawing/2014/main" id="{9AC1DC55-6A1B-250F-9C6F-29671B07072A}"/>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78672" y="4844235"/>
            <a:ext cx="804536" cy="704088"/>
          </a:xfrm>
          <a:prstGeom prst="rect">
            <a:avLst/>
          </a:prstGeom>
        </p:spPr>
      </p:pic>
    </p:spTree>
    <p:extLst>
      <p:ext uri="{BB962C8B-B14F-4D97-AF65-F5344CB8AC3E}">
        <p14:creationId xmlns:p14="http://schemas.microsoft.com/office/powerpoint/2010/main" val="295479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3"/>
                                        </p:tgtEl>
                                        <p:attrNameLst>
                                          <p:attrName>style.visibility</p:attrName>
                                        </p:attrNameLst>
                                      </p:cBhvr>
                                      <p:to>
                                        <p:strVal val="visible"/>
                                      </p:to>
                                    </p:set>
                                    <p:anim calcmode="lin" valueType="num">
                                      <p:cBhvr>
                                        <p:cTn id="39" dur="250" fill="hold"/>
                                        <p:tgtEl>
                                          <p:spTgt spid="23"/>
                                        </p:tgtEl>
                                        <p:attrNameLst>
                                          <p:attrName>ppt_w</p:attrName>
                                        </p:attrNameLst>
                                      </p:cBhvr>
                                      <p:tavLst>
                                        <p:tav tm="0">
                                          <p:val>
                                            <p:strVal val="4*#ppt_w"/>
                                          </p:val>
                                        </p:tav>
                                        <p:tav tm="100000">
                                          <p:val>
                                            <p:strVal val="#ppt_w"/>
                                          </p:val>
                                        </p:tav>
                                      </p:tavLst>
                                    </p:anim>
                                    <p:anim calcmode="lin" valueType="num">
                                      <p:cBhvr>
                                        <p:cTn id="4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FFFF0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ppt_w</p:attrName>
                                        </p:attrNameLst>
                                      </p:cBhvr>
                                      <p:tavLst>
                                        <p:tav tm="0">
                                          <p:val>
                                            <p:strVal val="4*#ppt_w"/>
                                          </p:val>
                                        </p:tav>
                                        <p:tav tm="100000">
                                          <p:val>
                                            <p:strVal val="#ppt_w"/>
                                          </p:val>
                                        </p:tav>
                                      </p:tavLst>
                                    </p:anim>
                                    <p:anim calcmode="lin" valueType="num">
                                      <p:cBhvr>
                                        <p:cTn id="5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00B05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250" fill="hold"/>
                                        <p:tgtEl>
                                          <p:spTgt spid="24"/>
                                        </p:tgtEl>
                                        <p:attrNameLst>
                                          <p:attrName>ppt_w</p:attrName>
                                        </p:attrNameLst>
                                      </p:cBhvr>
                                      <p:tavLst>
                                        <p:tav tm="0">
                                          <p:val>
                                            <p:strVal val="4*#ppt_w"/>
                                          </p:val>
                                        </p:tav>
                                        <p:tav tm="100000">
                                          <p:val>
                                            <p:strVal val="#ppt_w"/>
                                          </p:val>
                                        </p:tav>
                                      </p:tavLst>
                                    </p:anim>
                                    <p:anim calcmode="lin" valueType="num">
                                      <p:cBhvr>
                                        <p:cTn id="7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6"/>
                                        </p:tgtEl>
                                        <p:attrNameLst>
                                          <p:attrName>fillcolor</p:attrName>
                                        </p:attrNameLst>
                                      </p:cBhvr>
                                      <p:to>
                                        <a:srgbClr val="FFF2CC"/>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6"/>
                                        </p:tgtEl>
                                        <p:attrNameLst>
                                          <p:attrName>fillcolor</p:attrName>
                                        </p:attrNameLst>
                                      </p:cBhvr>
                                      <p:to>
                                        <a:srgbClr val="FFFF00"/>
                                      </p:to>
                                    </p:animClr>
                                    <p:set>
                                      <p:cBhvr>
                                        <p:cTn id="88" dur="250" fill="hold"/>
                                        <p:tgtEl>
                                          <p:spTgt spid="26"/>
                                        </p:tgtEl>
                                        <p:attrNameLst>
                                          <p:attrName>fill.type</p:attrName>
                                        </p:attrNameLst>
                                      </p:cBhvr>
                                      <p:to>
                                        <p:strVal val="solid"/>
                                      </p:to>
                                    </p:set>
                                    <p:set>
                                      <p:cBhvr>
                                        <p:cTn id="8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 grpId="0"/>
      <p:bldP spid="20" grpId="0" animBg="1"/>
      <p:bldP spid="21" grpId="0" animBg="1"/>
      <p:bldP spid="22"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880227" y="1534885"/>
            <a:ext cx="9394372" cy="2112299"/>
          </a:xfrm>
          <a:prstGeom prst="rect">
            <a:avLst/>
          </a:prstGeom>
        </p:spPr>
        <p:txBody>
          <a:bodyPr spcFirstLastPara="1" wrap="square" lIns="121900" tIns="121900" rIns="121900" bIns="121900" anchor="ctr" anchorCtr="0">
            <a:noAutofit/>
          </a:bodyPr>
          <a:lstStyle/>
          <a:p>
            <a:pPr lvl="0" algn="ctr"/>
            <a:r>
              <a:rPr lang="en-US" dirty="0" err="1">
                <a:solidFill>
                  <a:srgbClr val="C00000"/>
                </a:solidFill>
                <a:latin typeface="Times New Roman" panose="02020603050405020304" pitchFamily="18" charset="0"/>
                <a:cs typeface="Times New Roman" panose="02020603050405020304" pitchFamily="18" charset="0"/>
              </a:rPr>
              <a:t>Khởi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nghĩa</a:t>
            </a:r>
            <a:r>
              <a:rPr lang="en-US" dirty="0">
                <a:solidFill>
                  <a:srgbClr val="C00000"/>
                </a:solidFill>
                <a:latin typeface="Times New Roman" panose="02020603050405020304" pitchFamily="18" charset="0"/>
                <a:cs typeface="Times New Roman" panose="02020603050405020304" pitchFamily="18" charset="0"/>
              </a:rPr>
              <a:t> </a:t>
            </a:r>
            <a:r>
              <a:rPr lang="en-US" err="1">
                <a:solidFill>
                  <a:srgbClr val="C00000"/>
                </a:solidFill>
                <a:latin typeface="Times New Roman" panose="02020603050405020304" pitchFamily="18" charset="0"/>
                <a:cs typeface="Times New Roman" panose="02020603050405020304" pitchFamily="18" charset="0"/>
              </a:rPr>
              <a:t>nông</a:t>
            </a:r>
            <a:r>
              <a:rPr lang="en-US">
                <a:solidFill>
                  <a:srgbClr val="C00000"/>
                </a:solidFill>
                <a:latin typeface="Times New Roman" panose="02020603050405020304" pitchFamily="18" charset="0"/>
                <a:cs typeface="Times New Roman" panose="02020603050405020304" pitchFamily="18" charset="0"/>
              </a:rPr>
              <a:t> dân ở </a:t>
            </a:r>
            <a:r>
              <a:rPr lang="en-US" dirty="0" err="1">
                <a:solidFill>
                  <a:srgbClr val="C00000"/>
                </a:solidFill>
                <a:latin typeface="Times New Roman" panose="02020603050405020304" pitchFamily="18" charset="0"/>
                <a:cs typeface="Times New Roman" panose="02020603050405020304" pitchFamily="18" charset="0"/>
              </a:rPr>
              <a:t>Đàng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Ngoài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thế</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kỉ</a:t>
            </a:r>
            <a:r>
              <a:rPr lang="en-US" dirty="0">
                <a:solidFill>
                  <a:srgbClr val="C00000"/>
                </a:solidFill>
                <a:latin typeface="Times New Roman" panose="02020603050405020304" pitchFamily="18" charset="0"/>
                <a:cs typeface="Times New Roman" panose="02020603050405020304" pitchFamily="18" charset="0"/>
              </a:rPr>
              <a:t> XVIII</a:t>
            </a:r>
          </a:p>
        </p:txBody>
      </p:sp>
      <p:sp>
        <p:nvSpPr>
          <p:cNvPr id="2" name="Rectangle 1">
            <a:extLst>
              <a:ext uri="{FF2B5EF4-FFF2-40B4-BE49-F238E27FC236}">
                <a16:creationId xmlns:a16="http://schemas.microsoft.com/office/drawing/2014/main" id="{F470F4F9-B3FC-1349-B8FE-299CED51A650}"/>
              </a:ext>
            </a:extLst>
          </p:cNvPr>
          <p:cNvSpPr/>
          <p:nvPr/>
        </p:nvSpPr>
        <p:spPr>
          <a:xfrm>
            <a:off x="5027924" y="710953"/>
            <a:ext cx="2191626" cy="1077218"/>
          </a:xfrm>
          <a:prstGeom prst="rect">
            <a:avLst/>
          </a:prstGeom>
        </p:spPr>
        <p:txBody>
          <a:bodyPr wrap="none">
            <a:spAutoFit/>
          </a:bodyPr>
          <a:lstStyle/>
          <a:p>
            <a:pPr defTabSz="1219170">
              <a:buClr>
                <a:srgbClr val="000000"/>
              </a:buClr>
            </a:pPr>
            <a:r>
              <a:rPr lang="en-US" sz="6400" b="1" kern="0" err="1">
                <a:solidFill>
                  <a:srgbClr val="0070C0"/>
                </a:solidFill>
                <a:latin typeface="Times New Roman" panose="02020603050405020304" pitchFamily="18" charset="0"/>
                <a:cs typeface="Times New Roman" panose="02020603050405020304" pitchFamily="18" charset="0"/>
                <a:sym typeface="Oswald"/>
              </a:rPr>
              <a:t>Bài</a:t>
            </a:r>
            <a:r>
              <a:rPr lang="en-US" sz="6400" b="1" kern="0">
                <a:solidFill>
                  <a:srgbClr val="0070C0"/>
                </a:solidFill>
                <a:latin typeface="Times New Roman" panose="02020603050405020304" pitchFamily="18" charset="0"/>
                <a:cs typeface="Times New Roman" panose="02020603050405020304" pitchFamily="18" charset="0"/>
                <a:sym typeface="Oswald"/>
              </a:rPr>
              <a:t> 7 </a:t>
            </a:r>
            <a:endParaRPr lang="en-VN" sz="1867" kern="0" dirty="0">
              <a:solidFill>
                <a:srgbClr val="0070C0"/>
              </a:solidFill>
              <a:latin typeface="Arial"/>
              <a:cs typeface="Arial"/>
              <a:sym typeface="Arial"/>
            </a:endParaRPr>
          </a:p>
        </p:txBody>
      </p:sp>
      <p:sp>
        <p:nvSpPr>
          <p:cNvPr id="3" name="Delay 2">
            <a:extLst>
              <a:ext uri="{FF2B5EF4-FFF2-40B4-BE49-F238E27FC236}">
                <a16:creationId xmlns:a16="http://schemas.microsoft.com/office/drawing/2014/main" id="{7EB22C98-BF63-5A44-BE7E-1CFCB8AE247F}"/>
              </a:ext>
            </a:extLst>
          </p:cNvPr>
          <p:cNvSpPr/>
          <p:nvPr/>
        </p:nvSpPr>
        <p:spPr>
          <a:xfrm rot="16200000">
            <a:off x="2688223" y="3829947"/>
            <a:ext cx="2112295" cy="2286637"/>
          </a:xfrm>
          <a:prstGeom prst="flowChartDelay">
            <a:avLst/>
          </a:prstGeom>
          <a:blipFill dpi="0" rotWithShape="0">
            <a:blip r:embed="rId3">
              <a:alphaModFix amt="91000"/>
            </a:blip>
            <a:srcRect/>
            <a:stretch>
              <a:fillRect/>
            </a:stretch>
          </a:blipFill>
          <a:ln>
            <a:noFill/>
          </a:ln>
          <a:effectLst>
            <a:glow rad="210485">
              <a:srgbClr val="FFFF00">
                <a:alpha val="4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6" name="Delay 5">
            <a:extLst>
              <a:ext uri="{FF2B5EF4-FFF2-40B4-BE49-F238E27FC236}">
                <a16:creationId xmlns:a16="http://schemas.microsoft.com/office/drawing/2014/main" id="{FA99AD29-32E1-3942-B75A-2B94BBC6A795}"/>
              </a:ext>
            </a:extLst>
          </p:cNvPr>
          <p:cNvSpPr/>
          <p:nvPr/>
        </p:nvSpPr>
        <p:spPr>
          <a:xfrm rot="16200000">
            <a:off x="5303554" y="3829947"/>
            <a:ext cx="2112295" cy="2286637"/>
          </a:xfrm>
          <a:prstGeom prst="flowChartDelay">
            <a:avLst/>
          </a:prstGeom>
          <a:blipFill dpi="0" rotWithShape="0">
            <a:blip r:embed="rId4"/>
            <a:srcRect/>
            <a:stretch>
              <a:fillRect/>
            </a:stretch>
          </a:blipFill>
          <a:ln>
            <a:noFill/>
          </a:ln>
          <a:effectLst>
            <a:glow rad="25771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Delay 6">
            <a:extLst>
              <a:ext uri="{FF2B5EF4-FFF2-40B4-BE49-F238E27FC236}">
                <a16:creationId xmlns:a16="http://schemas.microsoft.com/office/drawing/2014/main" id="{C6F8D77E-35F9-BE4E-9BF3-99C67C691F6B}"/>
              </a:ext>
            </a:extLst>
          </p:cNvPr>
          <p:cNvSpPr/>
          <p:nvPr/>
        </p:nvSpPr>
        <p:spPr>
          <a:xfrm rot="16200000">
            <a:off x="7918885" y="3829947"/>
            <a:ext cx="2112295" cy="2286637"/>
          </a:xfrm>
          <a:prstGeom prst="flowChartDelay">
            <a:avLst/>
          </a:prstGeom>
          <a:blipFill dpi="0" rotWithShape="0">
            <a:blip r:embed="rId5"/>
            <a:srcRect/>
            <a:stretch>
              <a:fillRect t="7000" b="-6000"/>
            </a:stretch>
          </a:blipFill>
          <a:ln>
            <a:noFill/>
          </a:ln>
          <a:effectLst>
            <a:glow rad="265031">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8F2C48C7-5BFB-82C5-CF34-AF1459B6E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p:tgtEl>
                                          <p:spTgt spid="2"/>
                                        </p:tgtEl>
                                        <p:attrNameLst>
                                          <p:attrName>ppt_y</p:attrName>
                                        </p:attrNameLst>
                                      </p:cBhvr>
                                      <p:tavLst>
                                        <p:tav tm="0">
                                          <p:val>
                                            <p:strVal val="#ppt_y+#ppt_h*1.125000"/>
                                          </p:val>
                                        </p:tav>
                                        <p:tav tm="100000">
                                          <p:val>
                                            <p:strVal val="#ppt_y"/>
                                          </p:val>
                                        </p:tav>
                                      </p:tavLst>
                                    </p:anim>
                                    <p:animEffect transition="in" filter="wipe(up)">
                                      <p:cBhvr>
                                        <p:cTn id="8" dur="1250"/>
                                        <p:tgtEl>
                                          <p:spTgt spid="2"/>
                                        </p:tgtEl>
                                      </p:cBhvr>
                                    </p:animEffect>
                                  </p:childTnLst>
                                </p:cTn>
                              </p:par>
                            </p:childTnLst>
                          </p:cTn>
                        </p:par>
                        <p:par>
                          <p:cTn id="9" fill="hold">
                            <p:stCondLst>
                              <p:cond delay="125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1250"/>
                                        <p:tgtEl>
                                          <p:spTgt spid="56"/>
                                        </p:tgtEl>
                                        <p:attrNameLst>
                                          <p:attrName>ppt_y</p:attrName>
                                        </p:attrNameLst>
                                      </p:cBhvr>
                                      <p:tavLst>
                                        <p:tav tm="0">
                                          <p:val>
                                            <p:strVal val="#ppt_y+#ppt_h*1.125000"/>
                                          </p:val>
                                        </p:tav>
                                        <p:tav tm="100000">
                                          <p:val>
                                            <p:strVal val="#ppt_y"/>
                                          </p:val>
                                        </p:tav>
                                      </p:tavLst>
                                    </p:anim>
                                    <p:animEffect transition="in" filter="wipe(up)">
                                      <p:cBhvr>
                                        <p:cTn id="13" dur="1250"/>
                                        <p:tgtEl>
                                          <p:spTgt spid="56"/>
                                        </p:tgtEl>
                                      </p:cBhvr>
                                    </p:animEffect>
                                  </p:childTnLst>
                                </p:cTn>
                              </p:par>
                            </p:childTnLst>
                          </p:cTn>
                        </p:par>
                        <p:par>
                          <p:cTn id="14" fill="hold">
                            <p:stCondLst>
                              <p:cond delay="2500"/>
                            </p:stCondLst>
                            <p:childTnLst>
                              <p:par>
                                <p:cTn id="15" presetID="2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250"/>
                                        <p:tgtEl>
                                          <p:spTgt spid="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250"/>
                                        <p:tgtEl>
                                          <p:spTgt spid="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P spid="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3" name="图片 31749" descr="1-19">
            <a:extLst>
              <a:ext uri="{FF2B5EF4-FFF2-40B4-BE49-F238E27FC236}">
                <a16:creationId xmlns:a16="http://schemas.microsoft.com/office/drawing/2014/main" id="{05C3735B-1E49-F146-BCB8-1337E581F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17" y="1537200"/>
            <a:ext cx="9773724" cy="44132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31754" descr="1-22">
            <a:extLst>
              <a:ext uri="{FF2B5EF4-FFF2-40B4-BE49-F238E27FC236}">
                <a16:creationId xmlns:a16="http://schemas.microsoft.com/office/drawing/2014/main" id="{C7AB2758-A477-6443-A842-B94B3EAAB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894425" y="2037872"/>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77DE1BAC-93A7-194B-A6B1-39C941923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763737" y="3724671"/>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8D3292-34A4-6F46-8F95-B8A83FC953DA}"/>
              </a:ext>
            </a:extLst>
          </p:cNvPr>
          <p:cNvSpPr txBox="1"/>
          <p:nvPr/>
        </p:nvSpPr>
        <p:spPr>
          <a:xfrm>
            <a:off x="3286088" y="2389234"/>
            <a:ext cx="6142725" cy="707886"/>
          </a:xfrm>
          <a:prstGeom prst="rect">
            <a:avLst/>
          </a:prstGeom>
          <a:noFill/>
        </p:spPr>
        <p:txBody>
          <a:bodyPr wrap="square" rtlCol="0">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C30BE22-2C4C-5B49-97F8-3D89D227BD9C}"/>
              </a:ext>
            </a:extLst>
          </p:cNvPr>
          <p:cNvSpPr txBox="1"/>
          <p:nvPr/>
        </p:nvSpPr>
        <p:spPr>
          <a:xfrm>
            <a:off x="3032639" y="3805596"/>
            <a:ext cx="7865628" cy="1323439"/>
          </a:xfrm>
          <a:prstGeom prst="rect">
            <a:avLst/>
          </a:prstGeom>
          <a:noFill/>
        </p:spPr>
        <p:txBody>
          <a:bodyPr wrap="square" rtlCol="0">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2. Một số cuộc khởi nghĩa lớn của phong trào nông dân Đàng Ngoài</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8" name="Google Shape;74;p14">
            <a:extLst>
              <a:ext uri="{FF2B5EF4-FFF2-40B4-BE49-F238E27FC236}">
                <a16:creationId xmlns:a16="http://schemas.microsoft.com/office/drawing/2014/main" id="{73E25D24-EDBC-F247-9C89-7520A1C8C5BA}"/>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sz="3200" kern="0"/>
              <a:pPr defTabSz="1219170">
                <a:buClr>
                  <a:srgbClr val="000000"/>
                </a:buClr>
              </a:pPr>
              <a:t>7</a:t>
            </a:fld>
            <a:endParaRPr sz="3200" kern="0" dirty="0"/>
          </a:p>
        </p:txBody>
      </p:sp>
      <p:pic>
        <p:nvPicPr>
          <p:cNvPr id="2" name="Picture 1" descr="A picture containing text&#10;&#10;Description automatically generated">
            <a:extLst>
              <a:ext uri="{FF2B5EF4-FFF2-40B4-BE49-F238E27FC236}">
                <a16:creationId xmlns:a16="http://schemas.microsoft.com/office/drawing/2014/main" id="{6B4A6625-E624-BCEC-F8A9-C236C9902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5" name="Rectangle 4">
            <a:extLst>
              <a:ext uri="{FF2B5EF4-FFF2-40B4-BE49-F238E27FC236}">
                <a16:creationId xmlns:a16="http://schemas.microsoft.com/office/drawing/2014/main" id="{50E644A4-4299-7EA4-81F2-DE31F242F4E5}"/>
              </a:ext>
            </a:extLst>
          </p:cNvPr>
          <p:cNvSpPr/>
          <p:nvPr/>
        </p:nvSpPr>
        <p:spPr>
          <a:xfrm>
            <a:off x="4390529" y="828558"/>
            <a:ext cx="3704861" cy="923330"/>
          </a:xfrm>
          <a:prstGeom prst="rect">
            <a:avLst/>
          </a:prstGeom>
          <a:noFill/>
        </p:spPr>
        <p:txBody>
          <a:bodyPr wrap="none" lIns="91440" tIns="45720" rIns="91440" bIns="45720">
            <a:spAutoFit/>
          </a:bodyPr>
          <a:lstStyle/>
          <a:p>
            <a:pPr algn="ctr"/>
            <a:r>
              <a:rPr lang="en-US" sz="54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250"/>
                                        <p:tgtEl>
                                          <p:spTgt spid="15"/>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8</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err="1">
                <a:solidFill>
                  <a:srgbClr val="C00000"/>
                </a:solidFill>
                <a:latin typeface="Times New Roman" panose="02020603050405020304" pitchFamily="18" charset="0"/>
                <a:cs typeface="Times New Roman" panose="02020603050405020304" pitchFamily="18" charset="0"/>
              </a:rPr>
              <a:t>Bài</a:t>
            </a:r>
            <a:r>
              <a:rPr lang="en-US" sz="3200" b="1" kern="0">
                <a:solidFill>
                  <a:srgbClr val="C00000"/>
                </a:solidFill>
                <a:latin typeface="Times New Roman" panose="02020603050405020304" pitchFamily="18" charset="0"/>
                <a:cs typeface="Times New Roman" panose="02020603050405020304" pitchFamily="18" charset="0"/>
              </a:rPr>
              <a:t> 7: Khởi nghĩa nông dân ở Đàng Ngoài thế kỉ XVIII</a:t>
            </a:r>
            <a:endParaRPr lang="vi-VN" sz="3200" b="1"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A2DB00-A6C9-3D4C-AE64-A79840DCDB55}"/>
              </a:ext>
            </a:extLst>
          </p:cNvPr>
          <p:cNvPicPr>
            <a:picLocks noChangeAspect="1"/>
          </p:cNvPicPr>
          <p:nvPr/>
        </p:nvPicPr>
        <p:blipFill>
          <a:blip r:embed="rId3"/>
          <a:stretch>
            <a:fillRect/>
          </a:stretch>
        </p:blipFill>
        <p:spPr>
          <a:xfrm>
            <a:off x="6996667" y="1722030"/>
            <a:ext cx="3488200" cy="3485817"/>
          </a:xfrm>
          <a:prstGeom prst="rect">
            <a:avLst/>
          </a:prstGeom>
        </p:spPr>
      </p:pic>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636483" cy="707886"/>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746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9</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600" b="1" kern="0">
                <a:solidFill>
                  <a:srgbClr val="C00000"/>
                </a:solidFill>
                <a:latin typeface="Times New Roman" panose="02020603050405020304" pitchFamily="18" charset="0"/>
                <a:cs typeface="Times New Roman" panose="02020603050405020304" pitchFamily="18" charset="0"/>
              </a:rPr>
              <a:t>HOÀN THÀNH PHIẾU HỌC TẬP SAU</a:t>
            </a:r>
            <a:endParaRPr lang="vi-VN" sz="3600" b="1" kern="0" dirty="0">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813" y="1347471"/>
            <a:ext cx="9484253" cy="4641898"/>
          </a:xfrm>
          <a:prstGeom prst="rect">
            <a:avLst/>
          </a:prstGeom>
        </p:spPr>
      </p:pic>
    </p:spTree>
    <p:extLst>
      <p:ext uri="{BB962C8B-B14F-4D97-AF65-F5344CB8AC3E}">
        <p14:creationId xmlns:p14="http://schemas.microsoft.com/office/powerpoint/2010/main" val="319103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1704</Words>
  <Application>Microsoft Office PowerPoint</Application>
  <PresentationFormat>Widescreen</PresentationFormat>
  <Paragraphs>184</Paragraphs>
  <Slides>39</Slides>
  <Notes>17</Notes>
  <HiddenSlides>0</HiddenSlides>
  <MMClips>1</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39</vt:i4>
      </vt:variant>
    </vt:vector>
  </HeadingPairs>
  <TitlesOfParts>
    <vt:vector size="64" baseType="lpstr">
      <vt:lpstr>微软雅黑</vt:lpstr>
      <vt:lpstr>SimSun</vt:lpstr>
      <vt:lpstr>SimSun</vt:lpstr>
      <vt:lpstr>Arial</vt:lpstr>
      <vt:lpstr>Assistant Medium</vt:lpstr>
      <vt:lpstr>Calibri</vt:lpstr>
      <vt:lpstr>Calibri Light</vt:lpstr>
      <vt:lpstr>等线</vt:lpstr>
      <vt:lpstr>ITC Avant Garde Std Bk</vt:lpstr>
      <vt:lpstr>Nunito</vt:lpstr>
      <vt:lpstr>Oswald</vt:lpstr>
      <vt:lpstr>Rajdhani</vt:lpstr>
      <vt:lpstr>Roboto</vt:lpstr>
      <vt:lpstr>Times New Roman</vt:lpstr>
      <vt:lpstr>Tinos</vt:lpstr>
      <vt:lpstr>印品丫丫体-D版</vt:lpstr>
      <vt:lpstr>小白</vt:lpstr>
      <vt:lpstr>1_Office Theme</vt:lpstr>
      <vt:lpstr>2_Office Theme</vt:lpstr>
      <vt:lpstr>3_Office Theme</vt:lpstr>
      <vt:lpstr>Quintus template</vt:lpstr>
      <vt:lpstr>World War II D-Day Invasion by Slidesgo</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HANG</cp:lastModifiedBy>
  <cp:revision>16</cp:revision>
  <dcterms:created xsi:type="dcterms:W3CDTF">2023-04-25T13:55:41Z</dcterms:created>
  <dcterms:modified xsi:type="dcterms:W3CDTF">2023-10-28T03:50:59Z</dcterms:modified>
</cp:coreProperties>
</file>